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theme/themeOverride1.xml" ContentType="application/vnd.openxmlformats-officedocument.themeOverrid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1.xml" ContentType="application/vnd.openxmlformats-officedocument.drawingml.chart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2.xml" ContentType="application/vnd.openxmlformats-officedocument.drawingml.chart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6" r:id="rId1"/>
  </p:sldMasterIdLst>
  <p:notesMasterIdLst>
    <p:notesMasterId r:id="rId49"/>
  </p:notesMasterIdLst>
  <p:sldIdLst>
    <p:sldId id="371" r:id="rId2"/>
    <p:sldId id="340" r:id="rId3"/>
    <p:sldId id="364" r:id="rId4"/>
    <p:sldId id="402" r:id="rId5"/>
    <p:sldId id="269" r:id="rId6"/>
    <p:sldId id="373" r:id="rId7"/>
    <p:sldId id="374" r:id="rId8"/>
    <p:sldId id="363" r:id="rId9"/>
    <p:sldId id="406" r:id="rId10"/>
    <p:sldId id="394" r:id="rId11"/>
    <p:sldId id="383" r:id="rId12"/>
    <p:sldId id="380" r:id="rId13"/>
    <p:sldId id="400" r:id="rId14"/>
    <p:sldId id="378" r:id="rId15"/>
    <p:sldId id="397" r:id="rId16"/>
    <p:sldId id="379" r:id="rId17"/>
    <p:sldId id="377" r:id="rId18"/>
    <p:sldId id="393" r:id="rId19"/>
    <p:sldId id="395" r:id="rId20"/>
    <p:sldId id="382" r:id="rId21"/>
    <p:sldId id="277" r:id="rId22"/>
    <p:sldId id="384" r:id="rId23"/>
    <p:sldId id="385" r:id="rId24"/>
    <p:sldId id="381" r:id="rId25"/>
    <p:sldId id="407" r:id="rId26"/>
    <p:sldId id="408" r:id="rId27"/>
    <p:sldId id="413" r:id="rId28"/>
    <p:sldId id="409" r:id="rId29"/>
    <p:sldId id="401" r:id="rId30"/>
    <p:sldId id="415" r:id="rId31"/>
    <p:sldId id="410" r:id="rId32"/>
    <p:sldId id="412" r:id="rId33"/>
    <p:sldId id="398" r:id="rId34"/>
    <p:sldId id="403" r:id="rId35"/>
    <p:sldId id="387" r:id="rId36"/>
    <p:sldId id="399" r:id="rId37"/>
    <p:sldId id="350" r:id="rId38"/>
    <p:sldId id="351" r:id="rId39"/>
    <p:sldId id="352" r:id="rId40"/>
    <p:sldId id="411" r:id="rId41"/>
    <p:sldId id="390" r:id="rId42"/>
    <p:sldId id="391" r:id="rId43"/>
    <p:sldId id="404" r:id="rId44"/>
    <p:sldId id="388" r:id="rId45"/>
    <p:sldId id="389" r:id="rId46"/>
    <p:sldId id="405" r:id="rId47"/>
    <p:sldId id="414" r:id="rId48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BEB0D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385" autoAdjust="0"/>
    <p:restoredTop sz="94103" autoAdjust="0"/>
  </p:normalViewPr>
  <p:slideViewPr>
    <p:cSldViewPr snapToGrid="0">
      <p:cViewPr>
        <p:scale>
          <a:sx n="80" d="100"/>
          <a:sy n="80" d="100"/>
        </p:scale>
        <p:origin x="-876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48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90" d="100"/>
        <a:sy n="9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en-US"/>
              <a:t>NGR Resistance vs Current</a:t>
            </a:r>
          </a:p>
        </c:rich>
      </c:tx>
      <c:layout/>
      <c:overlay val="0"/>
    </c:title>
    <c:autoTitleDeleted val="0"/>
    <c:plotArea>
      <c:layout/>
      <c:lineChart>
        <c:grouping val="standard"/>
        <c:varyColors val="0"/>
        <c:ser>
          <c:idx val="1"/>
          <c:order val="1"/>
          <c:tx>
            <c:strRef>
              <c:f>PDAQ!$O$19</c:f>
              <c:strCache>
                <c:ptCount val="1"/>
                <c:pt idx="0">
                  <c:v>Current</c:v>
                </c:pt>
              </c:strCache>
            </c:strRef>
          </c:tx>
          <c:marker>
            <c:symbol val="none"/>
          </c:marker>
          <c:val>
            <c:numRef>
              <c:f>PDAQ!$O$20:$O$29</c:f>
              <c:numCache>
                <c:formatCode>0.00</c:formatCode>
                <c:ptCount val="10"/>
                <c:pt idx="0">
                  <c:v>393.67860000000002</c:v>
                </c:pt>
                <c:pt idx="1">
                  <c:v>383.00619999999998</c:v>
                </c:pt>
                <c:pt idx="2">
                  <c:v>373.63330000000002</c:v>
                </c:pt>
                <c:pt idx="3">
                  <c:v>365.75130000000001</c:v>
                </c:pt>
                <c:pt idx="4">
                  <c:v>358.83980000000003</c:v>
                </c:pt>
                <c:pt idx="5">
                  <c:v>352.50420000000003</c:v>
                </c:pt>
                <c:pt idx="6">
                  <c:v>346.7303</c:v>
                </c:pt>
                <c:pt idx="7">
                  <c:v>342.03730000000002</c:v>
                </c:pt>
                <c:pt idx="8">
                  <c:v>338.4203</c:v>
                </c:pt>
                <c:pt idx="9">
                  <c:v>335.61489999999998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1348736"/>
        <c:axId val="171350272"/>
      </c:lineChart>
      <c:lineChart>
        <c:grouping val="standard"/>
        <c:varyColors val="0"/>
        <c:ser>
          <c:idx val="0"/>
          <c:order val="0"/>
          <c:tx>
            <c:strRef>
              <c:f>PDAQ!$N$19</c:f>
              <c:strCache>
                <c:ptCount val="1"/>
                <c:pt idx="0">
                  <c:v>Resistance</c:v>
                </c:pt>
              </c:strCache>
            </c:strRef>
          </c:tx>
          <c:marker>
            <c:symbol val="none"/>
          </c:marker>
          <c:val>
            <c:numRef>
              <c:f>PDAQ!$N$20:$N$29</c:f>
              <c:numCache>
                <c:formatCode>General</c:formatCode>
                <c:ptCount val="10"/>
                <c:pt idx="0">
                  <c:v>6.0963435655379792</c:v>
                </c:pt>
                <c:pt idx="1">
                  <c:v>6.2662171004020308</c:v>
                </c:pt>
                <c:pt idx="2">
                  <c:v>6.4234103330725603</c:v>
                </c:pt>
                <c:pt idx="3">
                  <c:v>6.5618358704398316</c:v>
                </c:pt>
                <c:pt idx="4">
                  <c:v>6.688221317702217</c:v>
                </c:pt>
                <c:pt idx="5">
                  <c:v>6.808429516584483</c:v>
                </c:pt>
                <c:pt idx="6">
                  <c:v>6.921806372272628</c:v>
                </c:pt>
                <c:pt idx="7">
                  <c:v>7.0167785794122448</c:v>
                </c:pt>
                <c:pt idx="8">
                  <c:v>7.0917731589978494</c:v>
                </c:pt>
                <c:pt idx="9">
                  <c:v>7.1510531862560338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71353600"/>
        <c:axId val="171352064"/>
      </c:lineChart>
      <c:catAx>
        <c:axId val="171348736"/>
        <c:scaling>
          <c:orientation val="minMax"/>
        </c:scaling>
        <c:delete val="0"/>
        <c:axPos val="b"/>
        <c:majorTickMark val="out"/>
        <c:minorTickMark val="none"/>
        <c:tickLblPos val="nextTo"/>
        <c:crossAx val="171350272"/>
        <c:crosses val="autoZero"/>
        <c:auto val="1"/>
        <c:lblAlgn val="ctr"/>
        <c:lblOffset val="100"/>
        <c:noMultiLvlLbl val="0"/>
      </c:catAx>
      <c:valAx>
        <c:axId val="171350272"/>
        <c:scaling>
          <c:orientation val="minMax"/>
        </c:scaling>
        <c:delete val="0"/>
        <c:axPos val="l"/>
        <c:majorGridlines/>
        <c:numFmt formatCode="0" sourceLinked="0"/>
        <c:majorTickMark val="out"/>
        <c:minorTickMark val="none"/>
        <c:tickLblPos val="nextTo"/>
        <c:crossAx val="171348736"/>
        <c:crosses val="autoZero"/>
        <c:crossBetween val="between"/>
      </c:valAx>
      <c:valAx>
        <c:axId val="171352064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crossAx val="171353600"/>
        <c:crosses val="max"/>
        <c:crossBetween val="between"/>
      </c:valAx>
      <c:catAx>
        <c:axId val="171353600"/>
        <c:scaling>
          <c:orientation val="minMax"/>
        </c:scaling>
        <c:delete val="1"/>
        <c:axPos val="b"/>
        <c:majorTickMark val="out"/>
        <c:minorTickMark val="none"/>
        <c:tickLblPos val="nextTo"/>
        <c:crossAx val="171352064"/>
        <c:crosses val="autoZero"/>
        <c:auto val="1"/>
        <c:lblAlgn val="ctr"/>
        <c:lblOffset val="100"/>
        <c:noMultiLvlLbl val="0"/>
      </c:catAx>
    </c:plotArea>
    <c:legend>
      <c:legendPos val="r"/>
      <c:layout/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8368409593324921E-2"/>
          <c:y val="0.23228047512524025"/>
          <c:w val="0.51254980062192612"/>
          <c:h val="0.45214352479074116"/>
        </c:manualLayout>
      </c:layout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Fault time frame</c:v>
                </c:pt>
              </c:strCache>
            </c:strRef>
          </c:tx>
          <c:marker>
            <c:symbol val="none"/>
          </c:marker>
          <c:cat>
            <c:numRef>
              <c:f>Sheet1!$A$2:$A$92</c:f>
              <c:numCache>
                <c:formatCode>h:mm:ss</c:formatCode>
                <c:ptCount val="91"/>
                <c:pt idx="0">
                  <c:v>0.45821759259259259</c:v>
                </c:pt>
                <c:pt idx="1">
                  <c:v>0.45822916666666669</c:v>
                </c:pt>
                <c:pt idx="2">
                  <c:v>0.458240740740741</c:v>
                </c:pt>
                <c:pt idx="3">
                  <c:v>0.45825231481481499</c:v>
                </c:pt>
                <c:pt idx="4">
                  <c:v>0.45826388888888903</c:v>
                </c:pt>
                <c:pt idx="5">
                  <c:v>0.45827546296296301</c:v>
                </c:pt>
                <c:pt idx="6">
                  <c:v>0.45828703703703699</c:v>
                </c:pt>
                <c:pt idx="7">
                  <c:v>0.45829861111111098</c:v>
                </c:pt>
                <c:pt idx="8">
                  <c:v>0.45831018518518502</c:v>
                </c:pt>
                <c:pt idx="9">
                  <c:v>0.458321759259259</c:v>
                </c:pt>
                <c:pt idx="10">
                  <c:v>0.45833333333333398</c:v>
                </c:pt>
                <c:pt idx="11">
                  <c:v>0.45834490740740802</c:v>
                </c:pt>
                <c:pt idx="12">
                  <c:v>0.458356481481482</c:v>
                </c:pt>
                <c:pt idx="13">
                  <c:v>0.45836805555555599</c:v>
                </c:pt>
                <c:pt idx="14">
                  <c:v>0.45837962962963003</c:v>
                </c:pt>
                <c:pt idx="15">
                  <c:v>0.45839120370370401</c:v>
                </c:pt>
                <c:pt idx="16">
                  <c:v>0.45840277777777799</c:v>
                </c:pt>
                <c:pt idx="17">
                  <c:v>0.45841435185185198</c:v>
                </c:pt>
                <c:pt idx="18">
                  <c:v>0.45842592592592601</c:v>
                </c:pt>
                <c:pt idx="19">
                  <c:v>0.4584375</c:v>
                </c:pt>
                <c:pt idx="20">
                  <c:v>0.45844907407407398</c:v>
                </c:pt>
                <c:pt idx="21">
                  <c:v>0.45846064814814902</c:v>
                </c:pt>
                <c:pt idx="22">
                  <c:v>0.458472222222223</c:v>
                </c:pt>
                <c:pt idx="23">
                  <c:v>0.45848379629629699</c:v>
                </c:pt>
                <c:pt idx="24">
                  <c:v>0.45849537037037102</c:v>
                </c:pt>
                <c:pt idx="25">
                  <c:v>0.45850694444444501</c:v>
                </c:pt>
                <c:pt idx="26">
                  <c:v>0.45851851851851899</c:v>
                </c:pt>
                <c:pt idx="27">
                  <c:v>0.45853009259259297</c:v>
                </c:pt>
                <c:pt idx="28">
                  <c:v>0.45854166666666701</c:v>
                </c:pt>
                <c:pt idx="29">
                  <c:v>0.458553240740741</c:v>
                </c:pt>
                <c:pt idx="30">
                  <c:v>0.45856481481481498</c:v>
                </c:pt>
                <c:pt idx="31">
                  <c:v>0.45857638888889002</c:v>
                </c:pt>
                <c:pt idx="32">
                  <c:v>0.458587962962964</c:v>
                </c:pt>
                <c:pt idx="33">
                  <c:v>0.45859953703703799</c:v>
                </c:pt>
                <c:pt idx="34">
                  <c:v>0.45861111111111103</c:v>
                </c:pt>
                <c:pt idx="35">
                  <c:v>0.45862268518518501</c:v>
                </c:pt>
                <c:pt idx="36">
                  <c:v>0.45863425925925899</c:v>
                </c:pt>
                <c:pt idx="37">
                  <c:v>0.45864583333333298</c:v>
                </c:pt>
                <c:pt idx="38">
                  <c:v>0.45865740740740701</c:v>
                </c:pt>
                <c:pt idx="39">
                  <c:v>0.458668981481481</c:v>
                </c:pt>
                <c:pt idx="40">
                  <c:v>0.45868055555555498</c:v>
                </c:pt>
                <c:pt idx="41">
                  <c:v>0.45869212962962902</c:v>
                </c:pt>
                <c:pt idx="42">
                  <c:v>0.458703703703703</c:v>
                </c:pt>
                <c:pt idx="43">
                  <c:v>0.45871527777777699</c:v>
                </c:pt>
                <c:pt idx="44">
                  <c:v>0.45872685185185103</c:v>
                </c:pt>
                <c:pt idx="45">
                  <c:v>0.45873842592592501</c:v>
                </c:pt>
                <c:pt idx="46">
                  <c:v>0.45874999999999899</c:v>
                </c:pt>
                <c:pt idx="47">
                  <c:v>0.45876157407407298</c:v>
                </c:pt>
                <c:pt idx="48">
                  <c:v>0.45877314814814701</c:v>
                </c:pt>
                <c:pt idx="49">
                  <c:v>0.458784722222221</c:v>
                </c:pt>
                <c:pt idx="50">
                  <c:v>0.45879629629629498</c:v>
                </c:pt>
                <c:pt idx="51">
                  <c:v>0.45880787037036902</c:v>
                </c:pt>
                <c:pt idx="52">
                  <c:v>0.458819444444443</c:v>
                </c:pt>
                <c:pt idx="53">
                  <c:v>0.45883101851851699</c:v>
                </c:pt>
                <c:pt idx="54">
                  <c:v>0.45884259259259103</c:v>
                </c:pt>
                <c:pt idx="55">
                  <c:v>0.45885416666666501</c:v>
                </c:pt>
                <c:pt idx="56">
                  <c:v>0.45886574074073899</c:v>
                </c:pt>
                <c:pt idx="57">
                  <c:v>0.45887731481481298</c:v>
                </c:pt>
                <c:pt idx="58">
                  <c:v>0.45888888888888701</c:v>
                </c:pt>
                <c:pt idx="59">
                  <c:v>0.45890046296296</c:v>
                </c:pt>
                <c:pt idx="60">
                  <c:v>0.45891203703703398</c:v>
                </c:pt>
                <c:pt idx="61">
                  <c:v>0.45892361111110802</c:v>
                </c:pt>
                <c:pt idx="62">
                  <c:v>0.458935185185182</c:v>
                </c:pt>
                <c:pt idx="63">
                  <c:v>0.45894675925925599</c:v>
                </c:pt>
                <c:pt idx="64">
                  <c:v>0.45895833333333003</c:v>
                </c:pt>
                <c:pt idx="65">
                  <c:v>0.45896990740740401</c:v>
                </c:pt>
                <c:pt idx="66">
                  <c:v>0.45898148148147799</c:v>
                </c:pt>
                <c:pt idx="67">
                  <c:v>0.45899305555555198</c:v>
                </c:pt>
                <c:pt idx="68">
                  <c:v>0.45900462962962602</c:v>
                </c:pt>
                <c:pt idx="69">
                  <c:v>0.4590162037037</c:v>
                </c:pt>
                <c:pt idx="70">
                  <c:v>0.45902777777777398</c:v>
                </c:pt>
                <c:pt idx="71">
                  <c:v>0.45903935185184802</c:v>
                </c:pt>
                <c:pt idx="72">
                  <c:v>0.459050925925922</c:v>
                </c:pt>
                <c:pt idx="73">
                  <c:v>0.45906249999999599</c:v>
                </c:pt>
                <c:pt idx="74">
                  <c:v>0.45907407407407003</c:v>
                </c:pt>
                <c:pt idx="75">
                  <c:v>0.45908564814814401</c:v>
                </c:pt>
                <c:pt idx="76">
                  <c:v>0.45909722222221799</c:v>
                </c:pt>
                <c:pt idx="77">
                  <c:v>0.45910879629629198</c:v>
                </c:pt>
                <c:pt idx="78">
                  <c:v>0.45912037037036602</c:v>
                </c:pt>
                <c:pt idx="79">
                  <c:v>0.45913194444444</c:v>
                </c:pt>
                <c:pt idx="80">
                  <c:v>0.45914351851851398</c:v>
                </c:pt>
                <c:pt idx="81">
                  <c:v>0.45915509259258802</c:v>
                </c:pt>
                <c:pt idx="82">
                  <c:v>0.459166666666662</c:v>
                </c:pt>
                <c:pt idx="83">
                  <c:v>0.45917824074073599</c:v>
                </c:pt>
                <c:pt idx="84">
                  <c:v>0.45918981481481003</c:v>
                </c:pt>
                <c:pt idx="85">
                  <c:v>0.45920138888888401</c:v>
                </c:pt>
                <c:pt idx="86">
                  <c:v>0.45921296296295799</c:v>
                </c:pt>
                <c:pt idx="87">
                  <c:v>0.45922453703703198</c:v>
                </c:pt>
                <c:pt idx="88">
                  <c:v>0.45923611111110602</c:v>
                </c:pt>
                <c:pt idx="89">
                  <c:v>0.45924768518518</c:v>
                </c:pt>
                <c:pt idx="90">
                  <c:v>0.45925925925925398</c:v>
                </c:pt>
              </c:numCache>
            </c:numRef>
          </c:cat>
          <c:val>
            <c:numRef>
              <c:f>Sheet1!$B$2:$B$92</c:f>
              <c:numCache>
                <c:formatCode>General</c:formatCode>
                <c:ptCount val="9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  <c:pt idx="52">
                  <c:v>1</c:v>
                </c:pt>
                <c:pt idx="53">
                  <c:v>1</c:v>
                </c:pt>
                <c:pt idx="54">
                  <c:v>1</c:v>
                </c:pt>
                <c:pt idx="55">
                  <c:v>1</c:v>
                </c:pt>
                <c:pt idx="56">
                  <c:v>1</c:v>
                </c:pt>
                <c:pt idx="57">
                  <c:v>1</c:v>
                </c:pt>
                <c:pt idx="58">
                  <c:v>1</c:v>
                </c:pt>
                <c:pt idx="59">
                  <c:v>1</c:v>
                </c:pt>
                <c:pt idx="60">
                  <c:v>1</c:v>
                </c:pt>
                <c:pt idx="61">
                  <c:v>1</c:v>
                </c:pt>
                <c:pt idx="62">
                  <c:v>1</c:v>
                </c:pt>
                <c:pt idx="63">
                  <c:v>1</c:v>
                </c:pt>
                <c:pt idx="64">
                  <c:v>1</c:v>
                </c:pt>
                <c:pt idx="65">
                  <c:v>1</c:v>
                </c:pt>
                <c:pt idx="66">
                  <c:v>1</c:v>
                </c:pt>
                <c:pt idx="67">
                  <c:v>1</c:v>
                </c:pt>
                <c:pt idx="68">
                  <c:v>1</c:v>
                </c:pt>
                <c:pt idx="69">
                  <c:v>1</c:v>
                </c:pt>
                <c:pt idx="70">
                  <c:v>1</c:v>
                </c:pt>
                <c:pt idx="71">
                  <c:v>1</c:v>
                </c:pt>
                <c:pt idx="72">
                  <c:v>1</c:v>
                </c:pt>
                <c:pt idx="73">
                  <c:v>1</c:v>
                </c:pt>
                <c:pt idx="74">
                  <c:v>1</c:v>
                </c:pt>
                <c:pt idx="75">
                  <c:v>1</c:v>
                </c:pt>
                <c:pt idx="76">
                  <c:v>1</c:v>
                </c:pt>
                <c:pt idx="77">
                  <c:v>1</c:v>
                </c:pt>
                <c:pt idx="78">
                  <c:v>1</c:v>
                </c:pt>
                <c:pt idx="79">
                  <c:v>1</c:v>
                </c:pt>
                <c:pt idx="80">
                  <c:v>1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</c:numCache>
            </c:numRef>
          </c:val>
          <c:smooth val="0"/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Equipment On</c:v>
                </c:pt>
              </c:strCache>
            </c:strRef>
          </c:tx>
          <c:marker>
            <c:symbol val="none"/>
          </c:marker>
          <c:cat>
            <c:numRef>
              <c:f>Sheet1!$A$2:$A$92</c:f>
              <c:numCache>
                <c:formatCode>h:mm:ss</c:formatCode>
                <c:ptCount val="91"/>
                <c:pt idx="0">
                  <c:v>0.45821759259259259</c:v>
                </c:pt>
                <c:pt idx="1">
                  <c:v>0.45822916666666669</c:v>
                </c:pt>
                <c:pt idx="2">
                  <c:v>0.458240740740741</c:v>
                </c:pt>
                <c:pt idx="3">
                  <c:v>0.45825231481481499</c:v>
                </c:pt>
                <c:pt idx="4">
                  <c:v>0.45826388888888903</c:v>
                </c:pt>
                <c:pt idx="5">
                  <c:v>0.45827546296296301</c:v>
                </c:pt>
                <c:pt idx="6">
                  <c:v>0.45828703703703699</c:v>
                </c:pt>
                <c:pt idx="7">
                  <c:v>0.45829861111111098</c:v>
                </c:pt>
                <c:pt idx="8">
                  <c:v>0.45831018518518502</c:v>
                </c:pt>
                <c:pt idx="9">
                  <c:v>0.458321759259259</c:v>
                </c:pt>
                <c:pt idx="10">
                  <c:v>0.45833333333333398</c:v>
                </c:pt>
                <c:pt idx="11">
                  <c:v>0.45834490740740802</c:v>
                </c:pt>
                <c:pt idx="12">
                  <c:v>0.458356481481482</c:v>
                </c:pt>
                <c:pt idx="13">
                  <c:v>0.45836805555555599</c:v>
                </c:pt>
                <c:pt idx="14">
                  <c:v>0.45837962962963003</c:v>
                </c:pt>
                <c:pt idx="15">
                  <c:v>0.45839120370370401</c:v>
                </c:pt>
                <c:pt idx="16">
                  <c:v>0.45840277777777799</c:v>
                </c:pt>
                <c:pt idx="17">
                  <c:v>0.45841435185185198</c:v>
                </c:pt>
                <c:pt idx="18">
                  <c:v>0.45842592592592601</c:v>
                </c:pt>
                <c:pt idx="19">
                  <c:v>0.4584375</c:v>
                </c:pt>
                <c:pt idx="20">
                  <c:v>0.45844907407407398</c:v>
                </c:pt>
                <c:pt idx="21">
                  <c:v>0.45846064814814902</c:v>
                </c:pt>
                <c:pt idx="22">
                  <c:v>0.458472222222223</c:v>
                </c:pt>
                <c:pt idx="23">
                  <c:v>0.45848379629629699</c:v>
                </c:pt>
                <c:pt idx="24">
                  <c:v>0.45849537037037102</c:v>
                </c:pt>
                <c:pt idx="25">
                  <c:v>0.45850694444444501</c:v>
                </c:pt>
                <c:pt idx="26">
                  <c:v>0.45851851851851899</c:v>
                </c:pt>
                <c:pt idx="27">
                  <c:v>0.45853009259259297</c:v>
                </c:pt>
                <c:pt idx="28">
                  <c:v>0.45854166666666701</c:v>
                </c:pt>
                <c:pt idx="29">
                  <c:v>0.458553240740741</c:v>
                </c:pt>
                <c:pt idx="30">
                  <c:v>0.45856481481481498</c:v>
                </c:pt>
                <c:pt idx="31">
                  <c:v>0.45857638888889002</c:v>
                </c:pt>
                <c:pt idx="32">
                  <c:v>0.458587962962964</c:v>
                </c:pt>
                <c:pt idx="33">
                  <c:v>0.45859953703703799</c:v>
                </c:pt>
                <c:pt idx="34">
                  <c:v>0.45861111111111103</c:v>
                </c:pt>
                <c:pt idx="35">
                  <c:v>0.45862268518518501</c:v>
                </c:pt>
                <c:pt idx="36">
                  <c:v>0.45863425925925899</c:v>
                </c:pt>
                <c:pt idx="37">
                  <c:v>0.45864583333333298</c:v>
                </c:pt>
                <c:pt idx="38">
                  <c:v>0.45865740740740701</c:v>
                </c:pt>
                <c:pt idx="39">
                  <c:v>0.458668981481481</c:v>
                </c:pt>
                <c:pt idx="40">
                  <c:v>0.45868055555555498</c:v>
                </c:pt>
                <c:pt idx="41">
                  <c:v>0.45869212962962902</c:v>
                </c:pt>
                <c:pt idx="42">
                  <c:v>0.458703703703703</c:v>
                </c:pt>
                <c:pt idx="43">
                  <c:v>0.45871527777777699</c:v>
                </c:pt>
                <c:pt idx="44">
                  <c:v>0.45872685185185103</c:v>
                </c:pt>
                <c:pt idx="45">
                  <c:v>0.45873842592592501</c:v>
                </c:pt>
                <c:pt idx="46">
                  <c:v>0.45874999999999899</c:v>
                </c:pt>
                <c:pt idx="47">
                  <c:v>0.45876157407407298</c:v>
                </c:pt>
                <c:pt idx="48">
                  <c:v>0.45877314814814701</c:v>
                </c:pt>
                <c:pt idx="49">
                  <c:v>0.458784722222221</c:v>
                </c:pt>
                <c:pt idx="50">
                  <c:v>0.45879629629629498</c:v>
                </c:pt>
                <c:pt idx="51">
                  <c:v>0.45880787037036902</c:v>
                </c:pt>
                <c:pt idx="52">
                  <c:v>0.458819444444443</c:v>
                </c:pt>
                <c:pt idx="53">
                  <c:v>0.45883101851851699</c:v>
                </c:pt>
                <c:pt idx="54">
                  <c:v>0.45884259259259103</c:v>
                </c:pt>
                <c:pt idx="55">
                  <c:v>0.45885416666666501</c:v>
                </c:pt>
                <c:pt idx="56">
                  <c:v>0.45886574074073899</c:v>
                </c:pt>
                <c:pt idx="57">
                  <c:v>0.45887731481481298</c:v>
                </c:pt>
                <c:pt idx="58">
                  <c:v>0.45888888888888701</c:v>
                </c:pt>
                <c:pt idx="59">
                  <c:v>0.45890046296296</c:v>
                </c:pt>
                <c:pt idx="60">
                  <c:v>0.45891203703703398</c:v>
                </c:pt>
                <c:pt idx="61">
                  <c:v>0.45892361111110802</c:v>
                </c:pt>
                <c:pt idx="62">
                  <c:v>0.458935185185182</c:v>
                </c:pt>
                <c:pt idx="63">
                  <c:v>0.45894675925925599</c:v>
                </c:pt>
                <c:pt idx="64">
                  <c:v>0.45895833333333003</c:v>
                </c:pt>
                <c:pt idx="65">
                  <c:v>0.45896990740740401</c:v>
                </c:pt>
                <c:pt idx="66">
                  <c:v>0.45898148148147799</c:v>
                </c:pt>
                <c:pt idx="67">
                  <c:v>0.45899305555555198</c:v>
                </c:pt>
                <c:pt idx="68">
                  <c:v>0.45900462962962602</c:v>
                </c:pt>
                <c:pt idx="69">
                  <c:v>0.4590162037037</c:v>
                </c:pt>
                <c:pt idx="70">
                  <c:v>0.45902777777777398</c:v>
                </c:pt>
                <c:pt idx="71">
                  <c:v>0.45903935185184802</c:v>
                </c:pt>
                <c:pt idx="72">
                  <c:v>0.459050925925922</c:v>
                </c:pt>
                <c:pt idx="73">
                  <c:v>0.45906249999999599</c:v>
                </c:pt>
                <c:pt idx="74">
                  <c:v>0.45907407407407003</c:v>
                </c:pt>
                <c:pt idx="75">
                  <c:v>0.45908564814814401</c:v>
                </c:pt>
                <c:pt idx="76">
                  <c:v>0.45909722222221799</c:v>
                </c:pt>
                <c:pt idx="77">
                  <c:v>0.45910879629629198</c:v>
                </c:pt>
                <c:pt idx="78">
                  <c:v>0.45912037037036602</c:v>
                </c:pt>
                <c:pt idx="79">
                  <c:v>0.45913194444444</c:v>
                </c:pt>
                <c:pt idx="80">
                  <c:v>0.45914351851851398</c:v>
                </c:pt>
                <c:pt idx="81">
                  <c:v>0.45915509259258802</c:v>
                </c:pt>
                <c:pt idx="82">
                  <c:v>0.459166666666662</c:v>
                </c:pt>
                <c:pt idx="83">
                  <c:v>0.45917824074073599</c:v>
                </c:pt>
                <c:pt idx="84">
                  <c:v>0.45918981481481003</c:v>
                </c:pt>
                <c:pt idx="85">
                  <c:v>0.45920138888888401</c:v>
                </c:pt>
                <c:pt idx="86">
                  <c:v>0.45921296296295799</c:v>
                </c:pt>
                <c:pt idx="87">
                  <c:v>0.45922453703703198</c:v>
                </c:pt>
                <c:pt idx="88">
                  <c:v>0.45923611111110602</c:v>
                </c:pt>
                <c:pt idx="89">
                  <c:v>0.45924768518518</c:v>
                </c:pt>
                <c:pt idx="90">
                  <c:v>0.45925925925925398</c:v>
                </c:pt>
              </c:numCache>
            </c:numRef>
          </c:cat>
          <c:val>
            <c:numRef>
              <c:f>Sheet1!$C$2:$C$92</c:f>
              <c:numCache>
                <c:formatCode>General</c:formatCode>
                <c:ptCount val="91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1</c:v>
                </c:pt>
                <c:pt idx="25">
                  <c:v>1</c:v>
                </c:pt>
                <c:pt idx="26">
                  <c:v>1</c:v>
                </c:pt>
                <c:pt idx="27">
                  <c:v>1</c:v>
                </c:pt>
                <c:pt idx="28">
                  <c:v>1</c:v>
                </c:pt>
                <c:pt idx="29">
                  <c:v>1</c:v>
                </c:pt>
                <c:pt idx="30">
                  <c:v>1</c:v>
                </c:pt>
                <c:pt idx="31">
                  <c:v>1</c:v>
                </c:pt>
                <c:pt idx="32">
                  <c:v>1</c:v>
                </c:pt>
                <c:pt idx="33">
                  <c:v>1</c:v>
                </c:pt>
                <c:pt idx="34">
                  <c:v>1</c:v>
                </c:pt>
                <c:pt idx="35">
                  <c:v>1</c:v>
                </c:pt>
                <c:pt idx="36">
                  <c:v>1</c:v>
                </c:pt>
                <c:pt idx="37">
                  <c:v>1</c:v>
                </c:pt>
                <c:pt idx="38">
                  <c:v>1</c:v>
                </c:pt>
                <c:pt idx="39">
                  <c:v>1</c:v>
                </c:pt>
                <c:pt idx="40">
                  <c:v>1</c:v>
                </c:pt>
                <c:pt idx="41">
                  <c:v>1</c:v>
                </c:pt>
                <c:pt idx="42">
                  <c:v>1</c:v>
                </c:pt>
                <c:pt idx="43">
                  <c:v>1</c:v>
                </c:pt>
                <c:pt idx="44">
                  <c:v>1</c:v>
                </c:pt>
                <c:pt idx="45">
                  <c:v>1</c:v>
                </c:pt>
                <c:pt idx="46">
                  <c:v>1</c:v>
                </c:pt>
                <c:pt idx="47">
                  <c:v>1</c:v>
                </c:pt>
                <c:pt idx="48">
                  <c:v>1</c:v>
                </c:pt>
                <c:pt idx="49">
                  <c:v>1</c:v>
                </c:pt>
                <c:pt idx="50">
                  <c:v>1</c:v>
                </c:pt>
                <c:pt idx="51">
                  <c:v>1</c:v>
                </c:pt>
                <c:pt idx="52">
                  <c:v>1</c:v>
                </c:pt>
                <c:pt idx="53">
                  <c:v>1</c:v>
                </c:pt>
                <c:pt idx="54">
                  <c:v>1</c:v>
                </c:pt>
                <c:pt idx="55">
                  <c:v>1</c:v>
                </c:pt>
                <c:pt idx="56">
                  <c:v>1</c:v>
                </c:pt>
                <c:pt idx="57">
                  <c:v>1</c:v>
                </c:pt>
                <c:pt idx="58">
                  <c:v>1</c:v>
                </c:pt>
                <c:pt idx="59">
                  <c:v>1</c:v>
                </c:pt>
                <c:pt idx="60">
                  <c:v>1</c:v>
                </c:pt>
                <c:pt idx="61">
                  <c:v>1</c:v>
                </c:pt>
                <c:pt idx="62">
                  <c:v>1</c:v>
                </c:pt>
                <c:pt idx="63">
                  <c:v>1</c:v>
                </c:pt>
                <c:pt idx="64">
                  <c:v>1</c:v>
                </c:pt>
                <c:pt idx="65">
                  <c:v>1</c:v>
                </c:pt>
                <c:pt idx="66">
                  <c:v>1</c:v>
                </c:pt>
                <c:pt idx="67">
                  <c:v>1</c:v>
                </c:pt>
                <c:pt idx="68">
                  <c:v>1</c:v>
                </c:pt>
                <c:pt idx="69">
                  <c:v>1</c:v>
                </c:pt>
                <c:pt idx="70">
                  <c:v>1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</c:numCache>
            </c:numRef>
          </c: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258028288"/>
        <c:axId val="258029824"/>
      </c:lineChart>
      <c:catAx>
        <c:axId val="258028288"/>
        <c:scaling>
          <c:orientation val="minMax"/>
          <c:min val="1"/>
        </c:scaling>
        <c:delete val="1"/>
        <c:axPos val="b"/>
        <c:numFmt formatCode="h:mm:ss;@" sourceLinked="0"/>
        <c:majorTickMark val="out"/>
        <c:minorTickMark val="none"/>
        <c:tickLblPos val="nextTo"/>
        <c:crossAx val="258029824"/>
        <c:crosses val="autoZero"/>
        <c:auto val="1"/>
        <c:lblAlgn val="ctr"/>
        <c:lblOffset val="100"/>
        <c:tickLblSkip val="50"/>
        <c:tickMarkSkip val="10"/>
        <c:noMultiLvlLbl val="0"/>
      </c:catAx>
      <c:valAx>
        <c:axId val="258029824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extTo"/>
        <c:crossAx val="258028288"/>
        <c:crosses val="autoZero"/>
        <c:crossBetween val="between"/>
      </c:valAx>
    </c:plotArea>
    <c:legend>
      <c:legendPos val="r"/>
      <c:layout/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3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9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039476A-9E7B-48A3-8A08-721089EF0D39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F5970F-EC00-4856-B7FE-6DAA9B591B1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38053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17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1CBD3265-E961-46E3-8211-AA1CCC071721}" type="slidenum">
              <a:rPr lang="en-US" smtClean="0"/>
              <a:pPr/>
              <a:t>18</a:t>
            </a:fld>
            <a:endParaRPr lang="en-US" smtClean="0"/>
          </a:p>
        </p:txBody>
      </p:sp>
      <p:sp>
        <p:nvSpPr>
          <p:cNvPr id="94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4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1548FB6-79E7-4F75-BB3E-52AAC2036548}" type="slidenum">
              <a:rPr lang="en-US" smtClean="0"/>
              <a:pPr>
                <a:defRPr/>
              </a:pPr>
              <a:t>19</a:t>
            </a:fld>
            <a:endParaRPr lang="en-US" dirty="0" smtClean="0"/>
          </a:p>
        </p:txBody>
      </p:sp>
      <p:sp>
        <p:nvSpPr>
          <p:cNvPr id="115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5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4F32838-AEBE-4D8E-979A-DCC5702F41A3}" type="slidenum">
              <a:rPr lang="en-US" smtClean="0"/>
              <a:pPr/>
              <a:t>21</a:t>
            </a:fld>
            <a:endParaRPr lang="en-US" smtClean="0"/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23</a:t>
            </a:fld>
            <a:endParaRPr 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24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0538B9-51DF-4962-B93D-13BF74169D1C}" type="slidenum">
              <a:rPr lang="en-US" smtClean="0"/>
              <a:pPr/>
              <a:t>28</a:t>
            </a:fld>
            <a:endParaRPr lang="en-US" smtClean="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0538B9-51DF-4962-B93D-13BF74169D1C}" type="slidenum">
              <a:rPr lang="en-US" smtClean="0"/>
              <a:pPr/>
              <a:t>29</a:t>
            </a:fld>
            <a:endParaRPr lang="en-US" smtClean="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A30562F3-AA20-4118-AD79-C917A16D2227}" type="slidenum">
              <a:rPr lang="en-US" smtClean="0"/>
              <a:pPr/>
              <a:t>30</a:t>
            </a:fld>
            <a:endParaRPr lang="en-US" smtClean="0"/>
          </a:p>
        </p:txBody>
      </p:sp>
      <p:sp>
        <p:nvSpPr>
          <p:cNvPr id="89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72000" cy="3429000"/>
          </a:xfrm>
          <a:ln/>
        </p:spPr>
      </p:sp>
      <p:sp>
        <p:nvSpPr>
          <p:cNvPr id="89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688EB9AC-308E-4362-A1E4-2C1B2C589835}" type="slidenum">
              <a:rPr lang="en-US" smtClean="0"/>
              <a:pPr/>
              <a:t>31</a:t>
            </a:fld>
            <a:endParaRPr lang="en-US" smtClean="0"/>
          </a:p>
        </p:txBody>
      </p:sp>
      <p:sp>
        <p:nvSpPr>
          <p:cNvPr id="90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0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570538B9-51DF-4962-B93D-13BF74169D1C}" type="slidenum">
              <a:rPr lang="en-US" smtClean="0"/>
              <a:pPr/>
              <a:t>32</a:t>
            </a:fld>
            <a:endParaRPr lang="en-US" smtClean="0"/>
          </a:p>
        </p:txBody>
      </p:sp>
      <p:sp>
        <p:nvSpPr>
          <p:cNvPr id="88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8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33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34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35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D0E26FD-E437-4B52-95FA-D92E8346FB17}" type="slidenum">
              <a:rPr lang="en-US" smtClean="0"/>
              <a:pPr/>
              <a:t>36</a:t>
            </a:fld>
            <a:endParaRPr lang="en-US" smtClean="0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8307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98308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7390A88-FF3E-42B2-B326-27F71DE944BF}" type="slidenum">
              <a:rPr lang="en-US" smtClean="0"/>
              <a:pPr/>
              <a:t>37</a:t>
            </a:fld>
            <a:endParaRPr 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Slide Image Placehold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99331" name="Notes Placehold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  <p:sp>
        <p:nvSpPr>
          <p:cNvPr id="99332" name="Slide Number Placeholder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8A5F9188-D564-4AAC-AEDD-02D70D16A011}" type="slidenum">
              <a:rPr lang="en-US" smtClean="0"/>
              <a:pPr/>
              <a:t>38</a:t>
            </a:fld>
            <a:endParaRPr 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>
                <a:solidFill>
                  <a:prstClr val="black"/>
                </a:solidFill>
              </a:rPr>
              <a:pPr>
                <a:defRPr/>
              </a:pPr>
              <a:t>6</a:t>
            </a:fld>
            <a:endParaRPr lang="en-US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9745BE40-D99A-4F22-AA9F-40865D84A2E6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3FA9E-A6F5-40EF-9A93-B753CCAAD6F4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3FA9E-A6F5-40EF-9A93-B753CCAAD6F4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3FA9E-A6F5-40EF-9A93-B753CCAAD6F4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42F3FA9E-A6F5-40EF-9A93-B753CCAAD6F4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7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CD6FBC8-4D35-43DE-BD44-FB97F0001448}" type="slidenum">
              <a:rPr lang="en-US" smtClean="0"/>
              <a:pPr/>
              <a:t>9</a:t>
            </a:fld>
            <a:endParaRPr lang="en-US" smtClean="0"/>
          </a:p>
        </p:txBody>
      </p:sp>
      <p:sp>
        <p:nvSpPr>
          <p:cNvPr id="107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07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11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12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D0E26FD-E437-4B52-95FA-D92E8346FB17}" type="slidenum">
              <a:rPr lang="en-US" smtClean="0"/>
              <a:pPr/>
              <a:t>13</a:t>
            </a:fld>
            <a:endParaRPr lang="en-US" smtClean="0"/>
          </a:p>
        </p:txBody>
      </p:sp>
      <p:sp>
        <p:nvSpPr>
          <p:cNvPr id="95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95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C3D46C0E-DEEF-4974-A52E-FBCD39112386}" type="slidenum">
              <a:rPr lang="en-US" smtClean="0">
                <a:solidFill>
                  <a:prstClr val="black"/>
                </a:solidFill>
              </a:rPr>
              <a:pPr/>
              <a:t>14</a:t>
            </a:fld>
            <a:endParaRPr lang="en-US" smtClean="0">
              <a:solidFill>
                <a:prstClr val="black"/>
              </a:solidFill>
            </a:endParaRPr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ight Triangle 9"/>
          <p:cNvSpPr/>
          <p:nvPr/>
        </p:nvSpPr>
        <p:spPr>
          <a:xfrm>
            <a:off x="-2" y="4664147"/>
            <a:ext cx="9151089" cy="0"/>
          </a:xfrm>
          <a:prstGeom prst="rtTriangle">
            <a:avLst/>
          </a:prstGeom>
          <a:gradFill flip="none" rotWithShape="1">
            <a:gsLst>
              <a:gs pos="0">
                <a:schemeClr val="accent1">
                  <a:shade val="35000"/>
                  <a:satMod val="170000"/>
                  <a:alpha val="100000"/>
                </a:schemeClr>
              </a:gs>
              <a:gs pos="55000">
                <a:schemeClr val="accent1">
                  <a:tint val="90000"/>
                  <a:satMod val="150000"/>
                  <a:alpha val="100000"/>
                </a:schemeClr>
              </a:gs>
              <a:gs pos="100000">
                <a:schemeClr val="accent1">
                  <a:shade val="35000"/>
                  <a:satMod val="170000"/>
                  <a:alpha val="100000"/>
                </a:schemeClr>
              </a:gs>
            </a:gsLst>
            <a:lin ang="3000000" scaled="1"/>
            <a:tileRect/>
          </a:gradFill>
          <a:ln w="12700" cap="rnd" cmpd="thickThin" algn="ctr">
            <a:noFill/>
            <a:prstDash val="solid"/>
          </a:ln>
          <a:effectLst/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685800" y="1752601"/>
            <a:ext cx="7772400" cy="1829761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defRPr sz="4800" b="1">
                <a:solidFill>
                  <a:schemeClr val="tx2"/>
                </a:solidFill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685800" y="3611607"/>
            <a:ext cx="7772400" cy="1199704"/>
          </a:xfrm>
        </p:spPr>
        <p:txBody>
          <a:bodyPr lIns="45720" rIns="45720"/>
          <a:lstStyle>
            <a:lvl1pPr marL="0" marR="64008" indent="0" algn="r">
              <a:buNone/>
              <a:defRPr>
                <a:solidFill>
                  <a:schemeClr val="tx2"/>
                </a:solidFill>
              </a:defRPr>
            </a:lvl1pPr>
            <a:lvl2pPr marL="457200" indent="0" algn="ctr">
              <a:buNone/>
            </a:lvl2pPr>
            <a:lvl3pPr marL="914400" indent="0" algn="ctr">
              <a:buNone/>
            </a:lvl3pPr>
            <a:lvl4pPr marL="1371600" indent="0" algn="ctr">
              <a:buNone/>
            </a:lvl4pPr>
            <a:lvl5pPr marL="1828800" indent="0" algn="ctr">
              <a:buNone/>
            </a:lvl5pPr>
            <a:lvl6pPr marL="2286000" indent="0" algn="ctr">
              <a:buNone/>
            </a:lvl6pPr>
            <a:lvl7pPr marL="2743200" indent="0" algn="ctr">
              <a:buNone/>
            </a:lvl7pPr>
            <a:lvl8pPr marL="3200400" indent="0" algn="ctr">
              <a:buNone/>
            </a:lvl8pPr>
            <a:lvl9pPr marL="3657600" indent="0" algn="ctr">
              <a:buNone/>
            </a:lvl9pPr>
            <a:extLst/>
          </a:lstStyle>
          <a:p>
            <a:r>
              <a:rPr kumimoji="0" lang="en-US" smtClean="0"/>
              <a:t>Click to edit Master subtitle style</a:t>
            </a:r>
            <a:endParaRPr kumimoji="0" lang="en-US"/>
          </a:p>
        </p:txBody>
      </p:sp>
      <p:grpSp>
        <p:nvGrpSpPr>
          <p:cNvPr id="2" name="Group 1"/>
          <p:cNvGrpSpPr/>
          <p:nvPr/>
        </p:nvGrpSpPr>
        <p:grpSpPr>
          <a:xfrm>
            <a:off x="-3765" y="4953000"/>
            <a:ext cx="9147765" cy="1912088"/>
            <a:chOff x="-3765" y="4832896"/>
            <a:chExt cx="9147765" cy="2032192"/>
          </a:xfrm>
        </p:grpSpPr>
        <p:sp>
          <p:nvSpPr>
            <p:cNvPr id="7" name="Freeform 6"/>
            <p:cNvSpPr>
              <a:spLocks/>
            </p:cNvSpPr>
            <p:nvPr/>
          </p:nvSpPr>
          <p:spPr bwMode="auto">
            <a:xfrm>
              <a:off x="1687513" y="4832896"/>
              <a:ext cx="7456487" cy="518816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4697" y="0"/>
                </a:cxn>
                <a:cxn ang="0">
                  <a:pos x="4697" y="367"/>
                </a:cxn>
                <a:cxn ang="0">
                  <a:pos x="0" y="218"/>
                </a:cxn>
                <a:cxn ang="0">
                  <a:pos x="4697" y="0"/>
                </a:cxn>
              </a:cxnLst>
              <a:rect l="0" t="0" r="0" b="0"/>
              <a:pathLst>
                <a:path w="4697" h="367">
                  <a:moveTo>
                    <a:pt x="4697" y="0"/>
                  </a:moveTo>
                  <a:lnTo>
                    <a:pt x="4697" y="367"/>
                  </a:lnTo>
                  <a:lnTo>
                    <a:pt x="0" y="218"/>
                  </a:lnTo>
                  <a:lnTo>
                    <a:pt x="4697" y="0"/>
                  </a:lnTo>
                  <a:close/>
                </a:path>
              </a:pathLst>
            </a:custGeom>
            <a:solidFill>
              <a:schemeClr val="accent1">
                <a:tint val="65000"/>
                <a:satMod val="115000"/>
                <a:alpha val="4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35443" y="5135526"/>
              <a:ext cx="9108557" cy="838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5760" y="0"/>
                </a:cxn>
                <a:cxn ang="0">
                  <a:pos x="5760" y="528"/>
                </a:cxn>
                <a:cxn ang="0">
                  <a:pos x="48" y="0"/>
                </a:cxn>
              </a:cxnLst>
              <a:rect l="0" t="0" r="0" b="0"/>
              <a:pathLst>
                <a:path w="5760" h="528">
                  <a:moveTo>
                    <a:pt x="0" y="0"/>
                  </a:moveTo>
                  <a:lnTo>
                    <a:pt x="5760" y="0"/>
                  </a:lnTo>
                  <a:lnTo>
                    <a:pt x="5760" y="528"/>
                  </a:lnTo>
                  <a:lnTo>
                    <a:pt x="48" y="0"/>
                  </a:lnTo>
                </a:path>
              </a:pathLst>
            </a:custGeom>
            <a:solidFill>
              <a:srgbClr val="000000">
                <a:alpha val="100000"/>
              </a:srgb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>
              <a:extLst/>
            </a:lstStyle>
            <a:p>
              <a:endParaRPr kumimoji="0" lang="en-US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0" y="4883888"/>
              <a:ext cx="9144000" cy="1981200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0"/>
                </a:cxn>
                <a:cxn ang="0">
                  <a:pos x="0" y="1248"/>
                </a:cxn>
                <a:cxn ang="0">
                  <a:pos x="5760" y="1248"/>
                </a:cxn>
                <a:cxn ang="0">
                  <a:pos x="5760" y="528"/>
                </a:cxn>
                <a:cxn ang="0">
                  <a:pos x="0" y="0"/>
                </a:cxn>
              </a:cxnLst>
              <a:rect l="0" t="0" r="0" b="0"/>
              <a:pathLst>
                <a:path w="5760" h="1248">
                  <a:moveTo>
                    <a:pt x="0" y="0"/>
                  </a:moveTo>
                  <a:lnTo>
                    <a:pt x="0" y="1248"/>
                  </a:lnTo>
                  <a:lnTo>
                    <a:pt x="5760" y="1248"/>
                  </a:lnTo>
                  <a:lnTo>
                    <a:pt x="5760" y="528"/>
                  </a:lnTo>
                  <a:lnTo>
                    <a:pt x="0" y="0"/>
                  </a:lnTo>
                  <a:close/>
                </a:path>
              </a:pathLst>
            </a:custGeom>
            <a:blipFill>
              <a:blip r:embed="rId2" cstate="print">
                <a:alphaModFix amt="50000"/>
              </a:blip>
              <a:tile tx="0" ty="0" sx="50000" sy="50000" flip="none" algn="t"/>
            </a:blipFill>
            <a:ln w="12700" cap="rnd" cmpd="thickThin" algn="ctr">
              <a:noFill/>
              <a:prstDash val="solid"/>
            </a:ln>
            <a:effectLst>
              <a:fillOverlay blend="mult">
                <a:gradFill flip="none" rotWithShape="1">
                  <a:gsLst>
                    <a:gs pos="0">
                      <a:schemeClr val="accent1">
                        <a:shade val="20000"/>
                        <a:satMod val="176000"/>
                        <a:alpha val="100000"/>
                      </a:schemeClr>
                    </a:gs>
                    <a:gs pos="18000">
                      <a:schemeClr val="accent1">
                        <a:shade val="48000"/>
                        <a:satMod val="153000"/>
                        <a:alpha val="100000"/>
                      </a:schemeClr>
                    </a:gs>
                    <a:gs pos="43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45000">
                      <a:schemeClr val="accent1">
                        <a:tint val="85000"/>
                        <a:satMod val="150000"/>
                        <a:alpha val="100000"/>
                      </a:schemeClr>
                    </a:gs>
                    <a:gs pos="50000">
                      <a:schemeClr val="accent1">
                        <a:tint val="86000"/>
                        <a:satMod val="149000"/>
                        <a:alpha val="100000"/>
                      </a:schemeClr>
                    </a:gs>
                    <a:gs pos="79000">
                      <a:schemeClr val="accent1">
                        <a:shade val="53000"/>
                        <a:satMod val="150000"/>
                        <a:alpha val="100000"/>
                      </a:schemeClr>
                    </a:gs>
                    <a:gs pos="100000">
                      <a:schemeClr val="accent1">
                        <a:shade val="25000"/>
                        <a:satMod val="170000"/>
                        <a:alpha val="100000"/>
                      </a:schemeClr>
                    </a:gs>
                  </a:gsLst>
                  <a:lin ang="450000" scaled="1"/>
                  <a:tileRect/>
                </a:gradFill>
              </a:fillOverlay>
            </a:effectLst>
          </p:spPr>
          <p:style>
            <a:lnRef idx="3">
              <a:schemeClr val="lt1"/>
            </a:lnRef>
            <a:fillRef idx="1">
              <a:schemeClr val="accent1"/>
            </a:fillRef>
            <a:effectRef idx="1">
              <a:schemeClr val="accent1"/>
            </a:effectRef>
            <a:fontRef idx="minor">
              <a:schemeClr val="lt1"/>
            </a:fontRef>
          </p:style>
          <p:txBody>
            <a:bodyPr vert="horz" wrap="square" lIns="91440" tIns="45720" rIns="91440" bIns="45720" anchor="ctr" compatLnSpc="1"/>
            <a:lstStyle>
              <a:extLst/>
            </a:lstStyle>
            <a:p>
              <a:pPr algn="ctr" eaLnBrk="1" latinLnBrk="0" hangingPunct="1"/>
              <a:endParaRPr kumimoji="0" lang="en-US"/>
            </a:p>
          </p:txBody>
        </p:sp>
        <p:cxnSp>
          <p:nvCxnSpPr>
            <p:cNvPr id="12" name="Straight Connector 11"/>
            <p:cNvCxnSpPr/>
            <p:nvPr/>
          </p:nvCxnSpPr>
          <p:spPr>
            <a:xfrm>
              <a:off x="-3765" y="4880373"/>
              <a:ext cx="9147765" cy="839943"/>
            </a:xfrm>
            <a:prstGeom prst="line">
              <a:avLst/>
            </a:prstGeom>
            <a:noFill/>
            <a:ln w="12065" cap="flat" cmpd="sng" algn="ctr">
              <a:gradFill>
                <a:gsLst>
                  <a:gs pos="45000">
                    <a:schemeClr val="accent1">
                      <a:tint val="70000"/>
                      <a:satMod val="110000"/>
                    </a:schemeClr>
                  </a:gs>
                  <a:gs pos="15000">
                    <a:schemeClr val="accent1">
                      <a:shade val="40000"/>
                      <a:satMod val="110000"/>
                    </a:schemeClr>
                  </a:gs>
                </a:gsLst>
                <a:lin ang="5400000" scaled="1"/>
              </a:gradFill>
              <a:prstDash val="solid"/>
              <a:miter lim="800000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accent1">
                    <a:tint val="20000"/>
                  </a:schemeClr>
                </a:solidFill>
              </a:defRPr>
            </a:lvl1pPr>
            <a:extLst/>
          </a:lstStyle>
          <a:p>
            <a:endParaRPr lang="en-US"/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</a:defRPr>
            </a:lvl1pPr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 dirty="0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1481329"/>
            <a:ext cx="8229600" cy="4386071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844013" y="274640"/>
            <a:ext cx="1777470" cy="5592761"/>
          </a:xfrm>
        </p:spPr>
        <p:txBody>
          <a:bodyPr vert="eaVert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41"/>
            <a:ext cx="6324600" cy="5592760"/>
          </a:xfrm>
        </p:spPr>
        <p:txBody>
          <a:bodyPr vert="eaVert"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0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clipArtAndTx">
  <p:cSld name="Title, Clip Art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lipArt Placeholder 2"/>
          <p:cNvSpPr>
            <a:spLocks noGrp="1"/>
          </p:cNvSpPr>
          <p:nvPr>
            <p:ph type="clipArt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76" y="1059712"/>
            <a:ext cx="7772400" cy="1828800"/>
          </a:xfrm>
        </p:spPr>
        <p:txBody>
          <a:bodyPr vert="horz" anchor="b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lvl1pPr algn="r">
              <a:buNone/>
              <a:defRPr sz="4800" b="1" cap="none" baseline="0">
                <a:effectLst>
                  <a:outerShdw blurRad="31750" dist="25400" dir="5400000" algn="tl" rotWithShape="0">
                    <a:srgbClr val="000000">
                      <a:alpha val="25000"/>
                    </a:srgb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922713" y="2931712"/>
            <a:ext cx="4572000" cy="1454888"/>
          </a:xfrm>
        </p:spPr>
        <p:txBody>
          <a:bodyPr lIns="91440" rIns="91440" anchor="t"/>
          <a:lstStyle>
            <a:lvl1pPr marL="0" indent="0" algn="l">
              <a:buNone/>
              <a:defRPr sz="2300">
                <a:solidFill>
                  <a:schemeClr val="tx1"/>
                </a:solidFill>
              </a:defRPr>
            </a:lvl1pPr>
            <a:lvl2pPr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7" name="Chevron 6"/>
          <p:cNvSpPr/>
          <p:nvPr/>
        </p:nvSpPr>
        <p:spPr>
          <a:xfrm>
            <a:off x="3636680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8" name="Chevron 7"/>
          <p:cNvSpPr/>
          <p:nvPr/>
        </p:nvSpPr>
        <p:spPr>
          <a:xfrm>
            <a:off x="3450264" y="3005472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481328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8229600" cy="1143000"/>
          </a:xfrm>
        </p:spPr>
        <p:txBody>
          <a:bodyPr anchor="ctr"/>
          <a:lstStyle>
            <a:lvl1pPr>
              <a:defRPr/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5410200"/>
            <a:ext cx="4040188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4645026" y="5410200"/>
            <a:ext cx="4041775" cy="762000"/>
          </a:xfrm>
          <a:solidFill>
            <a:schemeClr val="accent1"/>
          </a:solidFill>
          <a:ln w="9652">
            <a:solidFill>
              <a:schemeClr val="accent1"/>
            </a:solidFill>
            <a:miter lim="800000"/>
          </a:ln>
        </p:spPr>
        <p:txBody>
          <a:bodyPr lIns="182880" anchor="ctr"/>
          <a:lstStyle>
            <a:lvl1pPr marL="0" indent="0">
              <a:buNone/>
              <a:defRPr sz="2400" b="0">
                <a:solidFill>
                  <a:schemeClr val="bg1"/>
                </a:solidFill>
              </a:defRPr>
            </a:lvl1pPr>
            <a:lvl2pPr>
              <a:buNone/>
              <a:defRPr sz="2000" b="1"/>
            </a:lvl2pPr>
            <a:lvl3pPr>
              <a:buNone/>
              <a:defRPr sz="1800" b="1"/>
            </a:lvl3pPr>
            <a:lvl4pPr>
              <a:buNone/>
              <a:defRPr sz="1600" b="1"/>
            </a:lvl4pPr>
            <a:lvl5pPr>
              <a:buNone/>
              <a:defRPr sz="1600" b="1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457200" y="1444294"/>
            <a:ext cx="4040188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1444294"/>
            <a:ext cx="4041775" cy="3941763"/>
          </a:xfrm>
          <a:ln>
            <a:noFill/>
            <a:prstDash val="sysDash"/>
            <a:miter lim="800000"/>
          </a:ln>
        </p:spPr>
        <p:txBody>
          <a:bodyPr/>
          <a:lstStyle>
            <a:lvl1pPr>
              <a:spcBef>
                <a:spcPts val="0"/>
              </a:spcBef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Title 5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0" y="4876800"/>
            <a:ext cx="7481776" cy="457200"/>
          </a:xfrm>
        </p:spPr>
        <p:txBody>
          <a:bodyPr vert="horz" anchor="t">
            <a:noAutofit/>
            <a:sp3d prstMaterial="softEdge">
              <a:bevelT w="0" h="0"/>
            </a:sp3d>
          </a:bodyPr>
          <a:lstStyle>
            <a:lvl1pPr algn="r">
              <a:buNone/>
              <a:defRPr sz="2500" b="0">
                <a:solidFill>
                  <a:schemeClr val="accent1"/>
                </a:solidFill>
                <a:effectLst/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4419600" y="5355102"/>
            <a:ext cx="3974592" cy="914400"/>
          </a:xfrm>
        </p:spPr>
        <p:txBody>
          <a:bodyPr/>
          <a:lstStyle>
            <a:lvl1pPr marL="0" indent="0" algn="r">
              <a:buNone/>
              <a:defRPr sz="1600"/>
            </a:lvl1pPr>
            <a:lvl2pPr>
              <a:buNone/>
              <a:defRPr sz="1200"/>
            </a:lvl2pPr>
            <a:lvl3pPr>
              <a:buNone/>
              <a:defRPr sz="1000"/>
            </a:lvl3pPr>
            <a:lvl4pPr>
              <a:buNone/>
              <a:defRPr sz="900"/>
            </a:lvl4pPr>
            <a:lvl5pPr>
              <a:buNone/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914400" y="274320"/>
            <a:ext cx="7479792" cy="457200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extLst/>
          </a:lstStyle>
          <a:p>
            <a:pPr lvl="0" eaLnBrk="1" latinLnBrk="0" hangingPunct="1"/>
            <a:r>
              <a:rPr lang="en-US" smtClean="0"/>
              <a:t>Click to edit Master text styles</a:t>
            </a:r>
          </a:p>
          <a:p>
            <a:pPr lvl="1" eaLnBrk="1" latinLnBrk="0" hangingPunct="1"/>
            <a:r>
              <a:rPr lang="en-US" smtClean="0"/>
              <a:t>Second level</a:t>
            </a:r>
          </a:p>
          <a:p>
            <a:pPr lvl="2" eaLnBrk="1" latinLnBrk="0" hangingPunct="1"/>
            <a:r>
              <a:rPr lang="en-US" smtClean="0"/>
              <a:t>Third level</a:t>
            </a:r>
          </a:p>
          <a:p>
            <a:pPr lvl="3" eaLnBrk="1" latinLnBrk="0" hangingPunct="1"/>
            <a:r>
              <a:rPr lang="en-US" smtClean="0"/>
              <a:t>Fourth level</a:t>
            </a:r>
          </a:p>
          <a:p>
            <a:pPr lvl="4" eaLnBrk="1" latinLnBrk="0" hangingPunct="1"/>
            <a:r>
              <a:rPr lang="en-US" smtClean="0"/>
              <a:t>Fifth level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bg>
      <p:bgRef idx="1002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141232" y="5443402"/>
            <a:ext cx="7162800" cy="648232"/>
          </a:xfrm>
          <a:noFill/>
        </p:spPr>
        <p:txBody>
          <a:bodyPr lIns="91440" tIns="0" rIns="91440" anchor="t"/>
          <a:lstStyle>
            <a:lvl1pPr marL="0" marR="18288" indent="0" algn="r">
              <a:buNone/>
              <a:defRPr sz="1400"/>
            </a:lvl1pPr>
            <a:lvl2pPr>
              <a:defRPr sz="1200"/>
            </a:lvl2pPr>
            <a:lvl3pPr>
              <a:defRPr sz="1000"/>
            </a:lvl3pPr>
            <a:lvl4pPr>
              <a:defRPr sz="900"/>
            </a:lvl4pPr>
            <a:lvl5pPr>
              <a:defRPr sz="900"/>
            </a:lvl5pPr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28600" y="189968"/>
            <a:ext cx="8686800" cy="4389120"/>
          </a:xfrm>
          <a:prstGeom prst="rect">
            <a:avLst/>
          </a:prstGeom>
          <a:solidFill>
            <a:schemeClr val="bg2"/>
          </a:solidFill>
          <a:ln>
            <a:solidFill>
              <a:schemeClr val="bg1"/>
            </a:solidFill>
          </a:ln>
          <a:effectLst>
            <a:innerShdw blurRad="95250">
              <a:srgbClr val="000000"/>
            </a:innerShdw>
          </a:effectLst>
        </p:spPr>
        <p:txBody>
          <a:bodyPr/>
          <a:lstStyle>
            <a:lvl1pPr marL="0" indent="0">
              <a:buNone/>
              <a:defRPr sz="3200"/>
            </a:lvl1pPr>
            <a:extLst/>
          </a:lstStyle>
          <a:p>
            <a:r>
              <a:rPr kumimoji="0" lang="en-US" smtClean="0"/>
              <a:t>Click icon to add picture</a:t>
            </a:r>
            <a:endParaRPr kumimoji="0"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6727032" y="6407944"/>
            <a:ext cx="1920240" cy="365760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48426D52-00FD-46EB-A174-CE3FABB73064}" type="datetimeFigureOut">
              <a:rPr lang="en-US" smtClean="0"/>
              <a:pPr/>
              <a:t>5/10/2012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380072" y="6407944"/>
            <a:ext cx="2350681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28600" y="4865122"/>
            <a:ext cx="8075432" cy="562672"/>
          </a:xfrm>
          <a:noFill/>
        </p:spPr>
        <p:txBody>
          <a:bodyPr anchor="t">
            <a:sp3d prstMaterial="softEdge"/>
          </a:bodyPr>
          <a:lstStyle>
            <a:lvl1pPr marR="0" algn="r">
              <a:buNone/>
              <a:defRPr sz="3000" b="0">
                <a:solidFill>
                  <a:schemeClr val="accent1"/>
                </a:solidFill>
                <a:effectLst>
                  <a:outerShdw blurRad="50800" dist="25000" dir="5400000" algn="t" rotWithShape="0">
                    <a:prstClr val="black">
                      <a:alpha val="45000"/>
                    </a:prstClr>
                  </a:outerShdw>
                </a:effectLst>
              </a:defRPr>
            </a:lvl1pPr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9" name="Freeform 8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0" name="Right Triangle 9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2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1" name="Straight Connector 10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Chevron 11"/>
          <p:cNvSpPr/>
          <p:nvPr/>
        </p:nvSpPr>
        <p:spPr>
          <a:xfrm>
            <a:off x="8664112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  <p:sp>
        <p:nvSpPr>
          <p:cNvPr id="13" name="Chevron 12"/>
          <p:cNvSpPr/>
          <p:nvPr/>
        </p:nvSpPr>
        <p:spPr>
          <a:xfrm>
            <a:off x="8477696" y="4988440"/>
            <a:ext cx="182880" cy="228600"/>
          </a:xfrm>
          <a:prstGeom prst="chevron">
            <a:avLst>
              <a:gd name="adj" fmla="val 50000"/>
            </a:avLst>
          </a:prstGeom>
          <a:gradFill flip="none" rotWithShape="1">
            <a:gsLst>
              <a:gs pos="0">
                <a:schemeClr val="accent1">
                  <a:shade val="60000"/>
                  <a:satMod val="125000"/>
                </a:schemeClr>
              </a:gs>
              <a:gs pos="72000">
                <a:schemeClr val="accent1">
                  <a:tint val="90000"/>
                  <a:satMod val="138000"/>
                </a:schemeClr>
              </a:gs>
              <a:gs pos="100000">
                <a:schemeClr val="accent1">
                  <a:tint val="76000"/>
                  <a:satMod val="136000"/>
                </a:schemeClr>
              </a:gs>
            </a:gsLst>
            <a:lin ang="16200000" scaled="0"/>
          </a:gradFill>
          <a:ln w="3175" cap="rnd" cmpd="sng" algn="ctr">
            <a:solidFill>
              <a:schemeClr val="accent1">
                <a:shade val="50000"/>
              </a:schemeClr>
            </a:solidFill>
            <a:prstDash val="solid"/>
          </a:ln>
          <a:effectLst>
            <a:outerShdw blurRad="50800" dist="25400" dir="5400000">
              <a:srgbClr val="000000">
                <a:alpha val="46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anchor="ctr"/>
          <a:lstStyle>
            <a:extLst/>
          </a:lstStyle>
          <a:p>
            <a:pPr algn="l" eaLnBrk="1" latinLnBrk="0" hangingPunct="1"/>
            <a:endParaRPr kumimoji="0" lang="en-US"/>
          </a:p>
        </p:txBody>
      </p:sp>
    </p:spTree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image" Target="../media/image2.png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e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 12"/>
          <p:cNvSpPr>
            <a:spLocks/>
          </p:cNvSpPr>
          <p:nvPr/>
        </p:nvSpPr>
        <p:spPr bwMode="auto">
          <a:xfrm>
            <a:off x="499273" y="5944936"/>
            <a:ext cx="4940624" cy="921076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7485" h="337">
                <a:moveTo>
                  <a:pt x="0" y="2"/>
                </a:moveTo>
                <a:lnTo>
                  <a:pt x="7485" y="337"/>
                </a:lnTo>
                <a:lnTo>
                  <a:pt x="5558" y="337"/>
                </a:lnTo>
                <a:lnTo>
                  <a:pt x="1" y="0"/>
                </a:lnTo>
              </a:path>
            </a:pathLst>
          </a:custGeom>
          <a:solidFill>
            <a:schemeClr val="accent1">
              <a:tint val="65000"/>
              <a:satMod val="115000"/>
              <a:alpha val="40000"/>
            </a:scheme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2" name="Freeform 11"/>
          <p:cNvSpPr>
            <a:spLocks/>
          </p:cNvSpPr>
          <p:nvPr/>
        </p:nvSpPr>
        <p:spPr bwMode="auto">
          <a:xfrm>
            <a:off x="485717" y="5939011"/>
            <a:ext cx="3690451" cy="93345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5760" y="0"/>
              </a:cxn>
              <a:cxn ang="0">
                <a:pos x="5760" y="528"/>
              </a:cxn>
              <a:cxn ang="0">
                <a:pos x="48" y="0"/>
              </a:cxn>
            </a:cxnLst>
            <a:rect l="0" t="0" r="0" b="0"/>
            <a:pathLst>
              <a:path w="5591" h="588">
                <a:moveTo>
                  <a:pt x="0" y="0"/>
                </a:moveTo>
                <a:lnTo>
                  <a:pt x="5591" y="585"/>
                </a:lnTo>
                <a:lnTo>
                  <a:pt x="4415" y="588"/>
                </a:lnTo>
                <a:lnTo>
                  <a:pt x="12" y="4"/>
                </a:lnTo>
              </a:path>
            </a:pathLst>
          </a:custGeom>
          <a:solidFill>
            <a:srgbClr val="000000">
              <a:alpha val="100000"/>
            </a:srgbClr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anchor="t" compatLnSpc="1"/>
          <a:lstStyle>
            <a:extLst/>
          </a:lstStyle>
          <a:p>
            <a:endParaRPr kumimoji="0" lang="en-US"/>
          </a:p>
        </p:txBody>
      </p:sp>
      <p:sp>
        <p:nvSpPr>
          <p:cNvPr id="14" name="Right Triangle 13"/>
          <p:cNvSpPr>
            <a:spLocks/>
          </p:cNvSpPr>
          <p:nvPr/>
        </p:nvSpPr>
        <p:spPr bwMode="auto">
          <a:xfrm>
            <a:off x="-6042" y="5791253"/>
            <a:ext cx="3402314" cy="1080868"/>
          </a:xfrm>
          <a:prstGeom prst="rtTriangle">
            <a:avLst/>
          </a:prstGeom>
          <a:blipFill>
            <a:blip r:embed="rId16" cstate="print">
              <a:alphaModFix amt="50000"/>
            </a:blip>
            <a:tile tx="0" ty="0" sx="50000" sy="50000" flip="none" algn="t"/>
          </a:blipFill>
          <a:ln w="12700" cap="rnd" cmpd="thickThin" algn="ctr">
            <a:noFill/>
            <a:prstDash val="solid"/>
          </a:ln>
          <a:effectLst>
            <a:fillOverlay blend="mult">
              <a:gradFill flip="none" rotWithShape="1">
                <a:gsLst>
                  <a:gs pos="0">
                    <a:schemeClr val="accent1">
                      <a:shade val="20000"/>
                      <a:satMod val="176000"/>
                      <a:alpha val="100000"/>
                    </a:schemeClr>
                  </a:gs>
                  <a:gs pos="18000">
                    <a:schemeClr val="accent1">
                      <a:shade val="48000"/>
                      <a:satMod val="153000"/>
                      <a:alpha val="100000"/>
                    </a:schemeClr>
                  </a:gs>
                  <a:gs pos="43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45000">
                    <a:schemeClr val="accent1">
                      <a:tint val="85000"/>
                      <a:satMod val="150000"/>
                      <a:alpha val="100000"/>
                    </a:schemeClr>
                  </a:gs>
                  <a:gs pos="50000">
                    <a:schemeClr val="accent1">
                      <a:tint val="86000"/>
                      <a:satMod val="149000"/>
                      <a:alpha val="100000"/>
                    </a:schemeClr>
                  </a:gs>
                  <a:gs pos="79000">
                    <a:schemeClr val="accent1">
                      <a:shade val="53000"/>
                      <a:satMod val="150000"/>
                      <a:alpha val="100000"/>
                    </a:schemeClr>
                  </a:gs>
                  <a:gs pos="100000">
                    <a:schemeClr val="accent1">
                      <a:shade val="25000"/>
                      <a:satMod val="170000"/>
                      <a:alpha val="100000"/>
                    </a:schemeClr>
                  </a:gs>
                </a:gsLst>
                <a:lin ang="450000" scaled="1"/>
                <a:tileRect/>
              </a:gradFill>
            </a:fillOverlay>
          </a:effectLst>
        </p:spPr>
        <p:style>
          <a:lnRef idx="3">
            <a:schemeClr val="lt1"/>
          </a:lnRef>
          <a:fillRef idx="1">
            <a:schemeClr val="accent1"/>
          </a:fillRef>
          <a:effectRef idx="1">
            <a:schemeClr val="accent1"/>
          </a:effectRef>
          <a:fontRef idx="minor">
            <a:schemeClr val="lt1"/>
          </a:fontRef>
        </p:style>
        <p:txBody>
          <a:bodyPr vert="horz" wrap="square" lIns="91440" tIns="45720" rIns="91440" bIns="45720" anchor="ctr" compatLnSpc="1"/>
          <a:lstStyle>
            <a:extLst/>
          </a:lstStyle>
          <a:p>
            <a:pPr algn="ctr" eaLnBrk="1" latinLnBrk="0" hangingPunct="1"/>
            <a:endParaRPr kumimoji="0" lang="en-US"/>
          </a:p>
        </p:txBody>
      </p:sp>
      <p:cxnSp>
        <p:nvCxnSpPr>
          <p:cNvPr id="15" name="Straight Connector 14"/>
          <p:cNvCxnSpPr/>
          <p:nvPr/>
        </p:nvCxnSpPr>
        <p:spPr>
          <a:xfrm>
            <a:off x="-9237" y="5787738"/>
            <a:ext cx="3405509" cy="1084383"/>
          </a:xfrm>
          <a:prstGeom prst="line">
            <a:avLst/>
          </a:prstGeom>
          <a:noFill/>
          <a:ln w="12065" cap="flat" cmpd="sng" algn="ctr">
            <a:gradFill>
              <a:gsLst>
                <a:gs pos="45000">
                  <a:schemeClr val="accent1">
                    <a:tint val="70000"/>
                    <a:satMod val="110000"/>
                  </a:schemeClr>
                </a:gs>
                <a:gs pos="15000">
                  <a:schemeClr val="accent1">
                    <a:shade val="40000"/>
                    <a:satMod val="110000"/>
                  </a:schemeClr>
                </a:gs>
              </a:gsLst>
              <a:lin ang="5400000" scaled="1"/>
            </a:gradFill>
            <a:prstDash val="solid"/>
            <a:miter lim="800000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>
            <a:extLst/>
          </a:lstStyle>
          <a:p>
            <a:r>
              <a:rPr kumimoji="0" lang="en-US" smtClean="0"/>
              <a:t>Click to edit Master title style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457200" y="1481328"/>
            <a:ext cx="8229600" cy="4525963"/>
          </a:xfrm>
          <a:prstGeom prst="rect">
            <a:avLst/>
          </a:prstGeom>
        </p:spPr>
        <p:txBody>
          <a:bodyPr vert="horz">
            <a:normAutofit/>
          </a:bodyPr>
          <a:lstStyle>
            <a:extLst/>
          </a:lstStyle>
          <a:p>
            <a:pPr lvl="0" eaLnBrk="1" latinLnBrk="0" hangingPunct="1"/>
            <a:r>
              <a:rPr kumimoji="0" lang="en-US" smtClean="0"/>
              <a:t>Click to edit Master text styles</a:t>
            </a:r>
          </a:p>
          <a:p>
            <a:pPr lvl="1" eaLnBrk="1" latinLnBrk="0" hangingPunct="1"/>
            <a:r>
              <a:rPr kumimoji="0" lang="en-US" smtClean="0"/>
              <a:t>Second level</a:t>
            </a:r>
          </a:p>
          <a:p>
            <a:pPr lvl="2" eaLnBrk="1" latinLnBrk="0" hangingPunct="1"/>
            <a:r>
              <a:rPr kumimoji="0" lang="en-US" smtClean="0"/>
              <a:t>Third level</a:t>
            </a:r>
          </a:p>
          <a:p>
            <a:pPr lvl="3" eaLnBrk="1" latinLnBrk="0" hangingPunct="1"/>
            <a:r>
              <a:rPr kumimoji="0" lang="en-US" smtClean="0"/>
              <a:t>Fourth level</a:t>
            </a:r>
          </a:p>
          <a:p>
            <a:pPr lvl="4" eaLnBrk="1" latinLnBrk="0" hangingPunct="1"/>
            <a:r>
              <a:rPr kumimoji="0" lang="en-US" smtClean="0"/>
              <a:t>Fifth level</a:t>
            </a:r>
            <a:endParaRPr kumimoji="0"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0" y="6492875"/>
            <a:ext cx="365760" cy="365125"/>
          </a:xfrm>
          <a:prstGeom prst="rect">
            <a:avLst/>
          </a:prstGeom>
        </p:spPr>
        <p:txBody>
          <a:bodyPr vert="horz" anchor="b"/>
          <a:lstStyle>
            <a:lvl1pPr algn="r" eaLnBrk="1" latinLnBrk="0" hangingPunct="1">
              <a:defRPr kumimoji="0" sz="1000" b="0">
                <a:solidFill>
                  <a:schemeClr val="tx1"/>
                </a:solidFill>
              </a:defRPr>
            </a:lvl1pPr>
            <a:extLst/>
          </a:lstStyle>
          <a:p>
            <a:fld id="{B0626BEC-FF9B-4454-8B56-EF40BED14DD2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1" name="Picture 2" descr="PG_LogoLG"/>
          <p:cNvPicPr>
            <a:picLocks noChangeAspect="1" noChangeArrowheads="1"/>
          </p:cNvPicPr>
          <p:nvPr userDrawn="1"/>
        </p:nvPicPr>
        <p:blipFill>
          <a:blip r:embed="rId17" cstate="print"/>
          <a:srcRect/>
          <a:stretch>
            <a:fillRect/>
          </a:stretch>
        </p:blipFill>
        <p:spPr bwMode="auto">
          <a:xfrm>
            <a:off x="6379923" y="6236303"/>
            <a:ext cx="2610372" cy="4826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65" r:id="rId13"/>
    <p:sldLayoutId id="2147483684" r:id="rId14"/>
  </p:sldLayoutIdLst>
  <p:txStyles>
    <p:titleStyle>
      <a:lvl1pPr algn="l" rtl="0" eaLnBrk="1" latinLnBrk="0" hangingPunct="1">
        <a:spcBef>
          <a:spcPct val="0"/>
        </a:spcBef>
        <a:buNone/>
        <a:defRPr kumimoji="0" sz="4100" b="1" kern="1200">
          <a:solidFill>
            <a:schemeClr val="tx2"/>
          </a:solidFill>
          <a:effectLst>
            <a:outerShdw blurRad="31750" dist="25400" dir="5400000" algn="tl" rotWithShape="0">
              <a:srgbClr val="000000">
                <a:alpha val="25000"/>
              </a:srgbClr>
            </a:outerShdw>
          </a:effectLst>
          <a:latin typeface="+mj-lt"/>
          <a:ea typeface="+mj-ea"/>
          <a:cs typeface="+mj-cs"/>
        </a:defRPr>
      </a:lvl1pPr>
      <a:extLst/>
    </p:titleStyle>
    <p:bodyStyle>
      <a:lvl1pPr marL="365760" indent="-256032" algn="l" rtl="0" eaLnBrk="1" latinLnBrk="0" hangingPunct="1">
        <a:spcBef>
          <a:spcPts val="400"/>
        </a:spcBef>
        <a:spcAft>
          <a:spcPts val="0"/>
        </a:spcAft>
        <a:buClr>
          <a:schemeClr val="accent1"/>
        </a:buClr>
        <a:buSzPct val="68000"/>
        <a:buFont typeface="Wingdings 3"/>
        <a:buChar char=""/>
        <a:defRPr kumimoji="0" sz="2700" kern="1200">
          <a:solidFill>
            <a:schemeClr val="tx1"/>
          </a:solidFill>
          <a:latin typeface="+mn-lt"/>
          <a:ea typeface="+mn-ea"/>
          <a:cs typeface="+mn-cs"/>
        </a:defRPr>
      </a:lvl1pPr>
      <a:lvl2pPr marL="621792" indent="-228600" algn="l" rtl="0" eaLnBrk="1" latinLnBrk="0" hangingPunct="1">
        <a:spcBef>
          <a:spcPts val="324"/>
        </a:spcBef>
        <a:buClr>
          <a:schemeClr val="accent1"/>
        </a:buClr>
        <a:buFont typeface="Verdana"/>
        <a:buChar char="◦"/>
        <a:defRPr kumimoji="0"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59536" indent="-228600" algn="l" rtl="0" eaLnBrk="1" latinLnBrk="0" hangingPunct="1">
        <a:spcBef>
          <a:spcPts val="350"/>
        </a:spcBef>
        <a:buClr>
          <a:schemeClr val="accent2"/>
        </a:buClr>
        <a:buSzPct val="100000"/>
        <a:buFont typeface="Wingdings 2"/>
        <a:buChar char="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1430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indent="-228600" algn="l" rtl="0" eaLnBrk="1" latinLnBrk="0" hangingPunct="1">
        <a:spcBef>
          <a:spcPts val="350"/>
        </a:spcBef>
        <a:buClr>
          <a:schemeClr val="accent2"/>
        </a:buClr>
        <a:buFont typeface="Wingdings 2"/>
        <a:buChar char="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16002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18288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0574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286000" indent="-228600" algn="l" rtl="0" eaLnBrk="1" latinLnBrk="0" hangingPunct="1">
        <a:spcBef>
          <a:spcPts val="350"/>
        </a:spcBef>
        <a:buClr>
          <a:schemeClr val="accent3"/>
        </a:buClr>
        <a:buFont typeface="Wingdings 2"/>
        <a:buChar char=""/>
        <a:defRPr kumimoji="0" sz="1600" kern="1200" baseline="0">
          <a:solidFill>
            <a:schemeClr val="tx1"/>
          </a:solidFill>
          <a:latin typeface="+mn-lt"/>
          <a:ea typeface="+mn-ea"/>
          <a:cs typeface="+mn-cs"/>
        </a:defRPr>
      </a:lvl9pPr>
      <a:extLst/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  <a:extLst/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8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9.wmf"/><Relationship Id="rId4" Type="http://schemas.openxmlformats.org/officeDocument/2006/relationships/oleObject" Target="../embeddings/oleObject1.bin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3.wmf"/><Relationship Id="rId4" Type="http://schemas.openxmlformats.org/officeDocument/2006/relationships/oleObject" Target="../embeddings/oleObject2.bin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themeOverride" Target="../theme/themeOverride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.vml"/><Relationship Id="rId5" Type="http://schemas.openxmlformats.org/officeDocument/2006/relationships/image" Target="../media/image15.wmf"/><Relationship Id="rId4" Type="http://schemas.openxmlformats.org/officeDocument/2006/relationships/oleObject" Target="../embeddings/oleObject3.bin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8.jpe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1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9.wmf"/><Relationship Id="rId4" Type="http://schemas.openxmlformats.org/officeDocument/2006/relationships/oleObject" Target="../embeddings/oleObject4.bin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6.xml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9.wmf"/><Relationship Id="rId4" Type="http://schemas.openxmlformats.org/officeDocument/2006/relationships/oleObject" Target="../embeddings/oleObject5.bin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wmf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81716" y="935783"/>
            <a:ext cx="8311022" cy="3280081"/>
          </a:xfrm>
        </p:spPr>
        <p:txBody>
          <a:bodyPr>
            <a:noAutofit/>
          </a:bodyPr>
          <a:lstStyle/>
          <a:p>
            <a:r>
              <a:rPr lang="en-US" sz="4000" dirty="0" smtClean="0">
                <a:solidFill>
                  <a:schemeClr val="tx1"/>
                </a:solidFill>
              </a:rPr>
              <a:t>IEEE Baton Rouge</a:t>
            </a:r>
          </a:p>
          <a:p>
            <a:endParaRPr lang="en-US" sz="4000" dirty="0" smtClean="0">
              <a:solidFill>
                <a:schemeClr val="tx1"/>
              </a:solidFill>
            </a:endParaRPr>
          </a:p>
          <a:p>
            <a:r>
              <a:rPr lang="en-US" sz="4000" dirty="0" smtClean="0">
                <a:solidFill>
                  <a:schemeClr val="tx1"/>
                </a:solidFill>
              </a:rPr>
              <a:t> </a:t>
            </a:r>
            <a:r>
              <a:rPr lang="en-US" sz="3200" i="1" dirty="0" smtClean="0">
                <a:solidFill>
                  <a:schemeClr val="tx1"/>
                </a:solidFill>
              </a:rPr>
              <a:t>Grounding for Electrical Power Systems (Low Resistance and High Resistance Design)</a:t>
            </a:r>
          </a:p>
          <a:p>
            <a:endParaRPr lang="en-US" sz="4000" dirty="0">
              <a:solidFill>
                <a:schemeClr val="tx1"/>
              </a:solidFill>
            </a:endParaRPr>
          </a:p>
        </p:txBody>
      </p:sp>
      <p:pic>
        <p:nvPicPr>
          <p:cNvPr id="116738" name="Picture 2" descr="PG_LogoL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81716" y="4051147"/>
            <a:ext cx="4400910" cy="81371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524000"/>
            <a:ext cx="4352925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901" y="262763"/>
            <a:ext cx="8839200" cy="1143000"/>
          </a:xfrm>
        </p:spPr>
        <p:txBody>
          <a:bodyPr/>
          <a:lstStyle/>
          <a:p>
            <a: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Consideration: </a:t>
            </a:r>
            <a:b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04987" y="1550720"/>
            <a:ext cx="431041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During an arcing or intermittent fault</a:t>
            </a:r>
            <a:r>
              <a:rPr lang="en-US" dirty="0"/>
              <a:t>, a voltage is held on the system capacitance after </a:t>
            </a:r>
            <a:r>
              <a:rPr lang="en-US" dirty="0" smtClean="0"/>
              <a:t>the arc is extinguished.  This can lead to a significant voltage build-up which can stress system insulation and lead to  further faults.</a:t>
            </a:r>
          </a:p>
          <a:p>
            <a:endParaRPr lang="en-US" dirty="0" smtClean="0"/>
          </a:p>
          <a:p>
            <a:r>
              <a:rPr lang="en-US" dirty="0" smtClean="0"/>
              <a:t>In a resistance grounded system, the resistance must be low enough to allow the system capacitance to discharge relatively quickly.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05045" y="5201393"/>
            <a:ext cx="6599884" cy="11572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/>
              <a:t>Only discharges if R</a:t>
            </a:r>
            <a:r>
              <a:rPr lang="en-US" b="1" baseline="-25000" dirty="0">
                <a:latin typeface="\"/>
              </a:rPr>
              <a:t>o</a:t>
            </a:r>
            <a:r>
              <a:rPr lang="en-US" b="1" dirty="0"/>
              <a:t> &lt; </a:t>
            </a:r>
            <a:r>
              <a:rPr lang="en-US" b="1" dirty="0" err="1"/>
              <a:t>X</a:t>
            </a:r>
            <a:r>
              <a:rPr lang="en-US" b="1" baseline="-25000" dirty="0" err="1"/>
              <a:t>co</a:t>
            </a:r>
            <a:r>
              <a:rPr lang="en-US" b="1" dirty="0"/>
              <a:t>, so </a:t>
            </a:r>
            <a:r>
              <a:rPr lang="en-US" b="1" dirty="0" err="1"/>
              <a:t>I</a:t>
            </a:r>
            <a:r>
              <a:rPr lang="en-US" b="1" baseline="-25000" dirty="0" err="1"/>
              <a:t>r</a:t>
            </a:r>
            <a:r>
              <a:rPr lang="en-US" b="1" dirty="0"/>
              <a:t> &gt; </a:t>
            </a:r>
            <a:r>
              <a:rPr lang="en-US" b="1" dirty="0" err="1"/>
              <a:t>I</a:t>
            </a:r>
            <a:r>
              <a:rPr lang="en-US" b="1" baseline="-25000" dirty="0" err="1"/>
              <a:t>xco</a:t>
            </a:r>
            <a:r>
              <a:rPr lang="en-US" b="1" baseline="-25000" dirty="0"/>
              <a:t> </a:t>
            </a:r>
          </a:p>
          <a:p>
            <a:pPr algn="ctr">
              <a:lnSpc>
                <a:spcPct val="90000"/>
              </a:lnSpc>
              <a:buNone/>
            </a:pPr>
            <a:r>
              <a:rPr lang="en-US" sz="1400" b="1" dirty="0" smtClean="0"/>
              <a:t>( </a:t>
            </a:r>
            <a:r>
              <a:rPr lang="en-US" sz="1400" b="1" dirty="0"/>
              <a:t>per IEEE142-2007 1.2.7</a:t>
            </a:r>
            <a:r>
              <a:rPr lang="en-US" sz="1400" b="1" dirty="0" smtClean="0"/>
              <a:t>)</a:t>
            </a:r>
          </a:p>
          <a:p>
            <a:pPr algn="ctr">
              <a:lnSpc>
                <a:spcPct val="90000"/>
              </a:lnSpc>
              <a:buNone/>
            </a:pPr>
            <a:endParaRPr lang="en-US" sz="1400" b="1" baseline="-25000" dirty="0"/>
          </a:p>
          <a:p>
            <a:pPr marL="0" lvl="1"/>
            <a:r>
              <a:rPr lang="en-US" sz="1400" dirty="0"/>
              <a:t>That is, </a:t>
            </a:r>
            <a:r>
              <a:rPr lang="en-US" sz="1400" i="1" dirty="0"/>
              <a:t>resistor current </a:t>
            </a:r>
            <a:r>
              <a:rPr lang="en-US" sz="1400" dirty="0"/>
              <a:t>must be greater than </a:t>
            </a:r>
            <a:r>
              <a:rPr lang="en-US" sz="1400" i="1" dirty="0"/>
              <a:t>capacitive charging current</a:t>
            </a:r>
            <a:r>
              <a:rPr lang="en-US" sz="1400" dirty="0"/>
              <a:t>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3799810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>
        <mc:Choice xmlns:a14="http://schemas.microsoft.com/office/drawing/2010/main" Requires="a14">
          <p:sp>
            <p:nvSpPr>
              <p:cNvPr id="28675" name="Rectangle 3"/>
              <p:cNvSpPr>
                <a:spLocks noGrp="1" noChangeArrowheads="1"/>
              </p:cNvSpPr>
              <p:nvPr>
                <p:ph idx="1"/>
              </p:nvPr>
            </p:nvSpPr>
            <p:spPr>
              <a:xfrm>
                <a:off x="457200" y="1524000"/>
                <a:ext cx="8229600" cy="4419600"/>
              </a:xfrm>
            </p:spPr>
            <p:txBody>
              <a:bodyPr/>
              <a:lstStyle/>
              <a:p>
                <a:pPr marL="285750" indent="-285750" eaLnBrk="1" hangingPunct="1">
                  <a:buFont typeface="Wingdings" pitchFamily="2" charset="2"/>
                  <a:buChar char="Ø"/>
                  <a:tabLst>
                    <a:tab pos="685800" algn="l"/>
                  </a:tabLst>
                </a:pPr>
                <a:r>
                  <a:rPr lang="en-US" sz="1800" dirty="0" smtClean="0"/>
                  <a:t>Total Fault current is the vector sum of capacitive charging current and resistor current</a:t>
                </a:r>
              </a:p>
              <a:p>
                <a:pPr marL="0" indent="0">
                  <a:buNone/>
                  <a:tabLst>
                    <a:tab pos="685800" algn="l"/>
                  </a:tabLst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1800" i="1" smtClean="0">
                              <a:latin typeface="Cambria Math"/>
                            </a:rPr>
                          </m:ctrlPr>
                        </m:sSubPr>
                        <m:e>
                          <m:r>
                            <a:rPr lang="en-US" sz="1800" b="0" i="1" smtClean="0">
                              <a:latin typeface="Cambria Math"/>
                            </a:rPr>
                            <m:t>𝐼</m:t>
                          </m:r>
                        </m:e>
                        <m:sub>
                          <m:r>
                            <a:rPr lang="en-US" sz="1800" b="0" i="1" smtClean="0">
                              <a:latin typeface="Cambria Math"/>
                            </a:rPr>
                            <m:t>𝑓</m:t>
                          </m:r>
                        </m:sub>
                      </m:sSub>
                      <m:r>
                        <a:rPr lang="en-US" sz="1800" i="1" smtClean="0">
                          <a:latin typeface="Cambria Math"/>
                          <a:ea typeface="Cambria Math"/>
                        </a:rPr>
                        <m:t>=</m:t>
                      </m:r>
                      <m:rad>
                        <m:radPr>
                          <m:degHide m:val="on"/>
                          <m:ctrlPr>
                            <a:rPr lang="en-US" sz="1800" i="1" smtClean="0">
                              <a:latin typeface="Cambria Math"/>
                            </a:rPr>
                          </m:ctrlPr>
                        </m:radPr>
                        <m:deg/>
                        <m:e>
                          <m:sSubSup>
                            <m:sSubSupPr>
                              <m:ctrlPr>
                                <a:rPr lang="en-US" sz="1800" i="1" smtClean="0">
                                  <a:latin typeface="Cambria Math"/>
                                </a:rPr>
                              </m:ctrlPr>
                            </m:sSubSupPr>
                            <m:e>
                              <m:r>
                                <a:rPr lang="en-US" sz="1800" b="0" i="1" smtClean="0">
                                  <a:latin typeface="Cambria Math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n-US" sz="1800" b="0" i="1" smtClean="0">
                                  <a:latin typeface="Cambria Math"/>
                                </a:rPr>
                                <m:t>𝑅</m:t>
                              </m:r>
                            </m:sub>
                            <m:sup>
                              <m:r>
                                <a:rPr lang="en-US" sz="1800" b="0" i="1" smtClean="0"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  <m:r>
                            <a:rPr lang="en-US" sz="1800" b="0" i="1" smtClean="0">
                              <a:latin typeface="Cambria Math"/>
                            </a:rPr>
                            <m:t>+</m:t>
                          </m:r>
                          <m:sSubSup>
                            <m:sSubSupPr>
                              <m:ctrlPr>
                                <a:rPr lang="en-US" sz="1800" b="0" i="1" smtClean="0">
                                  <a:latin typeface="Cambria Math"/>
                                </a:rPr>
                              </m:ctrlPr>
                            </m:sSubSupPr>
                            <m:e>
                              <m:r>
                                <a:rPr lang="en-US" sz="1800" b="0" i="1" smtClean="0">
                                  <a:latin typeface="Cambria Math"/>
                                </a:rPr>
                                <m:t>𝐼</m:t>
                              </m:r>
                            </m:e>
                            <m:sub>
                              <m:r>
                                <a:rPr lang="en-US" sz="1800" b="0" i="1" smtClean="0">
                                  <a:latin typeface="Cambria Math"/>
                                </a:rPr>
                                <m:t>𝐶</m:t>
                              </m:r>
                              <m:r>
                                <a:rPr lang="en-US" sz="1800" b="0" i="1" smtClean="0">
                                  <a:latin typeface="Cambria Math"/>
                                </a:rPr>
                                <m:t>0</m:t>
                              </m:r>
                            </m:sub>
                            <m:sup>
                              <m:r>
                                <a:rPr lang="en-US" sz="1800" b="0" i="1" smtClean="0">
                                  <a:latin typeface="Cambria Math"/>
                                </a:rPr>
                                <m:t>2</m:t>
                              </m:r>
                            </m:sup>
                          </m:sSubSup>
                        </m:e>
                      </m:rad>
                    </m:oMath>
                  </m:oMathPara>
                </a14:m>
                <a:endParaRPr lang="en-US" sz="1800" dirty="0" smtClean="0"/>
              </a:p>
              <a:p>
                <a:pPr marL="0" indent="0">
                  <a:buNone/>
                  <a:tabLst>
                    <a:tab pos="685800" algn="l"/>
                  </a:tabLst>
                </a:pPr>
                <a:endParaRPr lang="en-US" sz="1800" dirty="0" smtClean="0"/>
              </a:p>
              <a:p>
                <a:pPr marL="0" indent="0">
                  <a:buNone/>
                  <a:tabLst>
                    <a:tab pos="685800" algn="l"/>
                  </a:tabLst>
                </a:pPr>
                <a:r>
                  <a:rPr lang="en-US" sz="1800" dirty="0"/>
                  <a:t>	</a:t>
                </a:r>
                <a:r>
                  <a:rPr lang="en-US" sz="1800" dirty="0" smtClean="0"/>
                  <a:t>So, if I</a:t>
                </a:r>
                <a:r>
                  <a:rPr lang="en-US" sz="1800" baseline="-25000" dirty="0" smtClean="0"/>
                  <a:t>R</a:t>
                </a:r>
                <a:r>
                  <a:rPr lang="en-US" sz="1800" dirty="0" smtClean="0"/>
                  <a:t> = I</a:t>
                </a:r>
                <a:r>
                  <a:rPr lang="en-US" sz="1800" baseline="-25000" dirty="0" smtClean="0"/>
                  <a:t>C0</a:t>
                </a:r>
                <a:r>
                  <a:rPr lang="en-US" sz="1800" dirty="0" smtClean="0"/>
                  <a:t>, then I</a:t>
                </a:r>
                <a:r>
                  <a:rPr lang="en-US" sz="1800" baseline="-25000" dirty="0" smtClean="0"/>
                  <a:t>F</a:t>
                </a:r>
                <a:r>
                  <a:rPr lang="en-US" sz="1800" dirty="0" smtClean="0"/>
                  <a:t> = 1.414 I</a:t>
                </a:r>
                <a:r>
                  <a:rPr lang="en-US" sz="1800" baseline="-25000" dirty="0" smtClean="0"/>
                  <a:t>R</a:t>
                </a:r>
              </a:p>
              <a:p>
                <a:pPr marL="0" indent="0">
                  <a:buNone/>
                  <a:tabLst>
                    <a:tab pos="685800" algn="l"/>
                  </a:tabLst>
                </a:pPr>
                <a:endParaRPr lang="en-US" sz="1800" baseline="-25000" dirty="0" smtClean="0"/>
              </a:p>
              <a:p>
                <a:pPr marL="285750" indent="-285750">
                  <a:buFont typeface="Wingdings" pitchFamily="2" charset="2"/>
                  <a:buChar char="Ø"/>
                  <a:tabLst>
                    <a:tab pos="685800" algn="l"/>
                  </a:tabLst>
                </a:pPr>
                <a:r>
                  <a:rPr lang="en-US" sz="1800" dirty="0" smtClean="0"/>
                  <a:t>Total fault current must not exceed the value for which the system is braced.</a:t>
                </a:r>
              </a:p>
              <a:p>
                <a:pPr marL="285750" indent="-285750">
                  <a:buFont typeface="Wingdings" pitchFamily="2" charset="2"/>
                  <a:buChar char="Ø"/>
                  <a:tabLst>
                    <a:tab pos="685800" algn="l"/>
                  </a:tabLst>
                </a:pPr>
                <a:r>
                  <a:rPr lang="en-US" sz="1800" dirty="0" smtClean="0"/>
                  <a:t>In many cases, the system is already braced for the three-phase fault current which is much higher than the single line-ground fault current of a resistance grounded system.</a:t>
                </a:r>
                <a:endParaRPr lang="en-US" sz="1800" baseline="-25000" dirty="0"/>
              </a:p>
            </p:txBody>
          </p:sp>
        </mc:Choice>
        <mc:Fallback>
          <p:sp>
            <p:nvSpPr>
              <p:cNvPr id="28675" name="Rectangle 3"/>
              <p:cNvSpPr>
                <a:spLocks noGrp="1" noRot="1" noChangeAspect="1" noMove="1" noResize="1" noEditPoints="1" noAdjustHandles="1" noChangeArrowheads="1" noChangeShapeType="1" noTextEdit="1"/>
              </p:cNvSpPr>
              <p:nvPr>
                <p:ph idx="1"/>
              </p:nvPr>
            </p:nvSpPr>
            <p:spPr>
              <a:xfrm>
                <a:off x="457200" y="1524000"/>
                <a:ext cx="8229600" cy="4419600"/>
              </a:xfrm>
              <a:blipFill rotWithShape="1">
                <a:blip r:embed="rId3"/>
                <a:stretch>
                  <a:fillRect t="-690" r="-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Bracing </a:t>
            </a:r>
          </a:p>
        </p:txBody>
      </p:sp>
    </p:spTree>
    <p:extLst>
      <p:ext uri="{BB962C8B-B14F-4D97-AF65-F5344CB8AC3E}">
        <p14:creationId xmlns:p14="http://schemas.microsoft.com/office/powerpoint/2010/main" val="271651579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2296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Resistance grounded systems must be insulated for full line-line voltage with respect to ground.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/>
              <a:t>Surge Arrestor Selection: NEC 280.4 (2) </a:t>
            </a:r>
            <a:r>
              <a:rPr lang="en-US" sz="1800" b="1" dirty="0"/>
              <a:t>Impedance or Ungrounded System.  </a:t>
            </a:r>
            <a:r>
              <a:rPr lang="en-US" sz="1800" dirty="0"/>
              <a:t>The maximum continuous operating voltage shall be the phase-to-phase voltage of the system</a:t>
            </a:r>
            <a:r>
              <a:rPr lang="en-US" sz="1800" dirty="0" smtClean="0"/>
              <a:t>.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Cables: NEC Table 310.13E allows for use of 100% Insulation level, but 173% is recommended for orderly shutdown.</a:t>
            </a:r>
            <a:endParaRPr lang="en-US" sz="1800" dirty="0"/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endParaRPr lang="en-US" sz="1800" dirty="0" smtClean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2800264" y="4209761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rot="7200000" flipV="1">
            <a:off x="3196212" y="4899518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rot="14400000" flipV="1">
            <a:off x="2404315" y="4895562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2800265" y="4071261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AG</a:t>
            </a:r>
            <a:endParaRPr 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3553012" y="5304363"/>
            <a:ext cx="4187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/>
              <a:t>B</a:t>
            </a:r>
            <a:r>
              <a:rPr lang="en-US" sz="1200" baseline="-25000" dirty="0" smtClean="0"/>
              <a:t>G</a:t>
            </a:r>
            <a:endParaRPr 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1589664" y="5292580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CG</a:t>
            </a:r>
            <a:endParaRPr lang="en-US" sz="1200" dirty="0"/>
          </a:p>
        </p:txBody>
      </p:sp>
      <p:cxnSp>
        <p:nvCxnSpPr>
          <p:cNvPr id="22" name="Straight Arrow Connector 21"/>
          <p:cNvCxnSpPr/>
          <p:nvPr/>
        </p:nvCxnSpPr>
        <p:spPr>
          <a:xfrm rot="1800000" flipV="1">
            <a:off x="5524038" y="4073107"/>
            <a:ext cx="0" cy="1581912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rot="5400000" flipV="1">
            <a:off x="5919516" y="4758095"/>
            <a:ext cx="0" cy="1581912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5919516" y="3902076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AG</a:t>
            </a:r>
            <a:endParaRPr 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6710472" y="5272052"/>
            <a:ext cx="4187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/>
              <a:t>B</a:t>
            </a:r>
            <a:r>
              <a:rPr lang="en-US" sz="1200" baseline="-25000" dirty="0" smtClean="0"/>
              <a:t>G</a:t>
            </a:r>
            <a:endParaRPr lang="en-US" sz="1200" dirty="0"/>
          </a:p>
        </p:txBody>
      </p:sp>
      <p:sp>
        <p:nvSpPr>
          <p:cNvPr id="13" name="TextBox 12"/>
          <p:cNvSpPr txBox="1"/>
          <p:nvPr/>
        </p:nvSpPr>
        <p:spPr>
          <a:xfrm>
            <a:off x="1581318" y="5759539"/>
            <a:ext cx="24801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Un-faulted Voltages to ground</a:t>
            </a:r>
            <a:endParaRPr 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4721996" y="5751711"/>
            <a:ext cx="2920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Faulted Voltages to ground (V</a:t>
            </a:r>
            <a:r>
              <a:rPr lang="en-US" sz="1200" baseline="-25000" dirty="0" smtClean="0"/>
              <a:t>CG</a:t>
            </a:r>
            <a:r>
              <a:rPr lang="en-US" sz="1200" dirty="0" smtClean="0"/>
              <a:t> = 0)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2951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5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Considerations: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  <a:endParaRPr lang="en-US" b="1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8153400" cy="4525963"/>
          </a:xfrm>
        </p:spPr>
        <p:txBody>
          <a:bodyPr/>
          <a:lstStyle/>
          <a:p>
            <a:pPr eaLnBrk="1" hangingPunct="1">
              <a:buFont typeface="Wingdings" pitchFamily="2" charset="2"/>
              <a:buChar char="Ø"/>
            </a:pPr>
            <a:r>
              <a:rPr lang="en-US" sz="2400" dirty="0" smtClean="0"/>
              <a:t>Properly rated equipment prevents Hazards.</a:t>
            </a:r>
          </a:p>
        </p:txBody>
      </p:sp>
      <p:graphicFrame>
        <p:nvGraphicFramePr>
          <p:cNvPr id="7170" name="Object 5"/>
          <p:cNvGraphicFramePr>
            <a:graphicFrameLocks noGrp="1" noChangeAspect="1"/>
          </p:cNvGraphicFramePr>
          <p:nvPr>
            <p:ph sz="half" idx="2"/>
          </p:nvPr>
        </p:nvGraphicFramePr>
        <p:xfrm>
          <a:off x="1160463" y="1905000"/>
          <a:ext cx="7050087" cy="426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3763" name="VoloViewContainer" r:id="rId4" imgW="11803320" imgH="7132320" progId="">
                  <p:embed/>
                </p:oleObj>
              </mc:Choice>
              <mc:Fallback>
                <p:oleObj name="VoloViewContainer" r:id="rId4" imgW="11803320" imgH="713232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7747" t="12820" r="7747" b="16667"/>
                      <a:stretch>
                        <a:fillRect/>
                      </a:stretch>
                    </p:blipFill>
                    <p:spPr bwMode="auto">
                      <a:xfrm>
                        <a:off x="1160463" y="1905000"/>
                        <a:ext cx="7050087" cy="4260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3" name="Text Box 6"/>
          <p:cNvSpPr txBox="1">
            <a:spLocks noChangeArrowheads="1"/>
          </p:cNvSpPr>
          <p:nvPr/>
        </p:nvSpPr>
        <p:spPr bwMode="auto">
          <a:xfrm>
            <a:off x="1021465" y="5262623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0V</a:t>
            </a:r>
          </a:p>
        </p:txBody>
      </p:sp>
      <p:sp>
        <p:nvSpPr>
          <p:cNvPr id="7174" name="Text Box 7"/>
          <p:cNvSpPr txBox="1">
            <a:spLocks noChangeArrowheads="1"/>
          </p:cNvSpPr>
          <p:nvPr/>
        </p:nvSpPr>
        <p:spPr bwMode="auto">
          <a:xfrm>
            <a:off x="2434542" y="3516775"/>
            <a:ext cx="1219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FF0000"/>
                </a:solidFill>
              </a:rPr>
              <a:t>2400V</a:t>
            </a:r>
            <a:endParaRPr lang="el-GR" dirty="0">
              <a:solidFill>
                <a:srgbClr val="FF0000"/>
              </a:solidFill>
            </a:endParaRPr>
          </a:p>
        </p:txBody>
      </p:sp>
      <p:sp>
        <p:nvSpPr>
          <p:cNvPr id="7175" name="Text Box 8"/>
          <p:cNvSpPr txBox="1">
            <a:spLocks noChangeArrowheads="1"/>
          </p:cNvSpPr>
          <p:nvPr/>
        </p:nvSpPr>
        <p:spPr bwMode="auto">
          <a:xfrm>
            <a:off x="6629400" y="5562600"/>
            <a:ext cx="190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Ground ≈ A</a:t>
            </a:r>
            <a:r>
              <a:rPr lang="en-US" dirty="0">
                <a:solidFill>
                  <a:srgbClr val="FF0000"/>
                </a:solidFill>
                <a:cs typeface="Arial" charset="0"/>
              </a:rPr>
              <a:t>Ø</a:t>
            </a:r>
          </a:p>
        </p:txBody>
      </p:sp>
      <p:sp>
        <p:nvSpPr>
          <p:cNvPr id="7176" name="Text Box 9"/>
          <p:cNvSpPr txBox="1">
            <a:spLocks noChangeArrowheads="1"/>
          </p:cNvSpPr>
          <p:nvPr/>
        </p:nvSpPr>
        <p:spPr bwMode="auto">
          <a:xfrm>
            <a:off x="2514600" y="5181600"/>
            <a:ext cx="38100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/>
              <a:t>Cables, TVSSs, VFDs, etc. and other equipment must be rated for elevated voltages.</a:t>
            </a:r>
          </a:p>
        </p:txBody>
      </p:sp>
      <p:sp>
        <p:nvSpPr>
          <p:cNvPr id="202762" name="Line 10"/>
          <p:cNvSpPr>
            <a:spLocks noChangeShapeType="1"/>
          </p:cNvSpPr>
          <p:nvPr/>
        </p:nvSpPr>
        <p:spPr bwMode="auto">
          <a:xfrm flipV="1">
            <a:off x="5141913" y="3886200"/>
            <a:ext cx="1335087" cy="1228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178" name="Text Box 11"/>
          <p:cNvSpPr txBox="1">
            <a:spLocks noChangeArrowheads="1"/>
          </p:cNvSpPr>
          <p:nvPr/>
        </p:nvSpPr>
        <p:spPr bwMode="auto">
          <a:xfrm>
            <a:off x="6307238" y="2373775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0V</a:t>
            </a:r>
          </a:p>
        </p:txBody>
      </p:sp>
      <p:sp>
        <p:nvSpPr>
          <p:cNvPr id="7179" name="Text Box 12"/>
          <p:cNvSpPr txBox="1">
            <a:spLocks noChangeArrowheads="1"/>
          </p:cNvSpPr>
          <p:nvPr/>
        </p:nvSpPr>
        <p:spPr bwMode="auto">
          <a:xfrm>
            <a:off x="6148086" y="3206187"/>
            <a:ext cx="1143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FF0000"/>
                </a:solidFill>
              </a:rPr>
              <a:t>4160V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7180" name="Text Box 13"/>
          <p:cNvSpPr txBox="1">
            <a:spLocks noChangeArrowheads="1"/>
          </p:cNvSpPr>
          <p:nvPr/>
        </p:nvSpPr>
        <p:spPr bwMode="auto">
          <a:xfrm>
            <a:off x="6171236" y="4073325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FF0000"/>
                </a:solidFill>
              </a:rPr>
              <a:t>4160V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21465" y="4041567"/>
            <a:ext cx="522516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b="1" dirty="0" smtClean="0"/>
              <a:t>NGR</a:t>
            </a:r>
            <a:endParaRPr lang="en-US" sz="1200" b="1" dirty="0"/>
          </a:p>
        </p:txBody>
      </p:sp>
      <p:sp>
        <p:nvSpPr>
          <p:cNvPr id="14" name="Rectangle 13"/>
          <p:cNvSpPr/>
          <p:nvPr/>
        </p:nvSpPr>
        <p:spPr>
          <a:xfrm>
            <a:off x="2755070" y="2196935"/>
            <a:ext cx="451263" cy="16625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59180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Relay Coordination: Selective tripping</a:t>
            </a:r>
          </a:p>
        </p:txBody>
      </p:sp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93226" y="1624733"/>
            <a:ext cx="5214937" cy="451347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TextBox 4"/>
          <p:cNvSpPr txBox="1"/>
          <p:nvPr/>
        </p:nvSpPr>
        <p:spPr>
          <a:xfrm>
            <a:off x="3693226" y="2454278"/>
            <a:ext cx="403761" cy="80021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000" b="1" dirty="0" smtClean="0"/>
              <a:t>N</a:t>
            </a:r>
          </a:p>
          <a:p>
            <a:r>
              <a:rPr lang="en-US" sz="1000" b="1" dirty="0" smtClean="0"/>
              <a:t>G</a:t>
            </a:r>
          </a:p>
          <a:p>
            <a:r>
              <a:rPr lang="en-US" sz="1000" b="1" dirty="0" smtClean="0"/>
              <a:t>R</a:t>
            </a:r>
          </a:p>
          <a:p>
            <a:endParaRPr lang="en-US" sz="800" b="1" dirty="0"/>
          </a:p>
          <a:p>
            <a:endParaRPr lang="en-US" sz="800" b="1" dirty="0"/>
          </a:p>
        </p:txBody>
      </p:sp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375854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CTs and relays must be designed such that system will trip on a fault of the magnitude of the ground fault current, but not on transient events such as large motor startup.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Network protection scheme should try to trip fault location first, then go upstream.</a:t>
            </a:r>
          </a:p>
        </p:txBody>
      </p:sp>
    </p:spTree>
    <p:extLst>
      <p:ext uri="{BB962C8B-B14F-4D97-AF65-F5344CB8AC3E}">
        <p14:creationId xmlns:p14="http://schemas.microsoft.com/office/powerpoint/2010/main" val="32951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Considerations: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Relay Coordination: Selective tripping</a:t>
            </a:r>
            <a:endParaRPr lang="en-US" sz="36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904" y="1662113"/>
            <a:ext cx="4505325" cy="3533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963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7853" y="1826668"/>
            <a:ext cx="4041820" cy="308591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504412" y="5184013"/>
            <a:ext cx="3836307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Residual connected CT’s</a:t>
            </a:r>
            <a:endParaRPr lang="en-US" sz="2400" dirty="0"/>
          </a:p>
        </p:txBody>
      </p:sp>
      <p:sp>
        <p:nvSpPr>
          <p:cNvPr id="6" name="TextBox 5"/>
          <p:cNvSpPr txBox="1"/>
          <p:nvPr/>
        </p:nvSpPr>
        <p:spPr>
          <a:xfrm>
            <a:off x="5169431" y="5171026"/>
            <a:ext cx="2970685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400" dirty="0" smtClean="0"/>
              <a:t>Zero Sequence CT</a:t>
            </a:r>
            <a:endParaRPr lang="en-US" sz="2400" dirty="0"/>
          </a:p>
        </p:txBody>
      </p:sp>
    </p:spTree>
    <p:extLst>
      <p:ext uri="{BB962C8B-B14F-4D97-AF65-F5344CB8AC3E}">
        <p14:creationId xmlns:p14="http://schemas.microsoft.com/office/powerpoint/2010/main" val="202172238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2296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Widely varying use of resistance material in the industry.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Different coefficients of resistivity for these materials.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Coefficient of resistivity typically increases with temperature of the material, thus resistance of the NGR increases while the unit runs.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As resistance increases, current decreases.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Relay current trip curve must fall below the current line in the graph below.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endParaRPr lang="en-US" sz="1400" dirty="0" smtClean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Relay Coordination: Resistance Increase</a:t>
            </a:r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977997311"/>
              </p:ext>
            </p:extLst>
          </p:nvPr>
        </p:nvGraphicFramePr>
        <p:xfrm>
          <a:off x="2440379" y="3434937"/>
          <a:ext cx="4572000" cy="2743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32951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4708566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Normally, protective relaying will trip within a few cycles.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IEEE 32 defines standard resistor on times.  Lowest rate is 10 seconds, but could potentially go less to save material/space.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Can go as high as 30 or 60 seconds as required (rare).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Extended or Continuous ratings are almost never used in this application due to the relatively high fault currents.</a:t>
            </a:r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69076" y="480954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Resistor time on</a:t>
            </a:r>
          </a:p>
        </p:txBody>
      </p:sp>
      <p:graphicFrame>
        <p:nvGraphicFramePr>
          <p:cNvPr id="5" name="Group 4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95534646"/>
              </p:ext>
            </p:extLst>
          </p:nvPr>
        </p:nvGraphicFramePr>
        <p:xfrm>
          <a:off x="5272644" y="1330037"/>
          <a:ext cx="3455720" cy="4541520"/>
        </p:xfrm>
        <a:graphic>
          <a:graphicData uri="http://schemas.openxmlformats.org/drawingml/2006/table">
            <a:tbl>
              <a:tblPr/>
              <a:tblGrid>
                <a:gridCol w="1679065"/>
                <a:gridCol w="1776655"/>
              </a:tblGrid>
              <a:tr h="471857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IEEE Std 32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 cap="flat"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527370"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Time Rating and Permissible Temperature Rise for Neutral Grounding Resistors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cap="flat"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194294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 cap="flat"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b" horzOverflow="overflow">
                    <a:lnL>
                      <a:noFill/>
                    </a:lnL>
                    <a:lnR cap="flat"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Time Rating (On Time)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Temp Rise (deg C)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Ten Seconds (Short Time)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760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One Minute (Short Time)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760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Ten Minutes (Short Time)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610</a:t>
                      </a:r>
                      <a:r>
                        <a:rPr kumimoji="0" lang="en-US" sz="1600" b="0" i="0" u="none" strike="noStrike" cap="none" normalizeH="0" baseline="30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Extended Time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610</a:t>
                      </a:r>
                      <a:r>
                        <a:rPr kumimoji="0" lang="en-US" sz="16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5319"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Continuous</a:t>
                      </a:r>
                      <a:endParaRPr kumimoji="0" lang="en-US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cap="flat"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385</a:t>
                      </a:r>
                      <a:r>
                        <a:rPr kumimoji="0" lang="en-US" sz="16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o</a:t>
                      </a:r>
                      <a:r>
                        <a:rPr kumimoji="0" lang="en-US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</a:t>
                      </a:r>
                      <a:endParaRPr kumimoji="0" lang="en-US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cap="flat">
                      <a:noFill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295183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46" name="Object 6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152928272"/>
              </p:ext>
            </p:extLst>
          </p:nvPr>
        </p:nvGraphicFramePr>
        <p:xfrm>
          <a:off x="685800" y="1905000"/>
          <a:ext cx="8001000" cy="426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0695" name="DWG TrueView Drawing" r:id="rId4" imgW="11803320" imgH="7132320" progId="DWGTrueView.Drawing.18">
                  <p:embed/>
                </p:oleObj>
              </mc:Choice>
              <mc:Fallback>
                <p:oleObj name="DWG TrueView Drawing" r:id="rId4" imgW="11803320" imgH="7132320" progId="DWGTrueView.Drawing.1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7747" t="12820" r="7747" b="16667"/>
                      <a:stretch>
                        <a:fillRect/>
                      </a:stretch>
                    </p:blipFill>
                    <p:spPr bwMode="auto">
                      <a:xfrm>
                        <a:off x="685800" y="1905000"/>
                        <a:ext cx="8001000" cy="4260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6850" name="Rectangle 2"/>
          <p:cNvSpPr>
            <a:spLocks noChangeArrowheads="1"/>
          </p:cNvSpPr>
          <p:nvPr/>
        </p:nvSpPr>
        <p:spPr bwMode="auto">
          <a:xfrm>
            <a:off x="4610100" y="5359400"/>
            <a:ext cx="4191000" cy="609600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</p:spPr>
        <p:txBody>
          <a:bodyPr wrap="none" anchor="ctr"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148" name="Text Box 3"/>
          <p:cNvSpPr txBox="1">
            <a:spLocks noChangeArrowheads="1"/>
          </p:cNvSpPr>
          <p:nvPr/>
        </p:nvSpPr>
        <p:spPr bwMode="auto">
          <a:xfrm>
            <a:off x="4686300" y="5334000"/>
            <a:ext cx="4267200" cy="581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/>
              <a:t>Phase and Neutral wires in same conduit.  If faulted, bypass HRG, thus, </a:t>
            </a:r>
            <a:r>
              <a:rPr lang="el-GR" sz="1600">
                <a:cs typeface="Arial" charset="0"/>
              </a:rPr>
              <a:t>Φ</a:t>
            </a:r>
            <a:r>
              <a:rPr lang="en-US" sz="1600">
                <a:cs typeface="Arial" charset="0"/>
              </a:rPr>
              <a:t>-G fault.</a:t>
            </a:r>
            <a:endParaRPr lang="el-GR" sz="1600">
              <a:cs typeface="Arial" charset="0"/>
            </a:endParaRPr>
          </a:p>
        </p:txBody>
      </p:sp>
      <p:sp>
        <p:nvSpPr>
          <p:cNvPr id="206852" name="Rectangle 4"/>
          <p:cNvSpPr>
            <a:spLocks noGrp="1" noChangeArrowheads="1"/>
          </p:cNvSpPr>
          <p:nvPr>
            <p:ph type="title"/>
          </p:nvPr>
        </p:nvSpPr>
        <p:spPr/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LRG Design 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No Single Phase Loads</a:t>
            </a:r>
          </a:p>
        </p:txBody>
      </p:sp>
      <p:sp>
        <p:nvSpPr>
          <p:cNvPr id="6150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8153400" cy="4525963"/>
          </a:xfrm>
        </p:spPr>
        <p:txBody>
          <a:bodyPr/>
          <a:lstStyle/>
          <a:p>
            <a:pPr eaLnBrk="1" hangingPunct="1">
              <a:buFont typeface="Wingdings" pitchFamily="2" charset="2"/>
              <a:buChar char="Ø"/>
            </a:pPr>
            <a:r>
              <a:rPr lang="en-US" sz="2400" dirty="0" smtClean="0">
                <a:solidFill>
                  <a:schemeClr val="accent2"/>
                </a:solidFill>
              </a:rPr>
              <a:t>No line-to-neutral loads allowed, prevents Hazards.</a:t>
            </a:r>
          </a:p>
        </p:txBody>
      </p:sp>
      <p:sp>
        <p:nvSpPr>
          <p:cNvPr id="206855" name="Line 7"/>
          <p:cNvSpPr>
            <a:spLocks noChangeShapeType="1"/>
          </p:cNvSpPr>
          <p:nvPr/>
        </p:nvSpPr>
        <p:spPr bwMode="auto">
          <a:xfrm flipH="1" flipV="1">
            <a:off x="5257800" y="4038600"/>
            <a:ext cx="1257300" cy="1231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593766" y="3903068"/>
            <a:ext cx="522516" cy="276999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1200" b="1" dirty="0" smtClean="0"/>
              <a:t>NGR</a:t>
            </a:r>
            <a:endParaRPr lang="en-US" sz="1200" b="1" dirty="0"/>
          </a:p>
        </p:txBody>
      </p:sp>
      <p:sp>
        <p:nvSpPr>
          <p:cNvPr id="3" name="Rectangle 2"/>
          <p:cNvSpPr/>
          <p:nvPr/>
        </p:nvSpPr>
        <p:spPr>
          <a:xfrm>
            <a:off x="2576945" y="2196935"/>
            <a:ext cx="451263" cy="16625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251655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212782" y="1181101"/>
            <a:ext cx="6978717" cy="4831420"/>
          </a:xfrm>
        </p:spPr>
      </p:pic>
      <p:sp>
        <p:nvSpPr>
          <p:cNvPr id="208900" name="Rectangle 4"/>
          <p:cNvSpPr>
            <a:spLocks noGrp="1" noChangeArrowheads="1"/>
          </p:cNvSpPr>
          <p:nvPr>
            <p:ph type="title"/>
          </p:nvPr>
        </p:nvSpPr>
        <p:spPr/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LRG Design Considerations: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No Single Phase Loads</a:t>
            </a:r>
            <a:endParaRPr lang="en-US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67588" name="Text Box 5"/>
          <p:cNvSpPr txBox="1">
            <a:spLocks noChangeArrowheads="1"/>
          </p:cNvSpPr>
          <p:nvPr/>
        </p:nvSpPr>
        <p:spPr bwMode="auto">
          <a:xfrm>
            <a:off x="161925" y="4441825"/>
            <a:ext cx="2667000" cy="1069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dirty="0"/>
              <a:t>Add small 1:1 transformer and solidly ground secondary for 1</a:t>
            </a:r>
            <a:r>
              <a:rPr lang="el-GR" sz="1600"/>
              <a:t>Φ</a:t>
            </a:r>
            <a:r>
              <a:rPr lang="en-US" sz="1600" dirty="0"/>
              <a:t> loads (i.e. lighting).</a:t>
            </a:r>
            <a:endParaRPr lang="el-GR" sz="1600"/>
          </a:p>
        </p:txBody>
      </p:sp>
      <p:sp>
        <p:nvSpPr>
          <p:cNvPr id="208902" name="Line 6"/>
          <p:cNvSpPr>
            <a:spLocks noChangeShapeType="1"/>
          </p:cNvSpPr>
          <p:nvPr/>
        </p:nvSpPr>
        <p:spPr bwMode="auto">
          <a:xfrm flipV="1">
            <a:off x="2103438" y="3992563"/>
            <a:ext cx="1473200" cy="692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en-US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0631347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lnSpc>
                <a:spcPct val="90000"/>
              </a:lnSpc>
              <a:tabLst>
                <a:tab pos="5776913" algn="l"/>
              </a:tabLst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Overview</a:t>
            </a:r>
            <a:endParaRPr lang="en-US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5" name="Text Placeholder 2"/>
          <p:cNvSpPr txBox="1">
            <a:spLocks/>
          </p:cNvSpPr>
          <p:nvPr/>
        </p:nvSpPr>
        <p:spPr>
          <a:xfrm>
            <a:off x="833944" y="1707610"/>
            <a:ext cx="6538405" cy="3607340"/>
          </a:xfrm>
          <a:prstGeom prst="rect">
            <a:avLst/>
          </a:prstGeom>
        </p:spPr>
        <p:txBody>
          <a:bodyPr vert="horz">
            <a:normAutofit lnSpcReduction="10000"/>
          </a:bodyPr>
          <a:lstStyle/>
          <a:p>
            <a:pPr marL="566928" marR="0" lvl="0" indent="-4572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  <a:tabLst/>
              <a:defRPr/>
            </a:pPr>
            <a:r>
              <a:rPr kumimoji="0" 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Low Resistance Grounding</a:t>
            </a:r>
            <a:endParaRPr lang="en-US" sz="2700" dirty="0"/>
          </a:p>
          <a:p>
            <a:pPr marL="1024128" lvl="1" indent="-457200">
              <a:spcBef>
                <a:spcPts val="400"/>
              </a:spcBef>
              <a:buClr>
                <a:schemeClr val="accent1"/>
              </a:buClr>
              <a:buSzPct val="68000"/>
              <a:buFont typeface="Wingdings" pitchFamily="2" charset="2"/>
              <a:buChar char="Ø"/>
              <a:defRPr/>
            </a:pPr>
            <a:r>
              <a:rPr kumimoji="0" 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Advantages</a:t>
            </a:r>
            <a:r>
              <a:rPr lang="en-US" sz="2700" dirty="0" smtClean="0"/>
              <a:t>/Disadvantages</a:t>
            </a:r>
          </a:p>
          <a:p>
            <a:pPr marL="1024128" lvl="1" indent="-457200">
              <a:spcBef>
                <a:spcPts val="400"/>
              </a:spcBef>
              <a:buClr>
                <a:schemeClr val="accent1"/>
              </a:buClr>
              <a:buSzPct val="68000"/>
              <a:buFont typeface="Wingdings" pitchFamily="2" charset="2"/>
              <a:buChar char="Ø"/>
              <a:defRPr/>
            </a:pPr>
            <a:r>
              <a:rPr kumimoji="0" 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Design</a:t>
            </a:r>
            <a:r>
              <a:rPr kumimoji="0" lang="en-US" sz="27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 Considerations</a:t>
            </a:r>
            <a:endParaRPr kumimoji="0" lang="en-US" sz="27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566928" marR="0" lvl="0" indent="-4572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  <a:tabLst/>
              <a:defRPr/>
            </a:pPr>
            <a:r>
              <a:rPr kumimoji="0" lang="en-US" sz="2700" b="0" i="0" u="none" strike="noStrike" kern="1200" cap="none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High Resistance Grounding</a:t>
            </a:r>
          </a:p>
          <a:p>
            <a:pPr marL="1024128" lvl="1" indent="-457200">
              <a:spcBef>
                <a:spcPts val="400"/>
              </a:spcBef>
              <a:buClr>
                <a:schemeClr val="accent1"/>
              </a:buClr>
              <a:buSzPct val="68000"/>
              <a:buFont typeface="Wingdings" pitchFamily="2" charset="2"/>
              <a:buChar char="Ø"/>
              <a:defRPr/>
            </a:pPr>
            <a:r>
              <a:rPr lang="en-US" sz="2700" dirty="0" smtClean="0"/>
              <a:t>Advantages/Disadvantages</a:t>
            </a:r>
            <a:endParaRPr kumimoji="0" lang="en-US" sz="2700" b="0" i="0" u="none" strike="noStrike" kern="1200" cap="none" spc="0" normalizeH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1024128" lvl="1" indent="-457200">
              <a:spcBef>
                <a:spcPts val="400"/>
              </a:spcBef>
              <a:buClr>
                <a:schemeClr val="accent1"/>
              </a:buClr>
              <a:buSzPct val="68000"/>
              <a:buFont typeface="Wingdings" pitchFamily="2" charset="2"/>
              <a:buChar char="Ø"/>
              <a:defRPr/>
            </a:pPr>
            <a:r>
              <a:rPr lang="en-US" sz="2700" dirty="0" smtClean="0"/>
              <a:t>Design Considerations</a:t>
            </a:r>
            <a:endParaRPr lang="en-US" sz="2700" baseline="0" dirty="0" smtClean="0"/>
          </a:p>
          <a:p>
            <a:pPr marL="566928" marR="0" lvl="0" indent="-457200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  <a:tabLst/>
              <a:defRPr/>
            </a:pPr>
            <a:r>
              <a:rPr kumimoji="0" lang="en-US" sz="2700" b="0" i="0" u="none" strike="noStrike" kern="1200" cap="none" spc="0" normalizeH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n-ea"/>
                <a:cs typeface="+mn-cs"/>
              </a:rPr>
              <a:t>Generator Grounding</a:t>
            </a:r>
          </a:p>
          <a:p>
            <a:pPr marL="1024128" lvl="1" indent="-457200">
              <a:spcBef>
                <a:spcPts val="400"/>
              </a:spcBef>
              <a:buClr>
                <a:schemeClr val="accent1"/>
              </a:buClr>
              <a:buSzPct val="68000"/>
              <a:buFont typeface="Wingdings" pitchFamily="2" charset="2"/>
              <a:buChar char="Ø"/>
              <a:defRPr/>
            </a:pPr>
            <a:r>
              <a:rPr lang="en-US" sz="2700" baseline="0" dirty="0" smtClean="0"/>
              <a:t>Single/Multiple</a:t>
            </a:r>
            <a:r>
              <a:rPr lang="en-US" sz="2700" dirty="0" smtClean="0"/>
              <a:t> arrangements</a:t>
            </a:r>
            <a:endParaRPr kumimoji="0" lang="en-US" sz="2700" b="0" i="0" u="none" strike="noStrike" kern="1200" cap="none" spc="0" normalizeH="0" baseline="0" noProof="0" dirty="0" smtClean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  <a:p>
            <a:pPr marL="365760" marR="0" lvl="0" indent="-256032" algn="l" defTabSz="914400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chemeClr val="accent1"/>
              </a:buClr>
              <a:buSzPct val="68000"/>
              <a:buFont typeface="Wingdings 3"/>
              <a:buChar char=""/>
              <a:tabLst/>
              <a:defRPr/>
            </a:pPr>
            <a:endParaRPr kumimoji="0" lang="en-US" sz="27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+mn-lt"/>
              <a:ea typeface="+mn-ea"/>
              <a:cs typeface="+mn-cs"/>
            </a:endParaRPr>
          </a:p>
        </p:txBody>
      </p:sp>
    </p:spTree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713038"/>
            <a:ext cx="8229600" cy="1143000"/>
          </a:xfrm>
        </p:spPr>
        <p:txBody>
          <a:bodyPr vert="horz" rtlCol="0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/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High Resistance Grounding</a:t>
            </a:r>
            <a:endParaRPr lang="en-US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7003764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tabLst>
                <a:tab pos="5776913" algn="l"/>
              </a:tabLst>
              <a:defRPr/>
            </a:pPr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High Resistance Grounding</a:t>
            </a:r>
          </a:p>
        </p:txBody>
      </p:sp>
      <p:sp>
        <p:nvSpPr>
          <p:cNvPr id="1028" name="Rectangle 5"/>
          <p:cNvSpPr>
            <a:spLocks noGrp="1" noChangeArrowheads="1"/>
          </p:cNvSpPr>
          <p:nvPr>
            <p:ph type="body" sz="half" idx="1"/>
          </p:nvPr>
        </p:nvSpPr>
        <p:spPr>
          <a:xfrm>
            <a:off x="4584700" y="1612900"/>
            <a:ext cx="4394200" cy="5028532"/>
          </a:xfrm>
        </p:spPr>
        <p:txBody>
          <a:bodyPr>
            <a:normAutofit/>
          </a:bodyPr>
          <a:lstStyle/>
          <a:p>
            <a:pPr lvl="0">
              <a:buFont typeface="Wingdings" pitchFamily="2" charset="2"/>
              <a:buChar char="Ø"/>
              <a:defRPr/>
            </a:pPr>
            <a:r>
              <a:rPr lang="en-US" sz="1800" dirty="0" smtClean="0"/>
              <a:t>Impedance selected to limit line-to-ground fault current (normally &lt; 10A as defined by IEEE std. 142-2007 section 1.4.3.1)</a:t>
            </a:r>
          </a:p>
          <a:p>
            <a:pPr lvl="0">
              <a:buFont typeface="Wingdings" pitchFamily="2" charset="2"/>
              <a:buChar char="Ø"/>
              <a:defRPr/>
            </a:pPr>
            <a:r>
              <a:rPr lang="en-US" sz="1800" dirty="0" smtClean="0"/>
              <a:t>Ground detection system required</a:t>
            </a:r>
          </a:p>
          <a:p>
            <a:pPr lvl="0">
              <a:buFont typeface="Wingdings" pitchFamily="2" charset="2"/>
              <a:buChar char="Ø"/>
              <a:defRPr/>
            </a:pPr>
            <a:r>
              <a:rPr lang="en-US" sz="1800" dirty="0" smtClean="0"/>
              <a:t>System is alarm and locate instead of trip.</a:t>
            </a:r>
          </a:p>
          <a:p>
            <a:pPr lvl="1" eaLnBrk="1" hangingPunct="1"/>
            <a:endParaRPr lang="en-US" sz="2000" dirty="0" smtClean="0"/>
          </a:p>
        </p:txBody>
      </p:sp>
      <p:graphicFrame>
        <p:nvGraphicFramePr>
          <p:cNvPr id="1026" name="Object 4"/>
          <p:cNvGraphicFramePr>
            <a:graphicFrameLocks noGrp="1" noChangeAspect="1"/>
          </p:cNvGraphicFramePr>
          <p:nvPr>
            <p:ph sz="half" idx="2"/>
          </p:nvPr>
        </p:nvGraphicFramePr>
        <p:xfrm>
          <a:off x="215900" y="1782763"/>
          <a:ext cx="4724400" cy="285432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41" name="DWG TrueView Drawing" r:id="rId4" imgW="11803320" imgH="7132320" progId="DWGTrueView.Drawing.18">
                  <p:embed/>
                </p:oleObj>
              </mc:Choice>
              <mc:Fallback>
                <p:oleObj name="DWG TrueView Drawing" r:id="rId4" imgW="11803320" imgH="7132320" progId="DWGTrueView.Drawing.18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11621" t="25641" r="42609" b="19231"/>
                      <a:stretch>
                        <a:fillRect/>
                      </a:stretch>
                    </p:blipFill>
                    <p:spPr bwMode="auto">
                      <a:xfrm>
                        <a:off x="215900" y="1782763"/>
                        <a:ext cx="4724400" cy="285432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High Resistance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45313" y="1241665"/>
            <a:ext cx="8815560" cy="1501535"/>
          </a:xfrm>
        </p:spPr>
        <p:txBody>
          <a:bodyPr numCol="2">
            <a:noAutofit/>
          </a:bodyPr>
          <a:lstStyle/>
          <a:p>
            <a:pPr>
              <a:buFont typeface="Wingdings" pitchFamily="2" charset="2"/>
              <a:buChar char="Ø"/>
            </a:pPr>
            <a:r>
              <a:rPr lang="en-US" sz="1800" dirty="0" smtClean="0"/>
              <a:t>Advantages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Eliminates high transient </a:t>
            </a:r>
            <a:r>
              <a:rPr lang="en-US" sz="1400" dirty="0" err="1" smtClean="0"/>
              <a:t>overvoltages</a:t>
            </a:r>
            <a:endParaRPr lang="en-US" sz="1400" dirty="0" smtClean="0"/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Limits damage to faulted equipment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Reduces shock hazard to personnel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Faulted circuit allowed to continue operating</a:t>
            </a:r>
            <a:endParaRPr lang="en-US" sz="1800" dirty="0" smtClean="0"/>
          </a:p>
          <a:p>
            <a:pPr>
              <a:buFont typeface="Wingdings" pitchFamily="2" charset="2"/>
              <a:buChar char="Ø"/>
            </a:pPr>
            <a:r>
              <a:rPr lang="en-US" sz="1800" dirty="0" smtClean="0"/>
              <a:t>Disadvantages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Nuisance alarms are possible.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Line-to-neutral loads cannot be used.</a:t>
            </a:r>
          </a:p>
          <a:p>
            <a:pPr marL="393192" lvl="1" indent="0">
              <a:buNone/>
            </a:pPr>
            <a:endParaRPr lang="en-US" sz="1400" dirty="0" smtClean="0"/>
          </a:p>
          <a:p>
            <a:endParaRPr lang="en-US" sz="1800" dirty="0" smtClean="0"/>
          </a:p>
        </p:txBody>
      </p:sp>
      <p:grpSp>
        <p:nvGrpSpPr>
          <p:cNvPr id="12" name="Group 3198"/>
          <p:cNvGrpSpPr>
            <a:grpSpLocks/>
          </p:cNvGrpSpPr>
          <p:nvPr/>
        </p:nvGrpSpPr>
        <p:grpSpPr bwMode="auto">
          <a:xfrm>
            <a:off x="562454" y="2864081"/>
            <a:ext cx="8078787" cy="2988994"/>
            <a:chOff x="13" y="1388"/>
            <a:chExt cx="5395" cy="2112"/>
          </a:xfrm>
        </p:grpSpPr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3116" y="3091"/>
              <a:ext cx="920" cy="196"/>
              <a:chOff x="3116" y="3091"/>
              <a:chExt cx="920" cy="196"/>
            </a:xfrm>
          </p:grpSpPr>
          <p:sp>
            <p:nvSpPr>
              <p:cNvPr id="2990" name="Rectangle 16"/>
              <p:cNvSpPr>
                <a:spLocks noChangeArrowheads="1"/>
              </p:cNvSpPr>
              <p:nvPr/>
            </p:nvSpPr>
            <p:spPr bwMode="auto">
              <a:xfrm>
                <a:off x="3972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1" name="Rectangle 17"/>
              <p:cNvSpPr>
                <a:spLocks noChangeArrowheads="1"/>
              </p:cNvSpPr>
              <p:nvPr/>
            </p:nvSpPr>
            <p:spPr bwMode="auto">
              <a:xfrm>
                <a:off x="3644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2" name="Rectangle 18"/>
              <p:cNvSpPr>
                <a:spLocks noChangeArrowheads="1"/>
              </p:cNvSpPr>
              <p:nvPr/>
            </p:nvSpPr>
            <p:spPr bwMode="auto">
              <a:xfrm>
                <a:off x="3317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3" name="Freeform 19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4" name="Freeform 20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5" name="Freeform 21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6" name="Freeform 22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7" name="Freeform 23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8" name="Rectangle 24"/>
              <p:cNvSpPr>
                <a:spLocks noChangeArrowheads="1"/>
              </p:cNvSpPr>
              <p:nvPr/>
            </p:nvSpPr>
            <p:spPr bwMode="auto">
              <a:xfrm>
                <a:off x="3922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9" name="Rectangle 25"/>
              <p:cNvSpPr>
                <a:spLocks noChangeArrowheads="1"/>
              </p:cNvSpPr>
              <p:nvPr/>
            </p:nvSpPr>
            <p:spPr bwMode="auto">
              <a:xfrm>
                <a:off x="3972" y="3169"/>
                <a:ext cx="64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a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0" name="Rectangle 26"/>
              <p:cNvSpPr>
                <a:spLocks noChangeArrowheads="1"/>
              </p:cNvSpPr>
              <p:nvPr/>
            </p:nvSpPr>
            <p:spPr bwMode="auto">
              <a:xfrm>
                <a:off x="3641" y="3172"/>
                <a:ext cx="6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b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1" name="Rectangle 27"/>
              <p:cNvSpPr>
                <a:spLocks noChangeArrowheads="1"/>
              </p:cNvSpPr>
              <p:nvPr/>
            </p:nvSpPr>
            <p:spPr bwMode="auto">
              <a:xfrm>
                <a:off x="3595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2" name="Freeform 28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3" name="Freeform 29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4" name="Freeform 30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5" name="Freeform 31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6" name="Freeform 32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7" name="Freeform 33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8" name="Freeform 34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9" name="Freeform 35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0" name="Freeform 36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1" name="Freeform 37"/>
              <p:cNvSpPr>
                <a:spLocks/>
              </p:cNvSpPr>
              <p:nvPr/>
            </p:nvSpPr>
            <p:spPr bwMode="auto">
              <a:xfrm>
                <a:off x="3214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5" h="18">
                    <a:moveTo>
                      <a:pt x="0" y="18"/>
                    </a:moveTo>
                    <a:lnTo>
                      <a:pt x="35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2" name="Freeform 38"/>
              <p:cNvSpPr>
                <a:spLocks/>
              </p:cNvSpPr>
              <p:nvPr/>
            </p:nvSpPr>
            <p:spPr bwMode="auto">
              <a:xfrm>
                <a:off x="3219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3" name="Freeform 39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4" name="Freeform 40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5" name="Freeform 41"/>
              <p:cNvSpPr>
                <a:spLocks/>
              </p:cNvSpPr>
              <p:nvPr/>
            </p:nvSpPr>
            <p:spPr bwMode="auto">
              <a:xfrm>
                <a:off x="3211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6" name="Line 42"/>
              <p:cNvSpPr>
                <a:spLocks noChangeShapeType="1"/>
              </p:cNvSpPr>
              <p:nvPr/>
            </p:nvSpPr>
            <p:spPr bwMode="auto">
              <a:xfrm flipH="1" flipV="1">
                <a:off x="3215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7" name="Freeform 43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8" name="Freeform 44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9" name="Freeform 45"/>
              <p:cNvSpPr>
                <a:spLocks/>
              </p:cNvSpPr>
              <p:nvPr/>
            </p:nvSpPr>
            <p:spPr bwMode="auto">
              <a:xfrm>
                <a:off x="3208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0" name="Line 46"/>
              <p:cNvSpPr>
                <a:spLocks noChangeShapeType="1"/>
              </p:cNvSpPr>
              <p:nvPr/>
            </p:nvSpPr>
            <p:spPr bwMode="auto">
              <a:xfrm flipH="1" flipV="1">
                <a:off x="3211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1" name="Freeform 47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2" name="Freeform 48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3" name="Freeform 49"/>
              <p:cNvSpPr>
                <a:spLocks/>
              </p:cNvSpPr>
              <p:nvPr/>
            </p:nvSpPr>
            <p:spPr bwMode="auto">
              <a:xfrm>
                <a:off x="3203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4" name="Line 50"/>
              <p:cNvSpPr>
                <a:spLocks noChangeShapeType="1"/>
              </p:cNvSpPr>
              <p:nvPr/>
            </p:nvSpPr>
            <p:spPr bwMode="auto">
              <a:xfrm flipH="1" flipV="1">
                <a:off x="3205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5" name="Freeform 51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6" name="Freeform 52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7" name="Freeform 53"/>
              <p:cNvSpPr>
                <a:spLocks/>
              </p:cNvSpPr>
              <p:nvPr/>
            </p:nvSpPr>
            <p:spPr bwMode="auto">
              <a:xfrm>
                <a:off x="3197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8" name="Line 54"/>
              <p:cNvSpPr>
                <a:spLocks noChangeShapeType="1"/>
              </p:cNvSpPr>
              <p:nvPr/>
            </p:nvSpPr>
            <p:spPr bwMode="auto">
              <a:xfrm flipH="1" flipV="1">
                <a:off x="3198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9" name="Freeform 55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0" name="Freeform 56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1" name="Freeform 57"/>
              <p:cNvSpPr>
                <a:spLocks/>
              </p:cNvSpPr>
              <p:nvPr/>
            </p:nvSpPr>
            <p:spPr bwMode="auto">
              <a:xfrm>
                <a:off x="3190" y="3175"/>
                <a:ext cx="1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2" name="Line 58"/>
              <p:cNvSpPr>
                <a:spLocks noChangeShapeType="1"/>
              </p:cNvSpPr>
              <p:nvPr/>
            </p:nvSpPr>
            <p:spPr bwMode="auto">
              <a:xfrm flipH="1">
                <a:off x="3191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3" name="Freeform 59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4" name="Freeform 60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5" name="Freeform 61"/>
              <p:cNvSpPr>
                <a:spLocks/>
              </p:cNvSpPr>
              <p:nvPr/>
            </p:nvSpPr>
            <p:spPr bwMode="auto">
              <a:xfrm>
                <a:off x="3182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6" name="Line 62"/>
              <p:cNvSpPr>
                <a:spLocks noChangeShapeType="1"/>
              </p:cNvSpPr>
              <p:nvPr/>
            </p:nvSpPr>
            <p:spPr bwMode="auto">
              <a:xfrm flipH="1" flipV="1">
                <a:off x="3183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7" name="Freeform 63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8" name="Freeform 64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9" name="Freeform 65"/>
              <p:cNvSpPr>
                <a:spLocks/>
              </p:cNvSpPr>
              <p:nvPr/>
            </p:nvSpPr>
            <p:spPr bwMode="auto">
              <a:xfrm>
                <a:off x="3174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0" name="Line 66"/>
              <p:cNvSpPr>
                <a:spLocks noChangeShapeType="1"/>
              </p:cNvSpPr>
              <p:nvPr/>
            </p:nvSpPr>
            <p:spPr bwMode="auto">
              <a:xfrm flipH="1">
                <a:off x="3174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1" name="Freeform 67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2" name="Freeform 68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3" name="Freeform 69"/>
              <p:cNvSpPr>
                <a:spLocks/>
              </p:cNvSpPr>
              <p:nvPr/>
            </p:nvSpPr>
            <p:spPr bwMode="auto">
              <a:xfrm>
                <a:off x="3165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4" name="Line 70"/>
              <p:cNvSpPr>
                <a:spLocks noChangeShapeType="1"/>
              </p:cNvSpPr>
              <p:nvPr/>
            </p:nvSpPr>
            <p:spPr bwMode="auto">
              <a:xfrm flipH="1">
                <a:off x="3165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5" name="Freeform 71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6" name="Freeform 72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7" name="Freeform 73"/>
              <p:cNvSpPr>
                <a:spLocks/>
              </p:cNvSpPr>
              <p:nvPr/>
            </p:nvSpPr>
            <p:spPr bwMode="auto">
              <a:xfrm>
                <a:off x="3157" y="3173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8" name="Line 74"/>
              <p:cNvSpPr>
                <a:spLocks noChangeShapeType="1"/>
              </p:cNvSpPr>
              <p:nvPr/>
            </p:nvSpPr>
            <p:spPr bwMode="auto">
              <a:xfrm flipH="1">
                <a:off x="315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9" name="Freeform 75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0" name="Freeform 76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1" name="Freeform 77"/>
              <p:cNvSpPr>
                <a:spLocks/>
              </p:cNvSpPr>
              <p:nvPr/>
            </p:nvSpPr>
            <p:spPr bwMode="auto">
              <a:xfrm>
                <a:off x="3148" y="3174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2" name="Line 78"/>
              <p:cNvSpPr>
                <a:spLocks noChangeShapeType="1"/>
              </p:cNvSpPr>
              <p:nvPr/>
            </p:nvSpPr>
            <p:spPr bwMode="auto">
              <a:xfrm flipH="1">
                <a:off x="3148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3" name="Freeform 79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4" name="Freeform 80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5" name="Freeform 81"/>
              <p:cNvSpPr>
                <a:spLocks/>
              </p:cNvSpPr>
              <p:nvPr/>
            </p:nvSpPr>
            <p:spPr bwMode="auto">
              <a:xfrm>
                <a:off x="3140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6" name="Line 82"/>
              <p:cNvSpPr>
                <a:spLocks noChangeShapeType="1"/>
              </p:cNvSpPr>
              <p:nvPr/>
            </p:nvSpPr>
            <p:spPr bwMode="auto">
              <a:xfrm flipH="1">
                <a:off x="3140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7" name="Freeform 83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8" name="Freeform 84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9" name="Freeform 85"/>
              <p:cNvSpPr>
                <a:spLocks/>
              </p:cNvSpPr>
              <p:nvPr/>
            </p:nvSpPr>
            <p:spPr bwMode="auto">
              <a:xfrm>
                <a:off x="3133" y="3179"/>
                <a:ext cx="3" cy="5"/>
              </a:xfrm>
              <a:custGeom>
                <a:avLst/>
                <a:gdLst/>
                <a:ahLst/>
                <a:cxnLst>
                  <a:cxn ang="0">
                    <a:pos x="17" y="34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7" y="34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0" name="Line 86"/>
              <p:cNvSpPr>
                <a:spLocks noChangeShapeType="1"/>
              </p:cNvSpPr>
              <p:nvPr/>
            </p:nvSpPr>
            <p:spPr bwMode="auto">
              <a:xfrm flipH="1">
                <a:off x="3133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1" name="Freeform 87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2" name="Freeform 88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3" name="Freeform 89"/>
              <p:cNvSpPr>
                <a:spLocks/>
              </p:cNvSpPr>
              <p:nvPr/>
            </p:nvSpPr>
            <p:spPr bwMode="auto">
              <a:xfrm>
                <a:off x="3127" y="3183"/>
                <a:ext cx="3" cy="5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1" y="32"/>
                  </a:cxn>
                </a:cxnLst>
                <a:rect l="0" t="0" r="r" b="b"/>
                <a:pathLst>
                  <a:path w="21" h="32">
                    <a:moveTo>
                      <a:pt x="21" y="3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4" name="Line 90"/>
              <p:cNvSpPr>
                <a:spLocks noChangeShapeType="1"/>
              </p:cNvSpPr>
              <p:nvPr/>
            </p:nvSpPr>
            <p:spPr bwMode="auto">
              <a:xfrm flipH="1">
                <a:off x="3127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5" name="Freeform 91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6" name="Freeform 92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7" name="Freeform 93"/>
              <p:cNvSpPr>
                <a:spLocks/>
              </p:cNvSpPr>
              <p:nvPr/>
            </p:nvSpPr>
            <p:spPr bwMode="auto">
              <a:xfrm>
                <a:off x="3121" y="3187"/>
                <a:ext cx="5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8" name="Line 94"/>
              <p:cNvSpPr>
                <a:spLocks noChangeShapeType="1"/>
              </p:cNvSpPr>
              <p:nvPr/>
            </p:nvSpPr>
            <p:spPr bwMode="auto">
              <a:xfrm flipH="1">
                <a:off x="3121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9" name="Freeform 95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0" name="Freeform 96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1" name="Freeform 97"/>
              <p:cNvSpPr>
                <a:spLocks/>
              </p:cNvSpPr>
              <p:nvPr/>
            </p:nvSpPr>
            <p:spPr bwMode="auto">
              <a:xfrm>
                <a:off x="3118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2" name="Freeform 98"/>
              <p:cNvSpPr>
                <a:spLocks/>
              </p:cNvSpPr>
              <p:nvPr/>
            </p:nvSpPr>
            <p:spPr bwMode="auto">
              <a:xfrm>
                <a:off x="3118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3" name="Freeform 99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4" name="Freeform 100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5" name="Freeform 101"/>
              <p:cNvSpPr>
                <a:spLocks/>
              </p:cNvSpPr>
              <p:nvPr/>
            </p:nvSpPr>
            <p:spPr bwMode="auto">
              <a:xfrm>
                <a:off x="3116" y="3197"/>
                <a:ext cx="5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6" name="Freeform 102"/>
              <p:cNvSpPr>
                <a:spLocks/>
              </p:cNvSpPr>
              <p:nvPr/>
            </p:nvSpPr>
            <p:spPr bwMode="auto">
              <a:xfrm>
                <a:off x="3116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7" name="Freeform 103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8" name="Freeform 104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9" name="Freeform 105"/>
              <p:cNvSpPr>
                <a:spLocks/>
              </p:cNvSpPr>
              <p:nvPr/>
            </p:nvSpPr>
            <p:spPr bwMode="auto">
              <a:xfrm>
                <a:off x="3116" y="320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0" name="Freeform 106"/>
              <p:cNvSpPr>
                <a:spLocks/>
              </p:cNvSpPr>
              <p:nvPr/>
            </p:nvSpPr>
            <p:spPr bwMode="auto">
              <a:xfrm>
                <a:off x="3116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1" name="Freeform 107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2" name="Freeform 108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3" name="Freeform 109"/>
              <p:cNvSpPr>
                <a:spLocks/>
              </p:cNvSpPr>
              <p:nvPr/>
            </p:nvSpPr>
            <p:spPr bwMode="auto">
              <a:xfrm>
                <a:off x="3118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4" name="Freeform 110"/>
              <p:cNvSpPr>
                <a:spLocks/>
              </p:cNvSpPr>
              <p:nvPr/>
            </p:nvSpPr>
            <p:spPr bwMode="auto">
              <a:xfrm>
                <a:off x="3118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5" name="Freeform 111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6" name="Freeform 112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7" name="Freeform 113"/>
              <p:cNvSpPr>
                <a:spLocks/>
              </p:cNvSpPr>
              <p:nvPr/>
            </p:nvSpPr>
            <p:spPr bwMode="auto">
              <a:xfrm>
                <a:off x="3121" y="3212"/>
                <a:ext cx="5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7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7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8" name="Line 114"/>
              <p:cNvSpPr>
                <a:spLocks noChangeShapeType="1"/>
              </p:cNvSpPr>
              <p:nvPr/>
            </p:nvSpPr>
            <p:spPr bwMode="auto">
              <a:xfrm>
                <a:off x="3121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9" name="Freeform 115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0" name="Freeform 116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1" name="Freeform 117"/>
              <p:cNvSpPr>
                <a:spLocks/>
              </p:cNvSpPr>
              <p:nvPr/>
            </p:nvSpPr>
            <p:spPr bwMode="auto">
              <a:xfrm>
                <a:off x="3127" y="3216"/>
                <a:ext cx="3" cy="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0" y="28"/>
                    </a:lnTo>
                    <a:lnTo>
                      <a:pt x="4" y="3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2" name="Line 118"/>
              <p:cNvSpPr>
                <a:spLocks noChangeShapeType="1"/>
              </p:cNvSpPr>
              <p:nvPr/>
            </p:nvSpPr>
            <p:spPr bwMode="auto">
              <a:xfrm>
                <a:off x="3127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3" name="Freeform 119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4" name="Freeform 120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5" name="Freeform 121"/>
              <p:cNvSpPr>
                <a:spLocks/>
              </p:cNvSpPr>
              <p:nvPr/>
            </p:nvSpPr>
            <p:spPr bwMode="auto">
              <a:xfrm>
                <a:off x="3133" y="3219"/>
                <a:ext cx="3" cy="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7" y="0"/>
                  </a:cxn>
                </a:cxnLst>
                <a:rect l="0" t="0" r="r" b="b"/>
                <a:pathLst>
                  <a:path w="17" h="34">
                    <a:moveTo>
                      <a:pt x="17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6" name="Line 122"/>
              <p:cNvSpPr>
                <a:spLocks noChangeShapeType="1"/>
              </p:cNvSpPr>
              <p:nvPr/>
            </p:nvSpPr>
            <p:spPr bwMode="auto">
              <a:xfrm>
                <a:off x="3133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7" name="Freeform 123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8" name="Freeform 124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9" name="Freeform 125"/>
              <p:cNvSpPr>
                <a:spLocks/>
              </p:cNvSpPr>
              <p:nvPr/>
            </p:nvSpPr>
            <p:spPr bwMode="auto">
              <a:xfrm>
                <a:off x="3140" y="3221"/>
                <a:ext cx="2" cy="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3" y="0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0" name="Line 126"/>
              <p:cNvSpPr>
                <a:spLocks noChangeShapeType="1"/>
              </p:cNvSpPr>
              <p:nvPr/>
            </p:nvSpPr>
            <p:spPr bwMode="auto">
              <a:xfrm>
                <a:off x="3140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1" name="Freeform 127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2" name="Freeform 128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3" name="Freeform 129"/>
              <p:cNvSpPr>
                <a:spLocks/>
              </p:cNvSpPr>
              <p:nvPr/>
            </p:nvSpPr>
            <p:spPr bwMode="auto">
              <a:xfrm>
                <a:off x="3148" y="3223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4" name="Line 130"/>
              <p:cNvSpPr>
                <a:spLocks noChangeShapeType="1"/>
              </p:cNvSpPr>
              <p:nvPr/>
            </p:nvSpPr>
            <p:spPr bwMode="auto">
              <a:xfrm>
                <a:off x="3148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5" name="Freeform 131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6" name="Freeform 132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7" name="Freeform 133"/>
              <p:cNvSpPr>
                <a:spLocks/>
              </p:cNvSpPr>
              <p:nvPr/>
            </p:nvSpPr>
            <p:spPr bwMode="auto">
              <a:xfrm>
                <a:off x="3157" y="322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6" y="0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8" name="Line 134"/>
              <p:cNvSpPr>
                <a:spLocks noChangeShapeType="1"/>
              </p:cNvSpPr>
              <p:nvPr/>
            </p:nvSpPr>
            <p:spPr bwMode="auto">
              <a:xfrm>
                <a:off x="3157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9" name="Freeform 135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0" name="Freeform 136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1" name="Freeform 137"/>
              <p:cNvSpPr>
                <a:spLocks/>
              </p:cNvSpPr>
              <p:nvPr/>
            </p:nvSpPr>
            <p:spPr bwMode="auto">
              <a:xfrm>
                <a:off x="3165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2" name="Line 138"/>
              <p:cNvSpPr>
                <a:spLocks noChangeShapeType="1"/>
              </p:cNvSpPr>
              <p:nvPr/>
            </p:nvSpPr>
            <p:spPr bwMode="auto">
              <a:xfrm>
                <a:off x="3165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3" name="Freeform 139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4" name="Freeform 140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5" name="Freeform 141"/>
              <p:cNvSpPr>
                <a:spLocks/>
              </p:cNvSpPr>
              <p:nvPr/>
            </p:nvSpPr>
            <p:spPr bwMode="auto">
              <a:xfrm>
                <a:off x="3174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4" y="36"/>
                  </a:cxn>
                  <a:cxn ang="0">
                    <a:pos x="0" y="0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1" y="36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6" name="Line 142"/>
              <p:cNvSpPr>
                <a:spLocks noChangeShapeType="1"/>
              </p:cNvSpPr>
              <p:nvPr/>
            </p:nvSpPr>
            <p:spPr bwMode="auto">
              <a:xfrm>
                <a:off x="317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7" name="Freeform 143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8" name="Freeform 144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9" name="Freeform 145"/>
              <p:cNvSpPr>
                <a:spLocks/>
              </p:cNvSpPr>
              <p:nvPr/>
            </p:nvSpPr>
            <p:spPr bwMode="auto">
              <a:xfrm>
                <a:off x="3182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5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0" name="Line 146"/>
              <p:cNvSpPr>
                <a:spLocks noChangeShapeType="1"/>
              </p:cNvSpPr>
              <p:nvPr/>
            </p:nvSpPr>
            <p:spPr bwMode="auto">
              <a:xfrm flipV="1">
                <a:off x="3183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1" name="Freeform 147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2" name="Freeform 148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3" name="Freeform 149"/>
              <p:cNvSpPr>
                <a:spLocks/>
              </p:cNvSpPr>
              <p:nvPr/>
            </p:nvSpPr>
            <p:spPr bwMode="auto">
              <a:xfrm>
                <a:off x="3190" y="32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4" name="Line 150"/>
              <p:cNvSpPr>
                <a:spLocks noChangeShapeType="1"/>
              </p:cNvSpPr>
              <p:nvPr/>
            </p:nvSpPr>
            <p:spPr bwMode="auto">
              <a:xfrm>
                <a:off x="3191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5" name="Freeform 151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6" name="Freeform 152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7" name="Freeform 153"/>
              <p:cNvSpPr>
                <a:spLocks/>
              </p:cNvSpPr>
              <p:nvPr/>
            </p:nvSpPr>
            <p:spPr bwMode="auto">
              <a:xfrm>
                <a:off x="3197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8" name="Line 154"/>
              <p:cNvSpPr>
                <a:spLocks noChangeShapeType="1"/>
              </p:cNvSpPr>
              <p:nvPr/>
            </p:nvSpPr>
            <p:spPr bwMode="auto">
              <a:xfrm flipV="1">
                <a:off x="3198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9" name="Freeform 155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0" name="Freeform 156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1" name="Freeform 157"/>
              <p:cNvSpPr>
                <a:spLocks/>
              </p:cNvSpPr>
              <p:nvPr/>
            </p:nvSpPr>
            <p:spPr bwMode="auto">
              <a:xfrm>
                <a:off x="3203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2" name="Line 158"/>
              <p:cNvSpPr>
                <a:spLocks noChangeShapeType="1"/>
              </p:cNvSpPr>
              <p:nvPr/>
            </p:nvSpPr>
            <p:spPr bwMode="auto">
              <a:xfrm flipV="1">
                <a:off x="3205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3" name="Freeform 159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4" name="Freeform 160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5" name="Freeform 161"/>
              <p:cNvSpPr>
                <a:spLocks/>
              </p:cNvSpPr>
              <p:nvPr/>
            </p:nvSpPr>
            <p:spPr bwMode="auto">
              <a:xfrm>
                <a:off x="3208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6" name="Line 162"/>
              <p:cNvSpPr>
                <a:spLocks noChangeShapeType="1"/>
              </p:cNvSpPr>
              <p:nvPr/>
            </p:nvSpPr>
            <p:spPr bwMode="auto">
              <a:xfrm flipV="1">
                <a:off x="3211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7" name="Freeform 163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8" name="Freeform 164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9" name="Freeform 165"/>
              <p:cNvSpPr>
                <a:spLocks/>
              </p:cNvSpPr>
              <p:nvPr/>
            </p:nvSpPr>
            <p:spPr bwMode="auto">
              <a:xfrm>
                <a:off x="3211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0" name="Freeform 166"/>
              <p:cNvSpPr>
                <a:spLocks/>
              </p:cNvSpPr>
              <p:nvPr/>
            </p:nvSpPr>
            <p:spPr bwMode="auto">
              <a:xfrm>
                <a:off x="3215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4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4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1" name="Freeform 167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2" name="Freeform 168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3" name="Freeform 169"/>
              <p:cNvSpPr>
                <a:spLocks/>
              </p:cNvSpPr>
              <p:nvPr/>
            </p:nvSpPr>
            <p:spPr bwMode="auto">
              <a:xfrm>
                <a:off x="3214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5" y="7"/>
                  </a:cxn>
                  <a:cxn ang="0">
                    <a:pos x="0" y="0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5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4" name="Freeform 170"/>
              <p:cNvSpPr>
                <a:spLocks/>
              </p:cNvSpPr>
              <p:nvPr/>
            </p:nvSpPr>
            <p:spPr bwMode="auto">
              <a:xfrm>
                <a:off x="3219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5" name="Freeform 171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6" name="Freeform 172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7" name="Freeform 173"/>
              <p:cNvSpPr>
                <a:spLocks/>
              </p:cNvSpPr>
              <p:nvPr/>
            </p:nvSpPr>
            <p:spPr bwMode="auto">
              <a:xfrm>
                <a:off x="3214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8" name="Freeform 174"/>
              <p:cNvSpPr>
                <a:spLocks/>
              </p:cNvSpPr>
              <p:nvPr/>
            </p:nvSpPr>
            <p:spPr bwMode="auto">
              <a:xfrm>
                <a:off x="3220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9" name="Freeform 175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0" name="Freeform 176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1" name="Freeform 177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2" name="Freeform 178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3" name="Freeform 179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4" name="Rectangle 180"/>
              <p:cNvSpPr>
                <a:spLocks noChangeArrowheads="1"/>
              </p:cNvSpPr>
              <p:nvPr/>
            </p:nvSpPr>
            <p:spPr bwMode="auto">
              <a:xfrm>
                <a:off x="3267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5" name="Rectangle 181"/>
              <p:cNvSpPr>
                <a:spLocks noChangeArrowheads="1"/>
              </p:cNvSpPr>
              <p:nvPr/>
            </p:nvSpPr>
            <p:spPr bwMode="auto">
              <a:xfrm>
                <a:off x="3317" y="3169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6" name="Freeform 182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7" name="Freeform 183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8" name="Freeform 184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9" name="Freeform 185"/>
              <p:cNvSpPr>
                <a:spLocks/>
              </p:cNvSpPr>
              <p:nvPr/>
            </p:nvSpPr>
            <p:spPr bwMode="auto">
              <a:xfrm>
                <a:off x="3541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0" name="Freeform 186"/>
              <p:cNvSpPr>
                <a:spLocks/>
              </p:cNvSpPr>
              <p:nvPr/>
            </p:nvSpPr>
            <p:spPr bwMode="auto">
              <a:xfrm>
                <a:off x="3546" y="3195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1" name="Freeform 187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2" name="Freeform 188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3" name="Freeform 189"/>
              <p:cNvSpPr>
                <a:spLocks/>
              </p:cNvSpPr>
              <p:nvPr/>
            </p:nvSpPr>
            <p:spPr bwMode="auto">
              <a:xfrm>
                <a:off x="3538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7"/>
                  </a:cxn>
                  <a:cxn ang="0">
                    <a:pos x="24" y="0"/>
                  </a:cxn>
                  <a:cxn ang="0">
                    <a:pos x="0" y="24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lnTo>
                      <a:pt x="30" y="7"/>
                    </a:lnTo>
                    <a:lnTo>
                      <a:pt x="2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4" name="Line 190"/>
              <p:cNvSpPr>
                <a:spLocks noChangeShapeType="1"/>
              </p:cNvSpPr>
              <p:nvPr/>
            </p:nvSpPr>
            <p:spPr bwMode="auto">
              <a:xfrm flipH="1" flipV="1">
                <a:off x="3543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5" name="Freeform 191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6" name="Freeform 192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7" name="Freeform 193"/>
              <p:cNvSpPr>
                <a:spLocks/>
              </p:cNvSpPr>
              <p:nvPr/>
            </p:nvSpPr>
            <p:spPr bwMode="auto">
              <a:xfrm>
                <a:off x="3535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6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6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8" name="Line 194"/>
              <p:cNvSpPr>
                <a:spLocks noChangeShapeType="1"/>
              </p:cNvSpPr>
              <p:nvPr/>
            </p:nvSpPr>
            <p:spPr bwMode="auto">
              <a:xfrm flipH="1" flipV="1">
                <a:off x="3538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9" name="Freeform 195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0" name="Freeform 196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1" name="Freeform 197"/>
              <p:cNvSpPr>
                <a:spLocks/>
              </p:cNvSpPr>
              <p:nvPr/>
            </p:nvSpPr>
            <p:spPr bwMode="auto">
              <a:xfrm>
                <a:off x="3530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9" y="2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19" h="32">
                    <a:moveTo>
                      <a:pt x="0" y="32"/>
                    </a:moveTo>
                    <a:lnTo>
                      <a:pt x="19" y="2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2" name="Line 198"/>
              <p:cNvSpPr>
                <a:spLocks noChangeShapeType="1"/>
              </p:cNvSpPr>
              <p:nvPr/>
            </p:nvSpPr>
            <p:spPr bwMode="auto">
              <a:xfrm flipH="1" flipV="1">
                <a:off x="3532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3" name="Freeform 199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4" name="Freeform 200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5" name="Freeform 201"/>
              <p:cNvSpPr>
                <a:spLocks/>
              </p:cNvSpPr>
              <p:nvPr/>
            </p:nvSpPr>
            <p:spPr bwMode="auto">
              <a:xfrm>
                <a:off x="3524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6" name="Line 202"/>
              <p:cNvSpPr>
                <a:spLocks noChangeShapeType="1"/>
              </p:cNvSpPr>
              <p:nvPr/>
            </p:nvSpPr>
            <p:spPr bwMode="auto">
              <a:xfrm flipH="1" flipV="1">
                <a:off x="3526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7" name="Freeform 203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8" name="Freeform 204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9" name="Freeform 205"/>
              <p:cNvSpPr>
                <a:spLocks/>
              </p:cNvSpPr>
              <p:nvPr/>
            </p:nvSpPr>
            <p:spPr bwMode="auto">
              <a:xfrm>
                <a:off x="3517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0" name="Line 206"/>
              <p:cNvSpPr>
                <a:spLocks noChangeShapeType="1"/>
              </p:cNvSpPr>
              <p:nvPr/>
            </p:nvSpPr>
            <p:spPr bwMode="auto">
              <a:xfrm flipH="1">
                <a:off x="3518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1" name="Freeform 207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2" name="Freeform 208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3" name="Freeform 209"/>
              <p:cNvSpPr>
                <a:spLocks/>
              </p:cNvSpPr>
              <p:nvPr/>
            </p:nvSpPr>
            <p:spPr bwMode="auto">
              <a:xfrm>
                <a:off x="3509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4" name="Line 210"/>
              <p:cNvSpPr>
                <a:spLocks noChangeShapeType="1"/>
              </p:cNvSpPr>
              <p:nvPr/>
            </p:nvSpPr>
            <p:spPr bwMode="auto">
              <a:xfrm flipH="1" flipV="1">
                <a:off x="3510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5" name="Freeform 211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6" name="Freeform 212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7" name="Freeform 213"/>
              <p:cNvSpPr>
                <a:spLocks/>
              </p:cNvSpPr>
              <p:nvPr/>
            </p:nvSpPr>
            <p:spPr bwMode="auto">
              <a:xfrm>
                <a:off x="3501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8" name="Line 214"/>
              <p:cNvSpPr>
                <a:spLocks noChangeShapeType="1"/>
              </p:cNvSpPr>
              <p:nvPr/>
            </p:nvSpPr>
            <p:spPr bwMode="auto">
              <a:xfrm flipH="1">
                <a:off x="350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9" name="Freeform 215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" name="Group 417"/>
            <p:cNvGrpSpPr>
              <a:grpSpLocks/>
            </p:cNvGrpSpPr>
            <p:nvPr/>
          </p:nvGrpSpPr>
          <p:grpSpPr bwMode="auto">
            <a:xfrm>
              <a:off x="3443" y="3172"/>
              <a:ext cx="431" cy="60"/>
              <a:chOff x="3443" y="3172"/>
              <a:chExt cx="431" cy="60"/>
            </a:xfrm>
          </p:grpSpPr>
          <p:sp>
            <p:nvSpPr>
              <p:cNvPr id="2790" name="Freeform 217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1" name="Freeform 218"/>
              <p:cNvSpPr>
                <a:spLocks/>
              </p:cNvSpPr>
              <p:nvPr/>
            </p:nvSpPr>
            <p:spPr bwMode="auto">
              <a:xfrm>
                <a:off x="3492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2" name="Line 219"/>
              <p:cNvSpPr>
                <a:spLocks noChangeShapeType="1"/>
              </p:cNvSpPr>
              <p:nvPr/>
            </p:nvSpPr>
            <p:spPr bwMode="auto">
              <a:xfrm flipH="1">
                <a:off x="3492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3" name="Freeform 220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4" name="Freeform 221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5" name="Freeform 222"/>
              <p:cNvSpPr>
                <a:spLocks/>
              </p:cNvSpPr>
              <p:nvPr/>
            </p:nvSpPr>
            <p:spPr bwMode="auto">
              <a:xfrm>
                <a:off x="3484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6" name="Line 223"/>
              <p:cNvSpPr>
                <a:spLocks noChangeShapeType="1"/>
              </p:cNvSpPr>
              <p:nvPr/>
            </p:nvSpPr>
            <p:spPr bwMode="auto">
              <a:xfrm flipH="1">
                <a:off x="3484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7" name="Freeform 224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8" name="Freeform 225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9" name="Freeform 226"/>
              <p:cNvSpPr>
                <a:spLocks/>
              </p:cNvSpPr>
              <p:nvPr/>
            </p:nvSpPr>
            <p:spPr bwMode="auto">
              <a:xfrm>
                <a:off x="3475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0" name="Line 227"/>
              <p:cNvSpPr>
                <a:spLocks noChangeShapeType="1"/>
              </p:cNvSpPr>
              <p:nvPr/>
            </p:nvSpPr>
            <p:spPr bwMode="auto">
              <a:xfrm flipH="1">
                <a:off x="3475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1" name="Freeform 228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2" name="Freeform 229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3" name="Freeform 230"/>
              <p:cNvSpPr>
                <a:spLocks/>
              </p:cNvSpPr>
              <p:nvPr/>
            </p:nvSpPr>
            <p:spPr bwMode="auto">
              <a:xfrm>
                <a:off x="3467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4" name="Line 231"/>
              <p:cNvSpPr>
                <a:spLocks noChangeShapeType="1"/>
              </p:cNvSpPr>
              <p:nvPr/>
            </p:nvSpPr>
            <p:spPr bwMode="auto">
              <a:xfrm flipH="1">
                <a:off x="3467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5" name="Freeform 232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6" name="Freeform 233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7" name="Freeform 234"/>
              <p:cNvSpPr>
                <a:spLocks/>
              </p:cNvSpPr>
              <p:nvPr/>
            </p:nvSpPr>
            <p:spPr bwMode="auto">
              <a:xfrm>
                <a:off x="3460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8" name="Line 235"/>
              <p:cNvSpPr>
                <a:spLocks noChangeShapeType="1"/>
              </p:cNvSpPr>
              <p:nvPr/>
            </p:nvSpPr>
            <p:spPr bwMode="auto">
              <a:xfrm flipH="1">
                <a:off x="3460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9" name="Freeform 236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0" name="Freeform 237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1" name="Freeform 238"/>
              <p:cNvSpPr>
                <a:spLocks/>
              </p:cNvSpPr>
              <p:nvPr/>
            </p:nvSpPr>
            <p:spPr bwMode="auto">
              <a:xfrm>
                <a:off x="3454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2" name="Line 239"/>
              <p:cNvSpPr>
                <a:spLocks noChangeShapeType="1"/>
              </p:cNvSpPr>
              <p:nvPr/>
            </p:nvSpPr>
            <p:spPr bwMode="auto">
              <a:xfrm flipH="1">
                <a:off x="3454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3" name="Freeform 240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4" name="Freeform 241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5" name="Freeform 242"/>
              <p:cNvSpPr>
                <a:spLocks/>
              </p:cNvSpPr>
              <p:nvPr/>
            </p:nvSpPr>
            <p:spPr bwMode="auto">
              <a:xfrm>
                <a:off x="3449" y="3187"/>
                <a:ext cx="4" cy="4"/>
              </a:xfrm>
              <a:custGeom>
                <a:avLst/>
                <a:gdLst/>
                <a:ahLst/>
                <a:cxnLst>
                  <a:cxn ang="0">
                    <a:pos x="26" y="28"/>
                  </a:cxn>
                  <a:cxn ang="0">
                    <a:pos x="4" y="0"/>
                  </a:cxn>
                  <a:cxn ang="0">
                    <a:pos x="0" y="6"/>
                  </a:cxn>
                  <a:cxn ang="0">
                    <a:pos x="26" y="28"/>
                  </a:cxn>
                </a:cxnLst>
                <a:rect l="0" t="0" r="r" b="b"/>
                <a:pathLst>
                  <a:path w="26" h="28">
                    <a:moveTo>
                      <a:pt x="26" y="28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6" name="Line 243"/>
              <p:cNvSpPr>
                <a:spLocks noChangeShapeType="1"/>
              </p:cNvSpPr>
              <p:nvPr/>
            </p:nvSpPr>
            <p:spPr bwMode="auto">
              <a:xfrm flipH="1">
                <a:off x="3449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7" name="Freeform 244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8" name="Freeform 245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9" name="Freeform 246"/>
              <p:cNvSpPr>
                <a:spLocks/>
              </p:cNvSpPr>
              <p:nvPr/>
            </p:nvSpPr>
            <p:spPr bwMode="auto">
              <a:xfrm>
                <a:off x="3445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0" name="Freeform 247"/>
              <p:cNvSpPr>
                <a:spLocks/>
              </p:cNvSpPr>
              <p:nvPr/>
            </p:nvSpPr>
            <p:spPr bwMode="auto">
              <a:xfrm>
                <a:off x="3445" y="319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1" name="Freeform 248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2" name="Freeform 249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3" name="Freeform 250"/>
              <p:cNvSpPr>
                <a:spLocks/>
              </p:cNvSpPr>
              <p:nvPr/>
            </p:nvSpPr>
            <p:spPr bwMode="auto">
              <a:xfrm>
                <a:off x="3443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4" name="Freeform 251"/>
              <p:cNvSpPr>
                <a:spLocks/>
              </p:cNvSpPr>
              <p:nvPr/>
            </p:nvSpPr>
            <p:spPr bwMode="auto">
              <a:xfrm>
                <a:off x="3443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5" name="Freeform 252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6" name="Freeform 253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7" name="Freeform 254"/>
              <p:cNvSpPr>
                <a:spLocks/>
              </p:cNvSpPr>
              <p:nvPr/>
            </p:nvSpPr>
            <p:spPr bwMode="auto">
              <a:xfrm>
                <a:off x="3443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8" name="Freeform 255"/>
              <p:cNvSpPr>
                <a:spLocks/>
              </p:cNvSpPr>
              <p:nvPr/>
            </p:nvSpPr>
            <p:spPr bwMode="auto">
              <a:xfrm>
                <a:off x="3443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9" name="Freeform 256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0" name="Freeform 257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1" name="Freeform 258"/>
              <p:cNvSpPr>
                <a:spLocks/>
              </p:cNvSpPr>
              <p:nvPr/>
            </p:nvSpPr>
            <p:spPr bwMode="auto">
              <a:xfrm>
                <a:off x="3445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2" name="Freeform 259"/>
              <p:cNvSpPr>
                <a:spLocks/>
              </p:cNvSpPr>
              <p:nvPr/>
            </p:nvSpPr>
            <p:spPr bwMode="auto">
              <a:xfrm>
                <a:off x="3445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3" name="Freeform 260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4" name="Freeform 261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5" name="Freeform 262"/>
              <p:cNvSpPr>
                <a:spLocks/>
              </p:cNvSpPr>
              <p:nvPr/>
            </p:nvSpPr>
            <p:spPr bwMode="auto">
              <a:xfrm>
                <a:off x="3448" y="3212"/>
                <a:ext cx="5" cy="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2"/>
                  </a:cxn>
                  <a:cxn ang="0">
                    <a:pos x="5" y="28"/>
                  </a:cxn>
                  <a:cxn ang="0">
                    <a:pos x="27" y="0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0" y="22"/>
                    </a:lnTo>
                    <a:lnTo>
                      <a:pt x="5" y="2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6" name="Line 263"/>
              <p:cNvSpPr>
                <a:spLocks noChangeShapeType="1"/>
              </p:cNvSpPr>
              <p:nvPr/>
            </p:nvSpPr>
            <p:spPr bwMode="auto">
              <a:xfrm>
                <a:off x="3448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7" name="Freeform 264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8" name="Freeform 265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9" name="Freeform 266"/>
              <p:cNvSpPr>
                <a:spLocks/>
              </p:cNvSpPr>
              <p:nvPr/>
            </p:nvSpPr>
            <p:spPr bwMode="auto">
              <a:xfrm>
                <a:off x="3454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0" name="Line 267"/>
              <p:cNvSpPr>
                <a:spLocks noChangeShapeType="1"/>
              </p:cNvSpPr>
              <p:nvPr/>
            </p:nvSpPr>
            <p:spPr bwMode="auto">
              <a:xfrm>
                <a:off x="3454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1" name="Freeform 268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2" name="Freeform 269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3" name="Freeform 270"/>
              <p:cNvSpPr>
                <a:spLocks/>
              </p:cNvSpPr>
              <p:nvPr/>
            </p:nvSpPr>
            <p:spPr bwMode="auto">
              <a:xfrm>
                <a:off x="3460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4" name="Line 271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5" name="Freeform 272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6" name="Freeform 273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7" name="Freeform 274"/>
              <p:cNvSpPr>
                <a:spLocks/>
              </p:cNvSpPr>
              <p:nvPr/>
            </p:nvSpPr>
            <p:spPr bwMode="auto">
              <a:xfrm>
                <a:off x="3467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8" name="Line 275"/>
              <p:cNvSpPr>
                <a:spLocks noChangeShapeType="1"/>
              </p:cNvSpPr>
              <p:nvPr/>
            </p:nvSpPr>
            <p:spPr bwMode="auto">
              <a:xfrm>
                <a:off x="3467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9" name="Freeform 276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0" name="Freeform 277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1" name="Freeform 278"/>
              <p:cNvSpPr>
                <a:spLocks/>
              </p:cNvSpPr>
              <p:nvPr/>
            </p:nvSpPr>
            <p:spPr bwMode="auto">
              <a:xfrm>
                <a:off x="3475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4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2" name="Line 279"/>
              <p:cNvSpPr>
                <a:spLocks noChangeShapeType="1"/>
              </p:cNvSpPr>
              <p:nvPr/>
            </p:nvSpPr>
            <p:spPr bwMode="auto">
              <a:xfrm>
                <a:off x="3475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3" name="Freeform 280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4" name="Freeform 281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5" name="Freeform 282"/>
              <p:cNvSpPr>
                <a:spLocks/>
              </p:cNvSpPr>
              <p:nvPr/>
            </p:nvSpPr>
            <p:spPr bwMode="auto">
              <a:xfrm>
                <a:off x="3484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6" name="Line 283"/>
              <p:cNvSpPr>
                <a:spLocks noChangeShapeType="1"/>
              </p:cNvSpPr>
              <p:nvPr/>
            </p:nvSpPr>
            <p:spPr bwMode="auto">
              <a:xfrm>
                <a:off x="348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7" name="Freeform 284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8" name="Freeform 285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9" name="Freeform 286"/>
              <p:cNvSpPr>
                <a:spLocks/>
              </p:cNvSpPr>
              <p:nvPr/>
            </p:nvSpPr>
            <p:spPr bwMode="auto">
              <a:xfrm>
                <a:off x="3492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0" name="Line 287"/>
              <p:cNvSpPr>
                <a:spLocks noChangeShapeType="1"/>
              </p:cNvSpPr>
              <p:nvPr/>
            </p:nvSpPr>
            <p:spPr bwMode="auto">
              <a:xfrm>
                <a:off x="349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1" name="Freeform 288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2" name="Freeform 289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3" name="Freeform 290"/>
              <p:cNvSpPr>
                <a:spLocks/>
              </p:cNvSpPr>
              <p:nvPr/>
            </p:nvSpPr>
            <p:spPr bwMode="auto">
              <a:xfrm>
                <a:off x="3501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2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4" name="Line 291"/>
              <p:cNvSpPr>
                <a:spLocks noChangeShapeType="1"/>
              </p:cNvSpPr>
              <p:nvPr/>
            </p:nvSpPr>
            <p:spPr bwMode="auto">
              <a:xfrm>
                <a:off x="350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5" name="Freeform 292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6" name="Freeform 293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7" name="Freeform 294"/>
              <p:cNvSpPr>
                <a:spLocks/>
              </p:cNvSpPr>
              <p:nvPr/>
            </p:nvSpPr>
            <p:spPr bwMode="auto">
              <a:xfrm>
                <a:off x="3509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8" name="Line 295"/>
              <p:cNvSpPr>
                <a:spLocks noChangeShapeType="1"/>
              </p:cNvSpPr>
              <p:nvPr/>
            </p:nvSpPr>
            <p:spPr bwMode="auto">
              <a:xfrm flipV="1">
                <a:off x="3510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9" name="Freeform 296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0" name="Freeform 297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1" name="Freeform 298"/>
              <p:cNvSpPr>
                <a:spLocks/>
              </p:cNvSpPr>
              <p:nvPr/>
            </p:nvSpPr>
            <p:spPr bwMode="auto">
              <a:xfrm>
                <a:off x="3517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2" name="Line 299"/>
              <p:cNvSpPr>
                <a:spLocks noChangeShapeType="1"/>
              </p:cNvSpPr>
              <p:nvPr/>
            </p:nvSpPr>
            <p:spPr bwMode="auto">
              <a:xfrm>
                <a:off x="3518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3" name="Freeform 300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4" name="Freeform 301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5" name="Freeform 302"/>
              <p:cNvSpPr>
                <a:spLocks/>
              </p:cNvSpPr>
              <p:nvPr/>
            </p:nvSpPr>
            <p:spPr bwMode="auto">
              <a:xfrm>
                <a:off x="3524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10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6" name="Line 303"/>
              <p:cNvSpPr>
                <a:spLocks noChangeShapeType="1"/>
              </p:cNvSpPr>
              <p:nvPr/>
            </p:nvSpPr>
            <p:spPr bwMode="auto">
              <a:xfrm flipV="1">
                <a:off x="3526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7" name="Freeform 304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8" name="Freeform 305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9" name="Freeform 306"/>
              <p:cNvSpPr>
                <a:spLocks/>
              </p:cNvSpPr>
              <p:nvPr/>
            </p:nvSpPr>
            <p:spPr bwMode="auto">
              <a:xfrm>
                <a:off x="3530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3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lnTo>
                      <a:pt x="15" y="33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0" name="Line 307"/>
              <p:cNvSpPr>
                <a:spLocks noChangeShapeType="1"/>
              </p:cNvSpPr>
              <p:nvPr/>
            </p:nvSpPr>
            <p:spPr bwMode="auto">
              <a:xfrm flipV="1">
                <a:off x="3532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1" name="Freeform 308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2" name="Freeform 309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3" name="Freeform 310"/>
              <p:cNvSpPr>
                <a:spLocks/>
              </p:cNvSpPr>
              <p:nvPr/>
            </p:nvSpPr>
            <p:spPr bwMode="auto">
              <a:xfrm>
                <a:off x="3535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4" name="Line 311"/>
              <p:cNvSpPr>
                <a:spLocks noChangeShapeType="1"/>
              </p:cNvSpPr>
              <p:nvPr/>
            </p:nvSpPr>
            <p:spPr bwMode="auto">
              <a:xfrm flipV="1">
                <a:off x="3538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5" name="Freeform 312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6" name="Freeform 313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7" name="Freeform 314"/>
              <p:cNvSpPr>
                <a:spLocks/>
              </p:cNvSpPr>
              <p:nvPr/>
            </p:nvSpPr>
            <p:spPr bwMode="auto">
              <a:xfrm>
                <a:off x="3538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8" name="Line 315"/>
              <p:cNvSpPr>
                <a:spLocks noChangeShapeType="1"/>
              </p:cNvSpPr>
              <p:nvPr/>
            </p:nvSpPr>
            <p:spPr bwMode="auto">
              <a:xfrm flipV="1">
                <a:off x="3543" y="3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9" name="Freeform 316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0" name="Freeform 317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1" name="Freeform 318"/>
              <p:cNvSpPr>
                <a:spLocks/>
              </p:cNvSpPr>
              <p:nvPr/>
            </p:nvSpPr>
            <p:spPr bwMode="auto">
              <a:xfrm>
                <a:off x="3541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2" name="Freeform 319"/>
              <p:cNvSpPr>
                <a:spLocks/>
              </p:cNvSpPr>
              <p:nvPr/>
            </p:nvSpPr>
            <p:spPr bwMode="auto">
              <a:xfrm>
                <a:off x="3546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3" name="Freeform 320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4" name="Freeform 321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5" name="Freeform 322"/>
              <p:cNvSpPr>
                <a:spLocks/>
              </p:cNvSpPr>
              <p:nvPr/>
            </p:nvSpPr>
            <p:spPr bwMode="auto">
              <a:xfrm>
                <a:off x="3541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5" y="14"/>
                  </a:cxn>
                  <a:cxn ang="0">
                    <a:pos x="35" y="8"/>
                  </a:cxn>
                  <a:cxn ang="0">
                    <a:pos x="35" y="0"/>
                  </a:cxn>
                  <a:cxn ang="0">
                    <a:pos x="0" y="7"/>
                  </a:cxn>
                </a:cxnLst>
                <a:rect l="0" t="0" r="r" b="b"/>
                <a:pathLst>
                  <a:path w="35" h="14">
                    <a:moveTo>
                      <a:pt x="0" y="7"/>
                    </a:moveTo>
                    <a:lnTo>
                      <a:pt x="35" y="14"/>
                    </a:lnTo>
                    <a:lnTo>
                      <a:pt x="35" y="8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6" name="Freeform 323"/>
              <p:cNvSpPr>
                <a:spLocks/>
              </p:cNvSpPr>
              <p:nvPr/>
            </p:nvSpPr>
            <p:spPr bwMode="auto">
              <a:xfrm>
                <a:off x="3547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7" name="Freeform 324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8" name="Freeform 325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9" name="Freeform 326"/>
              <p:cNvSpPr>
                <a:spLocks/>
              </p:cNvSpPr>
              <p:nvPr/>
            </p:nvSpPr>
            <p:spPr bwMode="auto">
              <a:xfrm>
                <a:off x="3868" y="3195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0" name="Freeform 327"/>
              <p:cNvSpPr>
                <a:spLocks/>
              </p:cNvSpPr>
              <p:nvPr/>
            </p:nvSpPr>
            <p:spPr bwMode="auto">
              <a:xfrm>
                <a:off x="3873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1" name="Freeform 328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2" name="Freeform 329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3" name="Freeform 330"/>
              <p:cNvSpPr>
                <a:spLocks/>
              </p:cNvSpPr>
              <p:nvPr/>
            </p:nvSpPr>
            <p:spPr bwMode="auto">
              <a:xfrm>
                <a:off x="3866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4" name="Line 331"/>
              <p:cNvSpPr>
                <a:spLocks noChangeShapeType="1"/>
              </p:cNvSpPr>
              <p:nvPr/>
            </p:nvSpPr>
            <p:spPr bwMode="auto">
              <a:xfrm flipH="1" flipV="1">
                <a:off x="3870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5" name="Freeform 332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6" name="Freeform 333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7" name="Freeform 334"/>
              <p:cNvSpPr>
                <a:spLocks/>
              </p:cNvSpPr>
              <p:nvPr/>
            </p:nvSpPr>
            <p:spPr bwMode="auto">
              <a:xfrm>
                <a:off x="3862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8" name="Line 335"/>
              <p:cNvSpPr>
                <a:spLocks noChangeShapeType="1"/>
              </p:cNvSpPr>
              <p:nvPr/>
            </p:nvSpPr>
            <p:spPr bwMode="auto">
              <a:xfrm flipH="1" flipV="1">
                <a:off x="3865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9" name="Freeform 336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0" name="Freeform 337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1" name="Freeform 338"/>
              <p:cNvSpPr>
                <a:spLocks/>
              </p:cNvSpPr>
              <p:nvPr/>
            </p:nvSpPr>
            <p:spPr bwMode="auto">
              <a:xfrm>
                <a:off x="3857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2" name="Line 339"/>
              <p:cNvSpPr>
                <a:spLocks noChangeShapeType="1"/>
              </p:cNvSpPr>
              <p:nvPr/>
            </p:nvSpPr>
            <p:spPr bwMode="auto">
              <a:xfrm flipH="1" flipV="1">
                <a:off x="3860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3" name="Freeform 340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4" name="Freeform 341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5" name="Freeform 342"/>
              <p:cNvSpPr>
                <a:spLocks/>
              </p:cNvSpPr>
              <p:nvPr/>
            </p:nvSpPr>
            <p:spPr bwMode="auto">
              <a:xfrm>
                <a:off x="3851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6" name="Line 343"/>
              <p:cNvSpPr>
                <a:spLocks noChangeShapeType="1"/>
              </p:cNvSpPr>
              <p:nvPr/>
            </p:nvSpPr>
            <p:spPr bwMode="auto">
              <a:xfrm flipH="1" flipV="1">
                <a:off x="3853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7" name="Freeform 344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8" name="Freeform 345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9" name="Freeform 346"/>
              <p:cNvSpPr>
                <a:spLocks/>
              </p:cNvSpPr>
              <p:nvPr/>
            </p:nvSpPr>
            <p:spPr bwMode="auto">
              <a:xfrm>
                <a:off x="3844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0" name="Line 347"/>
              <p:cNvSpPr>
                <a:spLocks noChangeShapeType="1"/>
              </p:cNvSpPr>
              <p:nvPr/>
            </p:nvSpPr>
            <p:spPr bwMode="auto">
              <a:xfrm flipH="1">
                <a:off x="3845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1" name="Freeform 348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2" name="Freeform 349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3" name="Freeform 350"/>
              <p:cNvSpPr>
                <a:spLocks/>
              </p:cNvSpPr>
              <p:nvPr/>
            </p:nvSpPr>
            <p:spPr bwMode="auto">
              <a:xfrm>
                <a:off x="3837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4" name="Line 351"/>
              <p:cNvSpPr>
                <a:spLocks noChangeShapeType="1"/>
              </p:cNvSpPr>
              <p:nvPr/>
            </p:nvSpPr>
            <p:spPr bwMode="auto">
              <a:xfrm flipH="1" flipV="1">
                <a:off x="383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5" name="Freeform 352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6" name="Freeform 353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7" name="Freeform 354"/>
              <p:cNvSpPr>
                <a:spLocks/>
              </p:cNvSpPr>
              <p:nvPr/>
            </p:nvSpPr>
            <p:spPr bwMode="auto">
              <a:xfrm>
                <a:off x="3828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8" name="Line 355"/>
              <p:cNvSpPr>
                <a:spLocks noChangeShapeType="1"/>
              </p:cNvSpPr>
              <p:nvPr/>
            </p:nvSpPr>
            <p:spPr bwMode="auto">
              <a:xfrm flipH="1">
                <a:off x="3829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9" name="Freeform 356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0" name="Freeform 357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1" name="Freeform 358"/>
              <p:cNvSpPr>
                <a:spLocks/>
              </p:cNvSpPr>
              <p:nvPr/>
            </p:nvSpPr>
            <p:spPr bwMode="auto">
              <a:xfrm>
                <a:off x="3820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2" name="Line 359"/>
              <p:cNvSpPr>
                <a:spLocks noChangeShapeType="1"/>
              </p:cNvSpPr>
              <p:nvPr/>
            </p:nvSpPr>
            <p:spPr bwMode="auto">
              <a:xfrm flipH="1">
                <a:off x="382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3" name="Freeform 360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4" name="Freeform 361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5" name="Freeform 362"/>
              <p:cNvSpPr>
                <a:spLocks/>
              </p:cNvSpPr>
              <p:nvPr/>
            </p:nvSpPr>
            <p:spPr bwMode="auto">
              <a:xfrm>
                <a:off x="3811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6" name="Line 363"/>
              <p:cNvSpPr>
                <a:spLocks noChangeShapeType="1"/>
              </p:cNvSpPr>
              <p:nvPr/>
            </p:nvSpPr>
            <p:spPr bwMode="auto">
              <a:xfrm flipH="1">
                <a:off x="3811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7" name="Freeform 364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8" name="Freeform 365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9" name="Freeform 366"/>
              <p:cNvSpPr>
                <a:spLocks/>
              </p:cNvSpPr>
              <p:nvPr/>
            </p:nvSpPr>
            <p:spPr bwMode="auto">
              <a:xfrm>
                <a:off x="3802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0" name="Line 367"/>
              <p:cNvSpPr>
                <a:spLocks noChangeShapeType="1"/>
              </p:cNvSpPr>
              <p:nvPr/>
            </p:nvSpPr>
            <p:spPr bwMode="auto">
              <a:xfrm flipH="1">
                <a:off x="3802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1" name="Freeform 368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2" name="Freeform 369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3" name="Freeform 370"/>
              <p:cNvSpPr>
                <a:spLocks/>
              </p:cNvSpPr>
              <p:nvPr/>
            </p:nvSpPr>
            <p:spPr bwMode="auto">
              <a:xfrm>
                <a:off x="3794" y="3176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4" name="Line 371"/>
              <p:cNvSpPr>
                <a:spLocks noChangeShapeType="1"/>
              </p:cNvSpPr>
              <p:nvPr/>
            </p:nvSpPr>
            <p:spPr bwMode="auto">
              <a:xfrm flipH="1">
                <a:off x="3794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5" name="Freeform 372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6" name="Freeform 373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7" name="Freeform 374"/>
              <p:cNvSpPr>
                <a:spLocks/>
              </p:cNvSpPr>
              <p:nvPr/>
            </p:nvSpPr>
            <p:spPr bwMode="auto">
              <a:xfrm>
                <a:off x="3787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8" name="Line 375"/>
              <p:cNvSpPr>
                <a:spLocks noChangeShapeType="1"/>
              </p:cNvSpPr>
              <p:nvPr/>
            </p:nvSpPr>
            <p:spPr bwMode="auto">
              <a:xfrm flipH="1">
                <a:off x="3787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9" name="Freeform 376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0" name="Freeform 377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1" name="Freeform 378"/>
              <p:cNvSpPr>
                <a:spLocks/>
              </p:cNvSpPr>
              <p:nvPr/>
            </p:nvSpPr>
            <p:spPr bwMode="auto">
              <a:xfrm>
                <a:off x="3781" y="3183"/>
                <a:ext cx="4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2" name="Line 379"/>
              <p:cNvSpPr>
                <a:spLocks noChangeShapeType="1"/>
              </p:cNvSpPr>
              <p:nvPr/>
            </p:nvSpPr>
            <p:spPr bwMode="auto">
              <a:xfrm flipH="1">
                <a:off x="3781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3" name="Freeform 380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4" name="Freeform 381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5" name="Freeform 382"/>
              <p:cNvSpPr>
                <a:spLocks/>
              </p:cNvSpPr>
              <p:nvPr/>
            </p:nvSpPr>
            <p:spPr bwMode="auto">
              <a:xfrm>
                <a:off x="3776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6" name="Line 383"/>
              <p:cNvSpPr>
                <a:spLocks noChangeShapeType="1"/>
              </p:cNvSpPr>
              <p:nvPr/>
            </p:nvSpPr>
            <p:spPr bwMode="auto">
              <a:xfrm flipH="1">
                <a:off x="3776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7" name="Freeform 384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8" name="Freeform 385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9" name="Freeform 386"/>
              <p:cNvSpPr>
                <a:spLocks/>
              </p:cNvSpPr>
              <p:nvPr/>
            </p:nvSpPr>
            <p:spPr bwMode="auto">
              <a:xfrm>
                <a:off x="3772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0" name="Freeform 387"/>
              <p:cNvSpPr>
                <a:spLocks/>
              </p:cNvSpPr>
              <p:nvPr/>
            </p:nvSpPr>
            <p:spPr bwMode="auto">
              <a:xfrm>
                <a:off x="3772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2" y="3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1" name="Freeform 388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2" name="Freeform 389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3" name="Freeform 390"/>
              <p:cNvSpPr>
                <a:spLocks/>
              </p:cNvSpPr>
              <p:nvPr/>
            </p:nvSpPr>
            <p:spPr bwMode="auto">
              <a:xfrm>
                <a:off x="3770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4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  <a:cxn ang="0">
                    <a:pos x="34" y="14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4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4" name="Freeform 391"/>
              <p:cNvSpPr>
                <a:spLocks/>
              </p:cNvSpPr>
              <p:nvPr/>
            </p:nvSpPr>
            <p:spPr bwMode="auto">
              <a:xfrm>
                <a:off x="3770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1" y="5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5" name="Freeform 392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6" name="Freeform 393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7" name="Freeform 394"/>
              <p:cNvSpPr>
                <a:spLocks/>
              </p:cNvSpPr>
              <p:nvPr/>
            </p:nvSpPr>
            <p:spPr bwMode="auto">
              <a:xfrm>
                <a:off x="3770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  <a:cxn ang="0">
                    <a:pos x="34" y="0"/>
                  </a:cxn>
                </a:cxnLst>
                <a:rect l="0" t="0" r="r" b="b"/>
                <a:pathLst>
                  <a:path w="34" h="14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8" name="Freeform 395"/>
              <p:cNvSpPr>
                <a:spLocks/>
              </p:cNvSpPr>
              <p:nvPr/>
            </p:nvSpPr>
            <p:spPr bwMode="auto">
              <a:xfrm>
                <a:off x="3770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5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9" name="Freeform 396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0" name="Freeform 397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1" name="Freeform 398"/>
              <p:cNvSpPr>
                <a:spLocks/>
              </p:cNvSpPr>
              <p:nvPr/>
            </p:nvSpPr>
            <p:spPr bwMode="auto">
              <a:xfrm>
                <a:off x="3772" y="3208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31" y="0"/>
                  </a:cxn>
                </a:cxnLst>
                <a:rect l="0" t="0" r="r" b="b"/>
                <a:pathLst>
                  <a:path w="31" h="22">
                    <a:moveTo>
                      <a:pt x="31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2" name="Line 399"/>
              <p:cNvSpPr>
                <a:spLocks noChangeShapeType="1"/>
              </p:cNvSpPr>
              <p:nvPr/>
            </p:nvSpPr>
            <p:spPr bwMode="auto">
              <a:xfrm>
                <a:off x="3772" y="321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3" name="Freeform 400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4" name="Freeform 401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5" name="Freeform 402"/>
              <p:cNvSpPr>
                <a:spLocks/>
              </p:cNvSpPr>
              <p:nvPr/>
            </p:nvSpPr>
            <p:spPr bwMode="auto">
              <a:xfrm>
                <a:off x="3776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6" name="Line 403"/>
              <p:cNvSpPr>
                <a:spLocks noChangeShapeType="1"/>
              </p:cNvSpPr>
              <p:nvPr/>
            </p:nvSpPr>
            <p:spPr bwMode="auto">
              <a:xfrm>
                <a:off x="3776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7" name="Freeform 404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8" name="Freeform 405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9" name="Freeform 406"/>
              <p:cNvSpPr>
                <a:spLocks/>
              </p:cNvSpPr>
              <p:nvPr/>
            </p:nvSpPr>
            <p:spPr bwMode="auto">
              <a:xfrm>
                <a:off x="3781" y="3216"/>
                <a:ext cx="4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0" name="Line 407"/>
              <p:cNvSpPr>
                <a:spLocks noChangeShapeType="1"/>
              </p:cNvSpPr>
              <p:nvPr/>
            </p:nvSpPr>
            <p:spPr bwMode="auto">
              <a:xfrm>
                <a:off x="3781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1" name="Freeform 408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2" name="Freeform 409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3" name="Freeform 410"/>
              <p:cNvSpPr>
                <a:spLocks/>
              </p:cNvSpPr>
              <p:nvPr/>
            </p:nvSpPr>
            <p:spPr bwMode="auto">
              <a:xfrm>
                <a:off x="3787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3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3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4" name="Line 411"/>
              <p:cNvSpPr>
                <a:spLocks noChangeShapeType="1"/>
              </p:cNvSpPr>
              <p:nvPr/>
            </p:nvSpPr>
            <p:spPr bwMode="auto">
              <a:xfrm>
                <a:off x="3787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5" name="Freeform 412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6" name="Freeform 413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7" name="Freeform 414"/>
              <p:cNvSpPr>
                <a:spLocks/>
              </p:cNvSpPr>
              <p:nvPr/>
            </p:nvSpPr>
            <p:spPr bwMode="auto">
              <a:xfrm>
                <a:off x="3794" y="3221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4" y="0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8" name="Line 415"/>
              <p:cNvSpPr>
                <a:spLocks noChangeShapeType="1"/>
              </p:cNvSpPr>
              <p:nvPr/>
            </p:nvSpPr>
            <p:spPr bwMode="auto">
              <a:xfrm>
                <a:off x="3794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9" name="Freeform 416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" name="Group 618"/>
            <p:cNvGrpSpPr>
              <a:grpSpLocks/>
            </p:cNvGrpSpPr>
            <p:nvPr/>
          </p:nvGrpSpPr>
          <p:grpSpPr bwMode="auto">
            <a:xfrm>
              <a:off x="681" y="1727"/>
              <a:ext cx="3194" cy="1557"/>
              <a:chOff x="681" y="1727"/>
              <a:chExt cx="3194" cy="1557"/>
            </a:xfrm>
          </p:grpSpPr>
          <p:sp>
            <p:nvSpPr>
              <p:cNvPr id="2590" name="Freeform 418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1" name="Freeform 419"/>
              <p:cNvSpPr>
                <a:spLocks/>
              </p:cNvSpPr>
              <p:nvPr/>
            </p:nvSpPr>
            <p:spPr bwMode="auto">
              <a:xfrm>
                <a:off x="3802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2" name="Line 420"/>
              <p:cNvSpPr>
                <a:spLocks noChangeShapeType="1"/>
              </p:cNvSpPr>
              <p:nvPr/>
            </p:nvSpPr>
            <p:spPr bwMode="auto">
              <a:xfrm>
                <a:off x="3802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3" name="Freeform 421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4" name="Freeform 422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5" name="Freeform 423"/>
              <p:cNvSpPr>
                <a:spLocks/>
              </p:cNvSpPr>
              <p:nvPr/>
            </p:nvSpPr>
            <p:spPr bwMode="auto">
              <a:xfrm>
                <a:off x="3811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6" name="Line 424"/>
              <p:cNvSpPr>
                <a:spLocks noChangeShapeType="1"/>
              </p:cNvSpPr>
              <p:nvPr/>
            </p:nvSpPr>
            <p:spPr bwMode="auto">
              <a:xfrm>
                <a:off x="381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7" name="Freeform 425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8" name="Freeform 426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9" name="Freeform 427"/>
              <p:cNvSpPr>
                <a:spLocks/>
              </p:cNvSpPr>
              <p:nvPr/>
            </p:nvSpPr>
            <p:spPr bwMode="auto">
              <a:xfrm>
                <a:off x="3820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0" name="Line 428"/>
              <p:cNvSpPr>
                <a:spLocks noChangeShapeType="1"/>
              </p:cNvSpPr>
              <p:nvPr/>
            </p:nvSpPr>
            <p:spPr bwMode="auto">
              <a:xfrm>
                <a:off x="382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1" name="Freeform 429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2" name="Freeform 430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3" name="Freeform 431"/>
              <p:cNvSpPr>
                <a:spLocks/>
              </p:cNvSpPr>
              <p:nvPr/>
            </p:nvSpPr>
            <p:spPr bwMode="auto">
              <a:xfrm>
                <a:off x="3828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3" y="36"/>
                  </a:cxn>
                  <a:cxn ang="0">
                    <a:pos x="0" y="0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lnTo>
                      <a:pt x="1" y="36"/>
                    </a:lnTo>
                    <a:lnTo>
                      <a:pt x="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4" name="Line 432"/>
              <p:cNvSpPr>
                <a:spLocks noChangeShapeType="1"/>
              </p:cNvSpPr>
              <p:nvPr/>
            </p:nvSpPr>
            <p:spPr bwMode="auto">
              <a:xfrm>
                <a:off x="3829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5" name="Freeform 433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6" name="Freeform 434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7" name="Freeform 435"/>
              <p:cNvSpPr>
                <a:spLocks/>
              </p:cNvSpPr>
              <p:nvPr/>
            </p:nvSpPr>
            <p:spPr bwMode="auto">
              <a:xfrm>
                <a:off x="3837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3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8" name="Line 436"/>
              <p:cNvSpPr>
                <a:spLocks noChangeShapeType="1"/>
              </p:cNvSpPr>
              <p:nvPr/>
            </p:nvSpPr>
            <p:spPr bwMode="auto">
              <a:xfrm flipV="1">
                <a:off x="3837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9" name="Freeform 437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0" name="Freeform 438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1" name="Freeform 439"/>
              <p:cNvSpPr>
                <a:spLocks/>
              </p:cNvSpPr>
              <p:nvPr/>
            </p:nvSpPr>
            <p:spPr bwMode="auto">
              <a:xfrm>
                <a:off x="3844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2" name="Line 440"/>
              <p:cNvSpPr>
                <a:spLocks noChangeShapeType="1"/>
              </p:cNvSpPr>
              <p:nvPr/>
            </p:nvSpPr>
            <p:spPr bwMode="auto">
              <a:xfrm>
                <a:off x="3845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3" name="Freeform 441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4" name="Freeform 442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5" name="Freeform 443"/>
              <p:cNvSpPr>
                <a:spLocks/>
              </p:cNvSpPr>
              <p:nvPr/>
            </p:nvSpPr>
            <p:spPr bwMode="auto">
              <a:xfrm>
                <a:off x="3851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6" name="Line 444"/>
              <p:cNvSpPr>
                <a:spLocks noChangeShapeType="1"/>
              </p:cNvSpPr>
              <p:nvPr/>
            </p:nvSpPr>
            <p:spPr bwMode="auto">
              <a:xfrm flipV="1">
                <a:off x="3853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7" name="Freeform 445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8" name="Freeform 446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9" name="Freeform 447"/>
              <p:cNvSpPr>
                <a:spLocks/>
              </p:cNvSpPr>
              <p:nvPr/>
            </p:nvSpPr>
            <p:spPr bwMode="auto">
              <a:xfrm>
                <a:off x="3857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0" name="Line 448"/>
              <p:cNvSpPr>
                <a:spLocks noChangeShapeType="1"/>
              </p:cNvSpPr>
              <p:nvPr/>
            </p:nvSpPr>
            <p:spPr bwMode="auto">
              <a:xfrm flipV="1">
                <a:off x="3860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1" name="Freeform 449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2" name="Freeform 450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3" name="Freeform 451"/>
              <p:cNvSpPr>
                <a:spLocks/>
              </p:cNvSpPr>
              <p:nvPr/>
            </p:nvSpPr>
            <p:spPr bwMode="auto">
              <a:xfrm>
                <a:off x="3862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4" name="Line 452"/>
              <p:cNvSpPr>
                <a:spLocks noChangeShapeType="1"/>
              </p:cNvSpPr>
              <p:nvPr/>
            </p:nvSpPr>
            <p:spPr bwMode="auto">
              <a:xfrm flipV="1">
                <a:off x="3865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5" name="Freeform 453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6" name="Freeform 454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7" name="Freeform 455"/>
              <p:cNvSpPr>
                <a:spLocks/>
              </p:cNvSpPr>
              <p:nvPr/>
            </p:nvSpPr>
            <p:spPr bwMode="auto">
              <a:xfrm>
                <a:off x="3866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8" name="Freeform 456"/>
              <p:cNvSpPr>
                <a:spLocks/>
              </p:cNvSpPr>
              <p:nvPr/>
            </p:nvSpPr>
            <p:spPr bwMode="auto">
              <a:xfrm>
                <a:off x="3870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9" name="Freeform 457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0" name="Freeform 458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1" name="Freeform 459"/>
              <p:cNvSpPr>
                <a:spLocks/>
              </p:cNvSpPr>
              <p:nvPr/>
            </p:nvSpPr>
            <p:spPr bwMode="auto">
              <a:xfrm>
                <a:off x="3868" y="32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2" name="Freeform 460"/>
              <p:cNvSpPr>
                <a:spLocks/>
              </p:cNvSpPr>
              <p:nvPr/>
            </p:nvSpPr>
            <p:spPr bwMode="auto">
              <a:xfrm>
                <a:off x="3873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3" name="Freeform 461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4" name="Freeform 462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5" name="Freeform 463"/>
              <p:cNvSpPr>
                <a:spLocks/>
              </p:cNvSpPr>
              <p:nvPr/>
            </p:nvSpPr>
            <p:spPr bwMode="auto">
              <a:xfrm>
                <a:off x="3869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6" name="Freeform 464"/>
              <p:cNvSpPr>
                <a:spLocks/>
              </p:cNvSpPr>
              <p:nvPr/>
            </p:nvSpPr>
            <p:spPr bwMode="auto">
              <a:xfrm>
                <a:off x="3874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7" name="Freeform 465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8" name="Freeform 466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9" name="Freeform 467"/>
              <p:cNvSpPr>
                <a:spLocks/>
              </p:cNvSpPr>
              <p:nvPr/>
            </p:nvSpPr>
            <p:spPr bwMode="auto">
              <a:xfrm>
                <a:off x="779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0" name="Freeform 468"/>
              <p:cNvSpPr>
                <a:spLocks/>
              </p:cNvSpPr>
              <p:nvPr/>
            </p:nvSpPr>
            <p:spPr bwMode="auto">
              <a:xfrm>
                <a:off x="784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1" name="Freeform 469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2" name="Freeform 470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3" name="Freeform 471"/>
              <p:cNvSpPr>
                <a:spLocks/>
              </p:cNvSpPr>
              <p:nvPr/>
            </p:nvSpPr>
            <p:spPr bwMode="auto">
              <a:xfrm>
                <a:off x="777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4" name="Line 472"/>
              <p:cNvSpPr>
                <a:spLocks noChangeShapeType="1"/>
              </p:cNvSpPr>
              <p:nvPr/>
            </p:nvSpPr>
            <p:spPr bwMode="auto">
              <a:xfrm flipH="1" flipV="1">
                <a:off x="781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5" name="Freeform 473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6" name="Freeform 474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7" name="Freeform 475"/>
              <p:cNvSpPr>
                <a:spLocks/>
              </p:cNvSpPr>
              <p:nvPr/>
            </p:nvSpPr>
            <p:spPr bwMode="auto">
              <a:xfrm>
                <a:off x="773" y="3185"/>
                <a:ext cx="4" cy="4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5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lnTo>
                      <a:pt x="25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8" name="Line 476"/>
              <p:cNvSpPr>
                <a:spLocks noChangeShapeType="1"/>
              </p:cNvSpPr>
              <p:nvPr/>
            </p:nvSpPr>
            <p:spPr bwMode="auto">
              <a:xfrm flipH="1" flipV="1">
                <a:off x="776" y="31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9" name="Freeform 477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0" name="Freeform 478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1" name="Freeform 479"/>
              <p:cNvSpPr>
                <a:spLocks/>
              </p:cNvSpPr>
              <p:nvPr/>
            </p:nvSpPr>
            <p:spPr bwMode="auto">
              <a:xfrm>
                <a:off x="768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0" y="3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lnTo>
                      <a:pt x="20" y="3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2" name="Line 480"/>
              <p:cNvSpPr>
                <a:spLocks noChangeShapeType="1"/>
              </p:cNvSpPr>
              <p:nvPr/>
            </p:nvSpPr>
            <p:spPr bwMode="auto">
              <a:xfrm flipH="1" flipV="1">
                <a:off x="771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3" name="Freeform 481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4" name="Freeform 482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5" name="Freeform 483"/>
              <p:cNvSpPr>
                <a:spLocks/>
              </p:cNvSpPr>
              <p:nvPr/>
            </p:nvSpPr>
            <p:spPr bwMode="auto">
              <a:xfrm>
                <a:off x="762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6" name="Line 484"/>
              <p:cNvSpPr>
                <a:spLocks noChangeShapeType="1"/>
              </p:cNvSpPr>
              <p:nvPr/>
            </p:nvSpPr>
            <p:spPr bwMode="auto">
              <a:xfrm flipH="1" flipV="1">
                <a:off x="764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7" name="Freeform 485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8" name="Freeform 486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9" name="Freeform 487"/>
              <p:cNvSpPr>
                <a:spLocks/>
              </p:cNvSpPr>
              <p:nvPr/>
            </p:nvSpPr>
            <p:spPr bwMode="auto">
              <a:xfrm>
                <a:off x="755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0" name="Line 488"/>
              <p:cNvSpPr>
                <a:spLocks noChangeShapeType="1"/>
              </p:cNvSpPr>
              <p:nvPr/>
            </p:nvSpPr>
            <p:spPr bwMode="auto">
              <a:xfrm flipH="1">
                <a:off x="756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1" name="Freeform 489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2" name="Freeform 490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3" name="Freeform 491"/>
              <p:cNvSpPr>
                <a:spLocks/>
              </p:cNvSpPr>
              <p:nvPr/>
            </p:nvSpPr>
            <p:spPr bwMode="auto">
              <a:xfrm>
                <a:off x="747" y="317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4" name="Line 492"/>
              <p:cNvSpPr>
                <a:spLocks noChangeShapeType="1"/>
              </p:cNvSpPr>
              <p:nvPr/>
            </p:nvSpPr>
            <p:spPr bwMode="auto">
              <a:xfrm flipH="1" flipV="1">
                <a:off x="748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5" name="Freeform 493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6" name="Freeform 494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7" name="Freeform 495"/>
              <p:cNvSpPr>
                <a:spLocks/>
              </p:cNvSpPr>
              <p:nvPr/>
            </p:nvSpPr>
            <p:spPr bwMode="auto">
              <a:xfrm>
                <a:off x="739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8" name="Line 496"/>
              <p:cNvSpPr>
                <a:spLocks noChangeShapeType="1"/>
              </p:cNvSpPr>
              <p:nvPr/>
            </p:nvSpPr>
            <p:spPr bwMode="auto">
              <a:xfrm flipH="1">
                <a:off x="74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9" name="Freeform 497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0" name="Freeform 498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1" name="Freeform 499"/>
              <p:cNvSpPr>
                <a:spLocks/>
              </p:cNvSpPr>
              <p:nvPr/>
            </p:nvSpPr>
            <p:spPr bwMode="auto">
              <a:xfrm>
                <a:off x="731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2" name="Line 500"/>
              <p:cNvSpPr>
                <a:spLocks noChangeShapeType="1"/>
              </p:cNvSpPr>
              <p:nvPr/>
            </p:nvSpPr>
            <p:spPr bwMode="auto">
              <a:xfrm flipH="1">
                <a:off x="73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3" name="Freeform 501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4" name="Freeform 502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5" name="Freeform 503"/>
              <p:cNvSpPr>
                <a:spLocks/>
              </p:cNvSpPr>
              <p:nvPr/>
            </p:nvSpPr>
            <p:spPr bwMode="auto">
              <a:xfrm>
                <a:off x="722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6" name="Line 504"/>
              <p:cNvSpPr>
                <a:spLocks noChangeShapeType="1"/>
              </p:cNvSpPr>
              <p:nvPr/>
            </p:nvSpPr>
            <p:spPr bwMode="auto">
              <a:xfrm flipH="1">
                <a:off x="722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7" name="Freeform 505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8" name="Freeform 506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9" name="Freeform 507"/>
              <p:cNvSpPr>
                <a:spLocks/>
              </p:cNvSpPr>
              <p:nvPr/>
            </p:nvSpPr>
            <p:spPr bwMode="auto">
              <a:xfrm>
                <a:off x="713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0" name="Line 508"/>
              <p:cNvSpPr>
                <a:spLocks noChangeShapeType="1"/>
              </p:cNvSpPr>
              <p:nvPr/>
            </p:nvSpPr>
            <p:spPr bwMode="auto">
              <a:xfrm flipH="1">
                <a:off x="713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1" name="Freeform 509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2" name="Freeform 510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3" name="Freeform 511"/>
              <p:cNvSpPr>
                <a:spLocks/>
              </p:cNvSpPr>
              <p:nvPr/>
            </p:nvSpPr>
            <p:spPr bwMode="auto">
              <a:xfrm>
                <a:off x="705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4" name="Line 512"/>
              <p:cNvSpPr>
                <a:spLocks noChangeShapeType="1"/>
              </p:cNvSpPr>
              <p:nvPr/>
            </p:nvSpPr>
            <p:spPr bwMode="auto">
              <a:xfrm flipH="1">
                <a:off x="705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5" name="Freeform 513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6" name="Freeform 514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7" name="Freeform 515"/>
              <p:cNvSpPr>
                <a:spLocks/>
              </p:cNvSpPr>
              <p:nvPr/>
            </p:nvSpPr>
            <p:spPr bwMode="auto">
              <a:xfrm>
                <a:off x="698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8" name="Line 516"/>
              <p:cNvSpPr>
                <a:spLocks noChangeShapeType="1"/>
              </p:cNvSpPr>
              <p:nvPr/>
            </p:nvSpPr>
            <p:spPr bwMode="auto">
              <a:xfrm flipH="1">
                <a:off x="698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9" name="Freeform 517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0" name="Freeform 518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1" name="Freeform 519"/>
              <p:cNvSpPr>
                <a:spLocks/>
              </p:cNvSpPr>
              <p:nvPr/>
            </p:nvSpPr>
            <p:spPr bwMode="auto">
              <a:xfrm>
                <a:off x="692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2" name="Line 520"/>
              <p:cNvSpPr>
                <a:spLocks noChangeShapeType="1"/>
              </p:cNvSpPr>
              <p:nvPr/>
            </p:nvSpPr>
            <p:spPr bwMode="auto">
              <a:xfrm flipH="1">
                <a:off x="692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3" name="Freeform 521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4" name="Freeform 522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5" name="Freeform 523"/>
              <p:cNvSpPr>
                <a:spLocks/>
              </p:cNvSpPr>
              <p:nvPr/>
            </p:nvSpPr>
            <p:spPr bwMode="auto">
              <a:xfrm>
                <a:off x="687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6" name="Line 524"/>
              <p:cNvSpPr>
                <a:spLocks noChangeShapeType="1"/>
              </p:cNvSpPr>
              <p:nvPr/>
            </p:nvSpPr>
            <p:spPr bwMode="auto">
              <a:xfrm flipH="1">
                <a:off x="687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7" name="Freeform 525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8" name="Freeform 526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9" name="Freeform 527"/>
              <p:cNvSpPr>
                <a:spLocks/>
              </p:cNvSpPr>
              <p:nvPr/>
            </p:nvSpPr>
            <p:spPr bwMode="auto">
              <a:xfrm>
                <a:off x="683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0" name="Freeform 528"/>
              <p:cNvSpPr>
                <a:spLocks/>
              </p:cNvSpPr>
              <p:nvPr/>
            </p:nvSpPr>
            <p:spPr bwMode="auto">
              <a:xfrm>
                <a:off x="683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1" name="Freeform 529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2" name="Freeform 530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3" name="Freeform 531"/>
              <p:cNvSpPr>
                <a:spLocks/>
              </p:cNvSpPr>
              <p:nvPr/>
            </p:nvSpPr>
            <p:spPr bwMode="auto">
              <a:xfrm>
                <a:off x="681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4" name="Freeform 532"/>
              <p:cNvSpPr>
                <a:spLocks/>
              </p:cNvSpPr>
              <p:nvPr/>
            </p:nvSpPr>
            <p:spPr bwMode="auto">
              <a:xfrm>
                <a:off x="681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5" name="Freeform 533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6" name="Freeform 534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7" name="Freeform 535"/>
              <p:cNvSpPr>
                <a:spLocks/>
              </p:cNvSpPr>
              <p:nvPr/>
            </p:nvSpPr>
            <p:spPr bwMode="auto">
              <a:xfrm>
                <a:off x="681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8" name="Freeform 536"/>
              <p:cNvSpPr>
                <a:spLocks/>
              </p:cNvSpPr>
              <p:nvPr/>
            </p:nvSpPr>
            <p:spPr bwMode="auto">
              <a:xfrm>
                <a:off x="681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9" name="Freeform 537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0" name="Freeform 538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1" name="Freeform 539"/>
              <p:cNvSpPr>
                <a:spLocks/>
              </p:cNvSpPr>
              <p:nvPr/>
            </p:nvSpPr>
            <p:spPr bwMode="auto">
              <a:xfrm>
                <a:off x="683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2" name="Freeform 540"/>
              <p:cNvSpPr>
                <a:spLocks/>
              </p:cNvSpPr>
              <p:nvPr/>
            </p:nvSpPr>
            <p:spPr bwMode="auto">
              <a:xfrm>
                <a:off x="683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3" name="Freeform 541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4" name="Freeform 542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5" name="Freeform 543"/>
              <p:cNvSpPr>
                <a:spLocks/>
              </p:cNvSpPr>
              <p:nvPr/>
            </p:nvSpPr>
            <p:spPr bwMode="auto">
              <a:xfrm>
                <a:off x="687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6" name="Line 544"/>
              <p:cNvSpPr>
                <a:spLocks noChangeShapeType="1"/>
              </p:cNvSpPr>
              <p:nvPr/>
            </p:nvSpPr>
            <p:spPr bwMode="auto">
              <a:xfrm>
                <a:off x="687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7" name="Freeform 545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8" name="Freeform 546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9" name="Freeform 547"/>
              <p:cNvSpPr>
                <a:spLocks/>
              </p:cNvSpPr>
              <p:nvPr/>
            </p:nvSpPr>
            <p:spPr bwMode="auto">
              <a:xfrm>
                <a:off x="692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0" name="Line 548"/>
              <p:cNvSpPr>
                <a:spLocks noChangeShapeType="1"/>
              </p:cNvSpPr>
              <p:nvPr/>
            </p:nvSpPr>
            <p:spPr bwMode="auto">
              <a:xfrm>
                <a:off x="692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1" name="Freeform 549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2" name="Freeform 550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3" name="Freeform 551"/>
              <p:cNvSpPr>
                <a:spLocks/>
              </p:cNvSpPr>
              <p:nvPr/>
            </p:nvSpPr>
            <p:spPr bwMode="auto">
              <a:xfrm>
                <a:off x="698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4" name="Line 552"/>
              <p:cNvSpPr>
                <a:spLocks noChangeShapeType="1"/>
              </p:cNvSpPr>
              <p:nvPr/>
            </p:nvSpPr>
            <p:spPr bwMode="auto">
              <a:xfrm>
                <a:off x="698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5" name="Freeform 553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6" name="Freeform 554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7" name="Freeform 555"/>
              <p:cNvSpPr>
                <a:spLocks/>
              </p:cNvSpPr>
              <p:nvPr/>
            </p:nvSpPr>
            <p:spPr bwMode="auto">
              <a:xfrm>
                <a:off x="705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8" name="Line 556"/>
              <p:cNvSpPr>
                <a:spLocks noChangeShapeType="1"/>
              </p:cNvSpPr>
              <p:nvPr/>
            </p:nvSpPr>
            <p:spPr bwMode="auto">
              <a:xfrm>
                <a:off x="705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9" name="Freeform 557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0" name="Freeform 558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1" name="Freeform 559"/>
              <p:cNvSpPr>
                <a:spLocks/>
              </p:cNvSpPr>
              <p:nvPr/>
            </p:nvSpPr>
            <p:spPr bwMode="auto">
              <a:xfrm>
                <a:off x="713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2" name="Line 560"/>
              <p:cNvSpPr>
                <a:spLocks noChangeShapeType="1"/>
              </p:cNvSpPr>
              <p:nvPr/>
            </p:nvSpPr>
            <p:spPr bwMode="auto">
              <a:xfrm>
                <a:off x="713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3" name="Freeform 561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4" name="Freeform 562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5" name="Freeform 563"/>
              <p:cNvSpPr>
                <a:spLocks/>
              </p:cNvSpPr>
              <p:nvPr/>
            </p:nvSpPr>
            <p:spPr bwMode="auto">
              <a:xfrm>
                <a:off x="722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6" name="Line 564"/>
              <p:cNvSpPr>
                <a:spLocks noChangeShapeType="1"/>
              </p:cNvSpPr>
              <p:nvPr/>
            </p:nvSpPr>
            <p:spPr bwMode="auto">
              <a:xfrm>
                <a:off x="72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7" name="Freeform 565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8" name="Freeform 566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9" name="Freeform 567"/>
              <p:cNvSpPr>
                <a:spLocks/>
              </p:cNvSpPr>
              <p:nvPr/>
            </p:nvSpPr>
            <p:spPr bwMode="auto">
              <a:xfrm>
                <a:off x="731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0" name="Line 568"/>
              <p:cNvSpPr>
                <a:spLocks noChangeShapeType="1"/>
              </p:cNvSpPr>
              <p:nvPr/>
            </p:nvSpPr>
            <p:spPr bwMode="auto">
              <a:xfrm>
                <a:off x="73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1" name="Freeform 569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2" name="Freeform 570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3" name="Freeform 571"/>
              <p:cNvSpPr>
                <a:spLocks/>
              </p:cNvSpPr>
              <p:nvPr/>
            </p:nvSpPr>
            <p:spPr bwMode="auto">
              <a:xfrm>
                <a:off x="739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1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4" name="Line 572"/>
              <p:cNvSpPr>
                <a:spLocks noChangeShapeType="1"/>
              </p:cNvSpPr>
              <p:nvPr/>
            </p:nvSpPr>
            <p:spPr bwMode="auto">
              <a:xfrm>
                <a:off x="74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5" name="Freeform 573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6" name="Freeform 574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7" name="Freeform 575"/>
              <p:cNvSpPr>
                <a:spLocks/>
              </p:cNvSpPr>
              <p:nvPr/>
            </p:nvSpPr>
            <p:spPr bwMode="auto">
              <a:xfrm>
                <a:off x="747" y="322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8" name="Line 576"/>
              <p:cNvSpPr>
                <a:spLocks noChangeShapeType="1"/>
              </p:cNvSpPr>
              <p:nvPr/>
            </p:nvSpPr>
            <p:spPr bwMode="auto">
              <a:xfrm flipV="1">
                <a:off x="748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9" name="Freeform 577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0" name="Freeform 578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1" name="Freeform 579"/>
              <p:cNvSpPr>
                <a:spLocks/>
              </p:cNvSpPr>
              <p:nvPr/>
            </p:nvSpPr>
            <p:spPr bwMode="auto">
              <a:xfrm>
                <a:off x="755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6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2" name="Line 580"/>
              <p:cNvSpPr>
                <a:spLocks noChangeShapeType="1"/>
              </p:cNvSpPr>
              <p:nvPr/>
            </p:nvSpPr>
            <p:spPr bwMode="auto">
              <a:xfrm>
                <a:off x="756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3" name="Freeform 581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4" name="Freeform 582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5" name="Freeform 583"/>
              <p:cNvSpPr>
                <a:spLocks/>
              </p:cNvSpPr>
              <p:nvPr/>
            </p:nvSpPr>
            <p:spPr bwMode="auto">
              <a:xfrm>
                <a:off x="762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9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6" name="Line 584"/>
              <p:cNvSpPr>
                <a:spLocks noChangeShapeType="1"/>
              </p:cNvSpPr>
              <p:nvPr/>
            </p:nvSpPr>
            <p:spPr bwMode="auto">
              <a:xfrm flipV="1">
                <a:off x="764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7" name="Freeform 585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8" name="Freeform 586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9" name="Freeform 587"/>
              <p:cNvSpPr>
                <a:spLocks/>
              </p:cNvSpPr>
              <p:nvPr/>
            </p:nvSpPr>
            <p:spPr bwMode="auto">
              <a:xfrm>
                <a:off x="768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20" y="29"/>
                  </a:cxn>
                  <a:cxn ang="0">
                    <a:pos x="0" y="0"/>
                  </a:cxn>
                </a:cxnLst>
                <a:rect l="0" t="0" r="r" b="b"/>
                <a:pathLst>
                  <a:path w="20" h="33">
                    <a:moveTo>
                      <a:pt x="0" y="0"/>
                    </a:moveTo>
                    <a:lnTo>
                      <a:pt x="14" y="33"/>
                    </a:lnTo>
                    <a:lnTo>
                      <a:pt x="2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0" name="Line 588"/>
              <p:cNvSpPr>
                <a:spLocks noChangeShapeType="1"/>
              </p:cNvSpPr>
              <p:nvPr/>
            </p:nvSpPr>
            <p:spPr bwMode="auto">
              <a:xfrm flipV="1">
                <a:off x="771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1" name="Freeform 589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2" name="Freeform 590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3" name="Freeform 591"/>
              <p:cNvSpPr>
                <a:spLocks/>
              </p:cNvSpPr>
              <p:nvPr/>
            </p:nvSpPr>
            <p:spPr bwMode="auto">
              <a:xfrm>
                <a:off x="773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29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lnTo>
                      <a:pt x="20" y="29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4" name="Line 592"/>
              <p:cNvSpPr>
                <a:spLocks noChangeShapeType="1"/>
              </p:cNvSpPr>
              <p:nvPr/>
            </p:nvSpPr>
            <p:spPr bwMode="auto">
              <a:xfrm flipV="1">
                <a:off x="776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5" name="Freeform 593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6" name="Freeform 594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7" name="Freeform 595"/>
              <p:cNvSpPr>
                <a:spLocks/>
              </p:cNvSpPr>
              <p:nvPr/>
            </p:nvSpPr>
            <p:spPr bwMode="auto">
              <a:xfrm>
                <a:off x="777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8" name="Freeform 596"/>
              <p:cNvSpPr>
                <a:spLocks/>
              </p:cNvSpPr>
              <p:nvPr/>
            </p:nvSpPr>
            <p:spPr bwMode="auto">
              <a:xfrm>
                <a:off x="780" y="3213"/>
                <a:ext cx="2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9" name="Freeform 597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0" name="Freeform 598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1" name="Freeform 599"/>
              <p:cNvSpPr>
                <a:spLocks/>
              </p:cNvSpPr>
              <p:nvPr/>
            </p:nvSpPr>
            <p:spPr bwMode="auto">
              <a:xfrm>
                <a:off x="779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2" name="Freeform 600"/>
              <p:cNvSpPr>
                <a:spLocks/>
              </p:cNvSpPr>
              <p:nvPr/>
            </p:nvSpPr>
            <p:spPr bwMode="auto">
              <a:xfrm>
                <a:off x="784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3" name="Freeform 601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4" name="Freeform 602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5" name="Freeform 603"/>
              <p:cNvSpPr>
                <a:spLocks/>
              </p:cNvSpPr>
              <p:nvPr/>
            </p:nvSpPr>
            <p:spPr bwMode="auto">
              <a:xfrm>
                <a:off x="780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6" name="Freeform 604"/>
              <p:cNvSpPr>
                <a:spLocks/>
              </p:cNvSpPr>
              <p:nvPr/>
            </p:nvSpPr>
            <p:spPr bwMode="auto">
              <a:xfrm>
                <a:off x="785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7" name="Freeform 605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8" name="Freeform 606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9" name="Freeform 607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0" name="Freeform 608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1" name="Freeform 609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2" name="Rectangle 610"/>
              <p:cNvSpPr>
                <a:spLocks noChangeArrowheads="1"/>
              </p:cNvSpPr>
              <p:nvPr/>
            </p:nvSpPr>
            <p:spPr bwMode="auto">
              <a:xfrm>
                <a:off x="951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3" name="Rectangle 611"/>
              <p:cNvSpPr>
                <a:spLocks noChangeArrowheads="1"/>
              </p:cNvSpPr>
              <p:nvPr/>
            </p:nvSpPr>
            <p:spPr bwMode="auto">
              <a:xfrm>
                <a:off x="997" y="3169"/>
                <a:ext cx="4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r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4" name="Freeform 612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5" name="Freeform 613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6" name="Freeform 614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7" name="Freeform 615"/>
              <p:cNvSpPr>
                <a:spLocks/>
              </p:cNvSpPr>
              <p:nvPr/>
            </p:nvSpPr>
            <p:spPr bwMode="auto">
              <a:xfrm>
                <a:off x="383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3" y="8"/>
                  </a:cxn>
                  <a:cxn ang="0">
                    <a:pos x="30" y="0"/>
                  </a:cxn>
                  <a:cxn ang="0">
                    <a:pos x="0" y="1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lnTo>
                      <a:pt x="33" y="8"/>
                    </a:lnTo>
                    <a:lnTo>
                      <a:pt x="3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8" name="Line 616"/>
              <p:cNvSpPr>
                <a:spLocks noChangeShapeType="1"/>
              </p:cNvSpPr>
              <p:nvPr/>
            </p:nvSpPr>
            <p:spPr bwMode="auto">
              <a:xfrm flipH="1" flipV="1">
                <a:off x="3842" y="173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9" name="Freeform 617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" name="Group 819"/>
            <p:cNvGrpSpPr>
              <a:grpSpLocks/>
            </p:cNvGrpSpPr>
            <p:nvPr/>
          </p:nvGrpSpPr>
          <p:grpSpPr bwMode="auto">
            <a:xfrm>
              <a:off x="3147" y="1717"/>
              <a:ext cx="697" cy="1101"/>
              <a:chOff x="3147" y="1717"/>
              <a:chExt cx="697" cy="1101"/>
            </a:xfrm>
          </p:grpSpPr>
          <p:sp>
            <p:nvSpPr>
              <p:cNvPr id="2390" name="Freeform 619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1" name="Freeform 620"/>
              <p:cNvSpPr>
                <a:spLocks/>
              </p:cNvSpPr>
              <p:nvPr/>
            </p:nvSpPr>
            <p:spPr bwMode="auto">
              <a:xfrm>
                <a:off x="3835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1" y="11"/>
                  </a:cxn>
                  <a:cxn ang="0">
                    <a:pos x="29" y="6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1" h="26">
                    <a:moveTo>
                      <a:pt x="0" y="26"/>
                    </a:moveTo>
                    <a:lnTo>
                      <a:pt x="31" y="11"/>
                    </a:lnTo>
                    <a:lnTo>
                      <a:pt x="29" y="6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2" name="Freeform 621"/>
              <p:cNvSpPr>
                <a:spLocks/>
              </p:cNvSpPr>
              <p:nvPr/>
            </p:nvSpPr>
            <p:spPr bwMode="auto">
              <a:xfrm>
                <a:off x="3839" y="1725"/>
                <a:ext cx="1" cy="2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3" name="Freeform 622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4" name="Freeform 623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5" name="Freeform 624"/>
              <p:cNvSpPr>
                <a:spLocks/>
              </p:cNvSpPr>
              <p:nvPr/>
            </p:nvSpPr>
            <p:spPr bwMode="auto">
              <a:xfrm>
                <a:off x="383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6" name="Freeform 625"/>
              <p:cNvSpPr>
                <a:spLocks/>
              </p:cNvSpPr>
              <p:nvPr/>
            </p:nvSpPr>
            <p:spPr bwMode="auto">
              <a:xfrm>
                <a:off x="383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7" name="Freeform 626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8" name="Freeform 627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9" name="Freeform 628"/>
              <p:cNvSpPr>
                <a:spLocks/>
              </p:cNvSpPr>
              <p:nvPr/>
            </p:nvSpPr>
            <p:spPr bwMode="auto">
              <a:xfrm>
                <a:off x="382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0" name="Freeform 629"/>
              <p:cNvSpPr>
                <a:spLocks/>
              </p:cNvSpPr>
              <p:nvPr/>
            </p:nvSpPr>
            <p:spPr bwMode="auto">
              <a:xfrm>
                <a:off x="382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1" name="Freeform 630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2" name="Freeform 631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3" name="Freeform 632"/>
              <p:cNvSpPr>
                <a:spLocks/>
              </p:cNvSpPr>
              <p:nvPr/>
            </p:nvSpPr>
            <p:spPr bwMode="auto">
              <a:xfrm>
                <a:off x="382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4" name="Freeform 633"/>
              <p:cNvSpPr>
                <a:spLocks/>
              </p:cNvSpPr>
              <p:nvPr/>
            </p:nvSpPr>
            <p:spPr bwMode="auto">
              <a:xfrm>
                <a:off x="382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5" name="Freeform 634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6" name="Freeform 635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7" name="Freeform 636"/>
              <p:cNvSpPr>
                <a:spLocks/>
              </p:cNvSpPr>
              <p:nvPr/>
            </p:nvSpPr>
            <p:spPr bwMode="auto">
              <a:xfrm>
                <a:off x="381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8" name="Freeform 637"/>
              <p:cNvSpPr>
                <a:spLocks/>
              </p:cNvSpPr>
              <p:nvPr/>
            </p:nvSpPr>
            <p:spPr bwMode="auto">
              <a:xfrm>
                <a:off x="381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5" y="1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9" name="Freeform 638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0" name="Freeform 639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1" name="Freeform 640"/>
              <p:cNvSpPr>
                <a:spLocks/>
              </p:cNvSpPr>
              <p:nvPr/>
            </p:nvSpPr>
            <p:spPr bwMode="auto">
              <a:xfrm>
                <a:off x="3809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  <a:cxn ang="0">
                    <a:pos x="26" y="31"/>
                  </a:cxn>
                </a:cxnLst>
                <a:rect l="0" t="0" r="r" b="b"/>
                <a:pathLst>
                  <a:path w="26" h="31">
                    <a:moveTo>
                      <a:pt x="26" y="31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2" name="Freeform 641"/>
              <p:cNvSpPr>
                <a:spLocks/>
              </p:cNvSpPr>
              <p:nvPr/>
            </p:nvSpPr>
            <p:spPr bwMode="auto">
              <a:xfrm>
                <a:off x="3809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3" name="Freeform 642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4" name="Freeform 643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5" name="Freeform 644"/>
              <p:cNvSpPr>
                <a:spLocks/>
              </p:cNvSpPr>
              <p:nvPr/>
            </p:nvSpPr>
            <p:spPr bwMode="auto">
              <a:xfrm>
                <a:off x="380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6" name="Line 645"/>
              <p:cNvSpPr>
                <a:spLocks noChangeShapeType="1"/>
              </p:cNvSpPr>
              <p:nvPr/>
            </p:nvSpPr>
            <p:spPr bwMode="auto">
              <a:xfrm flipH="1">
                <a:off x="380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7" name="Freeform 646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8" name="Freeform 647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9" name="Freeform 648"/>
              <p:cNvSpPr>
                <a:spLocks/>
              </p:cNvSpPr>
              <p:nvPr/>
            </p:nvSpPr>
            <p:spPr bwMode="auto">
              <a:xfrm>
                <a:off x="3802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0" name="Freeform 649"/>
              <p:cNvSpPr>
                <a:spLocks/>
              </p:cNvSpPr>
              <p:nvPr/>
            </p:nvSpPr>
            <p:spPr bwMode="auto">
              <a:xfrm>
                <a:off x="380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1" name="Freeform 650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2" name="Freeform 651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3" name="Freeform 652"/>
              <p:cNvSpPr>
                <a:spLocks/>
              </p:cNvSpPr>
              <p:nvPr/>
            </p:nvSpPr>
            <p:spPr bwMode="auto">
              <a:xfrm>
                <a:off x="380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4" name="Freeform 653"/>
              <p:cNvSpPr>
                <a:spLocks/>
              </p:cNvSpPr>
              <p:nvPr/>
            </p:nvSpPr>
            <p:spPr bwMode="auto">
              <a:xfrm>
                <a:off x="380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5" name="Freeform 654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6" name="Freeform 655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7" name="Freeform 656"/>
              <p:cNvSpPr>
                <a:spLocks/>
              </p:cNvSpPr>
              <p:nvPr/>
            </p:nvSpPr>
            <p:spPr bwMode="auto">
              <a:xfrm>
                <a:off x="3802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8" name="Freeform 657"/>
              <p:cNvSpPr>
                <a:spLocks/>
              </p:cNvSpPr>
              <p:nvPr/>
            </p:nvSpPr>
            <p:spPr bwMode="auto">
              <a:xfrm>
                <a:off x="380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9" name="Freeform 658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0" name="Freeform 659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1" name="Freeform 660"/>
              <p:cNvSpPr>
                <a:spLocks/>
              </p:cNvSpPr>
              <p:nvPr/>
            </p:nvSpPr>
            <p:spPr bwMode="auto">
              <a:xfrm>
                <a:off x="380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2" name="Freeform 661"/>
              <p:cNvSpPr>
                <a:spLocks/>
              </p:cNvSpPr>
              <p:nvPr/>
            </p:nvSpPr>
            <p:spPr bwMode="auto">
              <a:xfrm>
                <a:off x="380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3" name="Freeform 662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4" name="Freeform 663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5" name="Freeform 664"/>
              <p:cNvSpPr>
                <a:spLocks/>
              </p:cNvSpPr>
              <p:nvPr/>
            </p:nvSpPr>
            <p:spPr bwMode="auto">
              <a:xfrm>
                <a:off x="3809" y="1752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9" y="31"/>
                  </a:cxn>
                  <a:cxn ang="0">
                    <a:pos x="25" y="0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lnTo>
                      <a:pt x="0" y="25"/>
                    </a:lnTo>
                    <a:lnTo>
                      <a:pt x="4" y="29"/>
                    </a:lnTo>
                    <a:lnTo>
                      <a:pt x="9" y="3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6" name="Freeform 665"/>
              <p:cNvSpPr>
                <a:spLocks/>
              </p:cNvSpPr>
              <p:nvPr/>
            </p:nvSpPr>
            <p:spPr bwMode="auto">
              <a:xfrm>
                <a:off x="3809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7" name="Freeform 666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8" name="Freeform 667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9" name="Freeform 668"/>
              <p:cNvSpPr>
                <a:spLocks/>
              </p:cNvSpPr>
              <p:nvPr/>
            </p:nvSpPr>
            <p:spPr bwMode="auto">
              <a:xfrm>
                <a:off x="381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1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1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0" name="Freeform 669"/>
              <p:cNvSpPr>
                <a:spLocks/>
              </p:cNvSpPr>
              <p:nvPr/>
            </p:nvSpPr>
            <p:spPr bwMode="auto">
              <a:xfrm>
                <a:off x="3815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4" y="2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1" name="Freeform 670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2" name="Freeform 671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3" name="Freeform 672"/>
              <p:cNvSpPr>
                <a:spLocks/>
              </p:cNvSpPr>
              <p:nvPr/>
            </p:nvSpPr>
            <p:spPr bwMode="auto">
              <a:xfrm>
                <a:off x="382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4" name="Freeform 673"/>
              <p:cNvSpPr>
                <a:spLocks/>
              </p:cNvSpPr>
              <p:nvPr/>
            </p:nvSpPr>
            <p:spPr bwMode="auto">
              <a:xfrm>
                <a:off x="382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5" name="Freeform 674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6" name="Freeform 675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7" name="Freeform 676"/>
              <p:cNvSpPr>
                <a:spLocks/>
              </p:cNvSpPr>
              <p:nvPr/>
            </p:nvSpPr>
            <p:spPr bwMode="auto">
              <a:xfrm>
                <a:off x="382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8" name="Freeform 677"/>
              <p:cNvSpPr>
                <a:spLocks/>
              </p:cNvSpPr>
              <p:nvPr/>
            </p:nvSpPr>
            <p:spPr bwMode="auto">
              <a:xfrm>
                <a:off x="382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9" name="Freeform 678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0" name="Freeform 679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1" name="Freeform 680"/>
              <p:cNvSpPr>
                <a:spLocks/>
              </p:cNvSpPr>
              <p:nvPr/>
            </p:nvSpPr>
            <p:spPr bwMode="auto">
              <a:xfrm>
                <a:off x="383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2" name="Line 681"/>
              <p:cNvSpPr>
                <a:spLocks noChangeShapeType="1"/>
              </p:cNvSpPr>
              <p:nvPr/>
            </p:nvSpPr>
            <p:spPr bwMode="auto">
              <a:xfrm flipV="1">
                <a:off x="383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3" name="Freeform 682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4" name="Freeform 683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5" name="Freeform 684"/>
              <p:cNvSpPr>
                <a:spLocks/>
              </p:cNvSpPr>
              <p:nvPr/>
            </p:nvSpPr>
            <p:spPr bwMode="auto">
              <a:xfrm>
                <a:off x="3835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6" name="Freeform 685"/>
              <p:cNvSpPr>
                <a:spLocks/>
              </p:cNvSpPr>
              <p:nvPr/>
            </p:nvSpPr>
            <p:spPr bwMode="auto">
              <a:xfrm>
                <a:off x="383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3" y="7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7" name="Freeform 686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8" name="Freeform 687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9" name="Freeform 688"/>
              <p:cNvSpPr>
                <a:spLocks/>
              </p:cNvSpPr>
              <p:nvPr/>
            </p:nvSpPr>
            <p:spPr bwMode="auto">
              <a:xfrm>
                <a:off x="383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5"/>
                  </a:cxn>
                  <a:cxn ang="0">
                    <a:pos x="33" y="7"/>
                  </a:cxn>
                  <a:cxn ang="0">
                    <a:pos x="0" y="0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lnTo>
                      <a:pt x="30" y="15"/>
                    </a:lnTo>
                    <a:lnTo>
                      <a:pt x="3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0" name="Line 689"/>
              <p:cNvSpPr>
                <a:spLocks noChangeShapeType="1"/>
              </p:cNvSpPr>
              <p:nvPr/>
            </p:nvSpPr>
            <p:spPr bwMode="auto">
              <a:xfrm flipV="1">
                <a:off x="3842" y="1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1" name="Freeform 690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2" name="Freeform 691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3" name="Freeform 692"/>
              <p:cNvSpPr>
                <a:spLocks/>
              </p:cNvSpPr>
              <p:nvPr/>
            </p:nvSpPr>
            <p:spPr bwMode="auto">
              <a:xfrm>
                <a:off x="3838" y="1738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14"/>
                  </a:cxn>
                  <a:cxn ang="0">
                    <a:pos x="34" y="9"/>
                  </a:cxn>
                  <a:cxn ang="0">
                    <a:pos x="33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3" y="14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4" name="Freeform 693"/>
              <p:cNvSpPr>
                <a:spLocks/>
              </p:cNvSpPr>
              <p:nvPr/>
            </p:nvSpPr>
            <p:spPr bwMode="auto">
              <a:xfrm>
                <a:off x="384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9"/>
                  </a:cxn>
                  <a:cxn ang="0">
                    <a:pos x="0" y="0"/>
                  </a:cxn>
                </a:cxnLst>
                <a:rect l="0" t="0" r="r" b="b"/>
                <a:pathLst>
                  <a:path w="1" h="14">
                    <a:moveTo>
                      <a:pt x="0" y="14"/>
                    </a:move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5" name="Freeform 694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6" name="Freeform 695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7" name="Freeform 696"/>
              <p:cNvSpPr>
                <a:spLocks/>
              </p:cNvSpPr>
              <p:nvPr/>
            </p:nvSpPr>
            <p:spPr bwMode="auto">
              <a:xfrm>
                <a:off x="3509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8" name="Freeform 697"/>
              <p:cNvSpPr>
                <a:spLocks/>
              </p:cNvSpPr>
              <p:nvPr/>
            </p:nvSpPr>
            <p:spPr bwMode="auto">
              <a:xfrm>
                <a:off x="3514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9" name="Freeform 698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0" name="Freeform 699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1" name="Freeform 700"/>
              <p:cNvSpPr>
                <a:spLocks/>
              </p:cNvSpPr>
              <p:nvPr/>
            </p:nvSpPr>
            <p:spPr bwMode="auto">
              <a:xfrm>
                <a:off x="3507" y="2247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9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29" y="9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2" name="Line 701"/>
              <p:cNvSpPr>
                <a:spLocks noChangeShapeType="1"/>
              </p:cNvSpPr>
              <p:nvPr/>
            </p:nvSpPr>
            <p:spPr bwMode="auto">
              <a:xfrm flipH="1" flipV="1">
                <a:off x="35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3" name="Freeform 702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4" name="Freeform 703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5" name="Freeform 704"/>
              <p:cNvSpPr>
                <a:spLocks/>
              </p:cNvSpPr>
              <p:nvPr/>
            </p:nvSpPr>
            <p:spPr bwMode="auto">
              <a:xfrm>
                <a:off x="3504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25" y="8"/>
                  </a:cxn>
                  <a:cxn ang="0">
                    <a:pos x="21" y="5"/>
                  </a:cxn>
                  <a:cxn ang="0">
                    <a:pos x="15" y="0"/>
                  </a:cxn>
                  <a:cxn ang="0">
                    <a:pos x="0" y="3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lnTo>
                      <a:pt x="25" y="8"/>
                    </a:lnTo>
                    <a:lnTo>
                      <a:pt x="21" y="5"/>
                    </a:lnTo>
                    <a:lnTo>
                      <a:pt x="15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6" name="Freeform 705"/>
              <p:cNvSpPr>
                <a:spLocks/>
              </p:cNvSpPr>
              <p:nvPr/>
            </p:nvSpPr>
            <p:spPr bwMode="auto">
              <a:xfrm>
                <a:off x="3507" y="2242"/>
                <a:ext cx="1" cy="1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6" y="5"/>
                  </a:cxn>
                  <a:cxn ang="0">
                    <a:pos x="0" y="0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7" name="Freeform 706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8" name="Freeform 707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9" name="Freeform 708"/>
              <p:cNvSpPr>
                <a:spLocks/>
              </p:cNvSpPr>
              <p:nvPr/>
            </p:nvSpPr>
            <p:spPr bwMode="auto">
              <a:xfrm>
                <a:off x="3500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0" name="Freeform 709"/>
              <p:cNvSpPr>
                <a:spLocks/>
              </p:cNvSpPr>
              <p:nvPr/>
            </p:nvSpPr>
            <p:spPr bwMode="auto">
              <a:xfrm>
                <a:off x="3501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1" name="Freeform 710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2" name="Freeform 711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3" name="Freeform 712"/>
              <p:cNvSpPr>
                <a:spLocks/>
              </p:cNvSpPr>
              <p:nvPr/>
            </p:nvSpPr>
            <p:spPr bwMode="auto">
              <a:xfrm>
                <a:off x="3494" y="2238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4" name="Freeform 713"/>
              <p:cNvSpPr>
                <a:spLocks/>
              </p:cNvSpPr>
              <p:nvPr/>
            </p:nvSpPr>
            <p:spPr bwMode="auto">
              <a:xfrm>
                <a:off x="3494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5" name="Freeform 714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6" name="Freeform 715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7" name="Freeform 716"/>
              <p:cNvSpPr>
                <a:spLocks/>
              </p:cNvSpPr>
              <p:nvPr/>
            </p:nvSpPr>
            <p:spPr bwMode="auto">
              <a:xfrm>
                <a:off x="3488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8" name="Freeform 717"/>
              <p:cNvSpPr>
                <a:spLocks/>
              </p:cNvSpPr>
              <p:nvPr/>
            </p:nvSpPr>
            <p:spPr bwMode="auto">
              <a:xfrm>
                <a:off x="348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9" name="Freeform 718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0" name="Freeform 719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1" name="Freeform 720"/>
              <p:cNvSpPr>
                <a:spLocks/>
              </p:cNvSpPr>
              <p:nvPr/>
            </p:nvSpPr>
            <p:spPr bwMode="auto">
              <a:xfrm>
                <a:off x="3482" y="2242"/>
                <a:ext cx="4" cy="5"/>
              </a:xfrm>
              <a:custGeom>
                <a:avLst/>
                <a:gdLst/>
                <a:ahLst/>
                <a:cxnLst>
                  <a:cxn ang="0">
                    <a:pos x="24" y="32"/>
                  </a:cxn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  <a:cxn ang="0">
                    <a:pos x="24" y="32"/>
                  </a:cxn>
                </a:cxnLst>
                <a:rect l="0" t="0" r="r" b="b"/>
                <a:pathLst>
                  <a:path w="24" h="32">
                    <a:moveTo>
                      <a:pt x="24" y="32"/>
                    </a:moveTo>
                    <a:lnTo>
                      <a:pt x="9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2" name="Freeform 721"/>
              <p:cNvSpPr>
                <a:spLocks/>
              </p:cNvSpPr>
              <p:nvPr/>
            </p:nvSpPr>
            <p:spPr bwMode="auto">
              <a:xfrm>
                <a:off x="3482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3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3" name="Freeform 722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4" name="Freeform 723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5" name="Freeform 724"/>
              <p:cNvSpPr>
                <a:spLocks/>
              </p:cNvSpPr>
              <p:nvPr/>
            </p:nvSpPr>
            <p:spPr bwMode="auto">
              <a:xfrm>
                <a:off x="3478" y="2246"/>
                <a:ext cx="5" cy="5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  <a:cxn ang="0">
                    <a:pos x="29" y="26"/>
                  </a:cxn>
                </a:cxnLst>
                <a:rect l="0" t="0" r="r" b="b"/>
                <a:pathLst>
                  <a:path w="29" h="26">
                    <a:moveTo>
                      <a:pt x="29" y="26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6" name="Freeform 725"/>
              <p:cNvSpPr>
                <a:spLocks/>
              </p:cNvSpPr>
              <p:nvPr/>
            </p:nvSpPr>
            <p:spPr bwMode="auto">
              <a:xfrm>
                <a:off x="347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lnTo>
                      <a:pt x="2" y="4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7" name="Freeform 726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8" name="Freeform 727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9" name="Freeform 728"/>
              <p:cNvSpPr>
                <a:spLocks/>
              </p:cNvSpPr>
              <p:nvPr/>
            </p:nvSpPr>
            <p:spPr bwMode="auto">
              <a:xfrm>
                <a:off x="3475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0" name="Freeform 729"/>
              <p:cNvSpPr>
                <a:spLocks/>
              </p:cNvSpPr>
              <p:nvPr/>
            </p:nvSpPr>
            <p:spPr bwMode="auto">
              <a:xfrm>
                <a:off x="3475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1" name="Freeform 730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2" name="Freeform 731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3" name="Freeform 732"/>
              <p:cNvSpPr>
                <a:spLocks/>
              </p:cNvSpPr>
              <p:nvPr/>
            </p:nvSpPr>
            <p:spPr bwMode="auto">
              <a:xfrm>
                <a:off x="3474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4" name="Freeform 733"/>
              <p:cNvSpPr>
                <a:spLocks/>
              </p:cNvSpPr>
              <p:nvPr/>
            </p:nvSpPr>
            <p:spPr bwMode="auto">
              <a:xfrm>
                <a:off x="3474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5" name="Freeform 734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6" name="Freeform 735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7" name="Freeform 736"/>
              <p:cNvSpPr>
                <a:spLocks/>
              </p:cNvSpPr>
              <p:nvPr/>
            </p:nvSpPr>
            <p:spPr bwMode="auto">
              <a:xfrm>
                <a:off x="3475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8" name="Freeform 737"/>
              <p:cNvSpPr>
                <a:spLocks/>
              </p:cNvSpPr>
              <p:nvPr/>
            </p:nvSpPr>
            <p:spPr bwMode="auto">
              <a:xfrm>
                <a:off x="347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9" name="Freeform 738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0" name="Freeform 739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1" name="Freeform 740"/>
              <p:cNvSpPr>
                <a:spLocks/>
              </p:cNvSpPr>
              <p:nvPr/>
            </p:nvSpPr>
            <p:spPr bwMode="auto">
              <a:xfrm>
                <a:off x="3477" y="2270"/>
                <a:ext cx="6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8" y="26"/>
                  </a:cxn>
                  <a:cxn ang="0">
                    <a:pos x="31" y="0"/>
                  </a:cxn>
                </a:cxnLst>
                <a:rect l="0" t="0" r="r" b="b"/>
                <a:pathLst>
                  <a:path w="31" h="26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2" name="Freeform 741"/>
              <p:cNvSpPr>
                <a:spLocks/>
              </p:cNvSpPr>
              <p:nvPr/>
            </p:nvSpPr>
            <p:spPr bwMode="auto">
              <a:xfrm>
                <a:off x="3477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10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4" y="5"/>
                    </a:lnTo>
                    <a:lnTo>
                      <a:pt x="8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3" name="Freeform 742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4" name="Freeform 743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5" name="Freeform 744"/>
              <p:cNvSpPr>
                <a:spLocks/>
              </p:cNvSpPr>
              <p:nvPr/>
            </p:nvSpPr>
            <p:spPr bwMode="auto">
              <a:xfrm>
                <a:off x="3482" y="2273"/>
                <a:ext cx="4" cy="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23" y="0"/>
                  </a:cxn>
                </a:cxnLst>
                <a:rect l="0" t="0" r="r" b="b"/>
                <a:pathLst>
                  <a:path w="23" h="31">
                    <a:moveTo>
                      <a:pt x="23" y="0"/>
                    </a:moveTo>
                    <a:lnTo>
                      <a:pt x="0" y="26"/>
                    </a:lnTo>
                    <a:lnTo>
                      <a:pt x="8" y="3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6" name="Line 745"/>
              <p:cNvSpPr>
                <a:spLocks noChangeShapeType="1"/>
              </p:cNvSpPr>
              <p:nvPr/>
            </p:nvSpPr>
            <p:spPr bwMode="auto">
              <a:xfrm>
                <a:off x="348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7" name="Freeform 746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8" name="Freeform 747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9" name="Freeform 748"/>
              <p:cNvSpPr>
                <a:spLocks/>
              </p:cNvSpPr>
              <p:nvPr/>
            </p:nvSpPr>
            <p:spPr bwMode="auto">
              <a:xfrm>
                <a:off x="3488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0" name="Freeform 749"/>
              <p:cNvSpPr>
                <a:spLocks/>
              </p:cNvSpPr>
              <p:nvPr/>
            </p:nvSpPr>
            <p:spPr bwMode="auto">
              <a:xfrm>
                <a:off x="348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1" name="Freeform 750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2" name="Freeform 751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3" name="Freeform 752"/>
              <p:cNvSpPr>
                <a:spLocks/>
              </p:cNvSpPr>
              <p:nvPr/>
            </p:nvSpPr>
            <p:spPr bwMode="auto">
              <a:xfrm>
                <a:off x="3494" y="2276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4" name="Freeform 753"/>
              <p:cNvSpPr>
                <a:spLocks/>
              </p:cNvSpPr>
              <p:nvPr/>
            </p:nvSpPr>
            <p:spPr bwMode="auto">
              <a:xfrm>
                <a:off x="3494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5" name="Freeform 754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6" name="Freeform 755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7" name="Freeform 756"/>
              <p:cNvSpPr>
                <a:spLocks/>
              </p:cNvSpPr>
              <p:nvPr/>
            </p:nvSpPr>
            <p:spPr bwMode="auto">
              <a:xfrm>
                <a:off x="3500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9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5" y="36"/>
                    </a:lnTo>
                    <a:lnTo>
                      <a:pt x="9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8" name="Freeform 757"/>
              <p:cNvSpPr>
                <a:spLocks/>
              </p:cNvSpPr>
              <p:nvPr/>
            </p:nvSpPr>
            <p:spPr bwMode="auto">
              <a:xfrm>
                <a:off x="3501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2"/>
                  </a:cxn>
                  <a:cxn ang="0">
                    <a:pos x="10" y="0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4" y="2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9" name="Freeform 758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0" name="Freeform 759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1" name="Freeform 760"/>
              <p:cNvSpPr>
                <a:spLocks/>
              </p:cNvSpPr>
              <p:nvPr/>
            </p:nvSpPr>
            <p:spPr bwMode="auto">
              <a:xfrm>
                <a:off x="3504" y="2273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0" y="29"/>
                  </a:cxn>
                  <a:cxn ang="0">
                    <a:pos x="24" y="25"/>
                  </a:cxn>
                  <a:cxn ang="0">
                    <a:pos x="0" y="0"/>
                  </a:cxn>
                </a:cxnLst>
                <a:rect l="0" t="0" r="r" b="b"/>
                <a:pathLst>
                  <a:path w="24" h="32">
                    <a:moveTo>
                      <a:pt x="0" y="0"/>
                    </a:moveTo>
                    <a:lnTo>
                      <a:pt x="15" y="32"/>
                    </a:lnTo>
                    <a:lnTo>
                      <a:pt x="20" y="29"/>
                    </a:lnTo>
                    <a:lnTo>
                      <a:pt x="2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2" name="Freeform 761"/>
              <p:cNvSpPr>
                <a:spLocks/>
              </p:cNvSpPr>
              <p:nvPr/>
            </p:nvSpPr>
            <p:spPr bwMode="auto">
              <a:xfrm>
                <a:off x="3507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3" name="Freeform 762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4" name="Freeform 763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5" name="Freeform 764"/>
              <p:cNvSpPr>
                <a:spLocks/>
              </p:cNvSpPr>
              <p:nvPr/>
            </p:nvSpPr>
            <p:spPr bwMode="auto">
              <a:xfrm>
                <a:off x="3507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6" name="Freeform 765"/>
              <p:cNvSpPr>
                <a:spLocks/>
              </p:cNvSpPr>
              <p:nvPr/>
            </p:nvSpPr>
            <p:spPr bwMode="auto">
              <a:xfrm>
                <a:off x="3511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7" name="Freeform 766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8" name="Freeform 767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9" name="Freeform 768"/>
              <p:cNvSpPr>
                <a:spLocks/>
              </p:cNvSpPr>
              <p:nvPr/>
            </p:nvSpPr>
            <p:spPr bwMode="auto">
              <a:xfrm>
                <a:off x="3509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0" name="Freeform 769"/>
              <p:cNvSpPr>
                <a:spLocks/>
              </p:cNvSpPr>
              <p:nvPr/>
            </p:nvSpPr>
            <p:spPr bwMode="auto">
              <a:xfrm>
                <a:off x="351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1" name="Freeform 770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2" name="Freeform 771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3" name="Freeform 772"/>
              <p:cNvSpPr>
                <a:spLocks/>
              </p:cNvSpPr>
              <p:nvPr/>
            </p:nvSpPr>
            <p:spPr bwMode="auto">
              <a:xfrm>
                <a:off x="3510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4" name="Freeform 773"/>
              <p:cNvSpPr>
                <a:spLocks/>
              </p:cNvSpPr>
              <p:nvPr/>
            </p:nvSpPr>
            <p:spPr bwMode="auto">
              <a:xfrm>
                <a:off x="351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5" name="Freeform 774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6" name="Freeform 775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7" name="Freeform 776"/>
              <p:cNvSpPr>
                <a:spLocks/>
              </p:cNvSpPr>
              <p:nvPr/>
            </p:nvSpPr>
            <p:spPr bwMode="auto">
              <a:xfrm>
                <a:off x="3182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8" name="Freeform 777"/>
              <p:cNvSpPr>
                <a:spLocks/>
              </p:cNvSpPr>
              <p:nvPr/>
            </p:nvSpPr>
            <p:spPr bwMode="auto">
              <a:xfrm>
                <a:off x="3187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9" name="Freeform 778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0" name="Freeform 779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1" name="Freeform 780"/>
              <p:cNvSpPr>
                <a:spLocks/>
              </p:cNvSpPr>
              <p:nvPr/>
            </p:nvSpPr>
            <p:spPr bwMode="auto">
              <a:xfrm>
                <a:off x="3180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2" name="Line 781"/>
              <p:cNvSpPr>
                <a:spLocks noChangeShapeType="1"/>
              </p:cNvSpPr>
              <p:nvPr/>
            </p:nvSpPr>
            <p:spPr bwMode="auto">
              <a:xfrm flipH="1" flipV="1">
                <a:off x="3184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3" name="Freeform 782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4" name="Freeform 783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5" name="Freeform 784"/>
              <p:cNvSpPr>
                <a:spLocks/>
              </p:cNvSpPr>
              <p:nvPr/>
            </p:nvSpPr>
            <p:spPr bwMode="auto">
              <a:xfrm>
                <a:off x="3177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6" y="7"/>
                  </a:cxn>
                  <a:cxn ang="0">
                    <a:pos x="21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6" h="32">
                    <a:moveTo>
                      <a:pt x="0" y="32"/>
                    </a:moveTo>
                    <a:lnTo>
                      <a:pt x="26" y="7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6" name="Freeform 785"/>
              <p:cNvSpPr>
                <a:spLocks/>
              </p:cNvSpPr>
              <p:nvPr/>
            </p:nvSpPr>
            <p:spPr bwMode="auto">
              <a:xfrm>
                <a:off x="3179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7"/>
                  </a:cxn>
                  <a:cxn ang="0">
                    <a:pos x="5" y="4"/>
                  </a:cxn>
                  <a:cxn ang="0">
                    <a:pos x="0" y="0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5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7" name="Freeform 786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8" name="Freeform 787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9" name="Freeform 788"/>
              <p:cNvSpPr>
                <a:spLocks/>
              </p:cNvSpPr>
              <p:nvPr/>
            </p:nvSpPr>
            <p:spPr bwMode="auto">
              <a:xfrm>
                <a:off x="3173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0" name="Freeform 789"/>
              <p:cNvSpPr>
                <a:spLocks/>
              </p:cNvSpPr>
              <p:nvPr/>
            </p:nvSpPr>
            <p:spPr bwMode="auto">
              <a:xfrm>
                <a:off x="3173" y="2784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1" name="Freeform 790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2" name="Freeform 791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3" name="Freeform 792"/>
              <p:cNvSpPr>
                <a:spLocks/>
              </p:cNvSpPr>
              <p:nvPr/>
            </p:nvSpPr>
            <p:spPr bwMode="auto">
              <a:xfrm>
                <a:off x="3167" y="2783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4" name="Freeform 793"/>
              <p:cNvSpPr>
                <a:spLocks/>
              </p:cNvSpPr>
              <p:nvPr/>
            </p:nvSpPr>
            <p:spPr bwMode="auto">
              <a:xfrm>
                <a:off x="3167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5" name="Freeform 794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6" name="Freeform 795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7" name="Freeform 796"/>
              <p:cNvSpPr>
                <a:spLocks/>
              </p:cNvSpPr>
              <p:nvPr/>
            </p:nvSpPr>
            <p:spPr bwMode="auto">
              <a:xfrm>
                <a:off x="3160" y="2784"/>
                <a:ext cx="3" cy="6"/>
              </a:xfrm>
              <a:custGeom>
                <a:avLst/>
                <a:gdLst/>
                <a:ahLst/>
                <a:cxnLst>
                  <a:cxn ang="0">
                    <a:pos x="16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6" y="36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8" name="Freeform 797"/>
              <p:cNvSpPr>
                <a:spLocks/>
              </p:cNvSpPr>
              <p:nvPr/>
            </p:nvSpPr>
            <p:spPr bwMode="auto">
              <a:xfrm>
                <a:off x="3160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9" name="Freeform 798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0" name="Freeform 799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1" name="Freeform 800"/>
              <p:cNvSpPr>
                <a:spLocks/>
              </p:cNvSpPr>
              <p:nvPr/>
            </p:nvSpPr>
            <p:spPr bwMode="auto">
              <a:xfrm>
                <a:off x="3155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2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  <a:cxn ang="0">
                    <a:pos x="26" y="32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2" name="Freeform 801"/>
              <p:cNvSpPr>
                <a:spLocks/>
              </p:cNvSpPr>
              <p:nvPr/>
            </p:nvSpPr>
            <p:spPr bwMode="auto">
              <a:xfrm>
                <a:off x="3155" y="278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3" name="Freeform 802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4" name="Freeform 803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5" name="Freeform 804"/>
              <p:cNvSpPr>
                <a:spLocks/>
              </p:cNvSpPr>
              <p:nvPr/>
            </p:nvSpPr>
            <p:spPr bwMode="auto">
              <a:xfrm>
                <a:off x="3151" y="2792"/>
                <a:ext cx="4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6" name="Line 805"/>
              <p:cNvSpPr>
                <a:spLocks noChangeShapeType="1"/>
              </p:cNvSpPr>
              <p:nvPr/>
            </p:nvSpPr>
            <p:spPr bwMode="auto">
              <a:xfrm flipH="1">
                <a:off x="3151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7" name="Freeform 806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8" name="Freeform 807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9" name="Freeform 808"/>
              <p:cNvSpPr>
                <a:spLocks/>
              </p:cNvSpPr>
              <p:nvPr/>
            </p:nvSpPr>
            <p:spPr bwMode="auto">
              <a:xfrm>
                <a:off x="3148" y="2798"/>
                <a:ext cx="5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0" name="Freeform 809"/>
              <p:cNvSpPr>
                <a:spLocks/>
              </p:cNvSpPr>
              <p:nvPr/>
            </p:nvSpPr>
            <p:spPr bwMode="auto">
              <a:xfrm>
                <a:off x="3148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1" name="Freeform 810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2" name="Freeform 811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3" name="Freeform 812"/>
              <p:cNvSpPr>
                <a:spLocks/>
              </p:cNvSpPr>
              <p:nvPr/>
            </p:nvSpPr>
            <p:spPr bwMode="auto">
              <a:xfrm>
                <a:off x="3147" y="2804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4" name="Freeform 813"/>
              <p:cNvSpPr>
                <a:spLocks/>
              </p:cNvSpPr>
              <p:nvPr/>
            </p:nvSpPr>
            <p:spPr bwMode="auto">
              <a:xfrm>
                <a:off x="314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5" name="Freeform 814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6" name="Freeform 815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7" name="Freeform 816"/>
              <p:cNvSpPr>
                <a:spLocks/>
              </p:cNvSpPr>
              <p:nvPr/>
            </p:nvSpPr>
            <p:spPr bwMode="auto">
              <a:xfrm>
                <a:off x="3148" y="2810"/>
                <a:ext cx="5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5"/>
                  </a:cxn>
                  <a:cxn ang="0">
                    <a:pos x="2" y="10"/>
                  </a:cxn>
                  <a:cxn ang="0">
                    <a:pos x="4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4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8" name="Freeform 817"/>
              <p:cNvSpPr>
                <a:spLocks/>
              </p:cNvSpPr>
              <p:nvPr/>
            </p:nvSpPr>
            <p:spPr bwMode="auto">
              <a:xfrm>
                <a:off x="3148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11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2" y="5"/>
                    </a:lnTo>
                    <a:lnTo>
                      <a:pt x="4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9" name="Freeform 818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" name="Group 1020"/>
            <p:cNvGrpSpPr>
              <a:grpSpLocks/>
            </p:cNvGrpSpPr>
            <p:nvPr/>
          </p:nvGrpSpPr>
          <p:grpSpPr bwMode="auto">
            <a:xfrm>
              <a:off x="1839" y="2156"/>
              <a:ext cx="2119" cy="1326"/>
              <a:chOff x="1839" y="2156"/>
              <a:chExt cx="2119" cy="1326"/>
            </a:xfrm>
          </p:grpSpPr>
          <p:sp>
            <p:nvSpPr>
              <p:cNvPr id="2190" name="Freeform 820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1" name="Freeform 821"/>
              <p:cNvSpPr>
                <a:spLocks/>
              </p:cNvSpPr>
              <p:nvPr/>
            </p:nvSpPr>
            <p:spPr bwMode="auto">
              <a:xfrm>
                <a:off x="3150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2" name="Freeform 822"/>
              <p:cNvSpPr>
                <a:spLocks/>
              </p:cNvSpPr>
              <p:nvPr/>
            </p:nvSpPr>
            <p:spPr bwMode="auto">
              <a:xfrm>
                <a:off x="3150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3" name="Freeform 823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4" name="Freeform 824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5" name="Freeform 825"/>
              <p:cNvSpPr>
                <a:spLocks/>
              </p:cNvSpPr>
              <p:nvPr/>
            </p:nvSpPr>
            <p:spPr bwMode="auto">
              <a:xfrm>
                <a:off x="3155" y="2818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2"/>
                  </a:cxn>
                  <a:cxn ang="0">
                    <a:pos x="25" y="0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6" name="Freeform 826"/>
              <p:cNvSpPr>
                <a:spLocks/>
              </p:cNvSpPr>
              <p:nvPr/>
            </p:nvSpPr>
            <p:spPr bwMode="auto">
              <a:xfrm>
                <a:off x="3155" y="282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3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7" name="Freeform 827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8" name="Freeform 828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9" name="Freeform 829"/>
              <p:cNvSpPr>
                <a:spLocks/>
              </p:cNvSpPr>
              <p:nvPr/>
            </p:nvSpPr>
            <p:spPr bwMode="auto">
              <a:xfrm>
                <a:off x="3160" y="2821"/>
                <a:ext cx="3" cy="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5" y="34"/>
                  </a:cxn>
                  <a:cxn ang="0">
                    <a:pos x="10" y="36"/>
                  </a:cxn>
                  <a:cxn ang="0">
                    <a:pos x="16" y="0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lnTo>
                      <a:pt x="0" y="32"/>
                    </a:lnTo>
                    <a:lnTo>
                      <a:pt x="5" y="34"/>
                    </a:lnTo>
                    <a:lnTo>
                      <a:pt x="10" y="3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0" name="Freeform 830"/>
              <p:cNvSpPr>
                <a:spLocks/>
              </p:cNvSpPr>
              <p:nvPr/>
            </p:nvSpPr>
            <p:spPr bwMode="auto">
              <a:xfrm>
                <a:off x="3160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1" name="Freeform 831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2" name="Freeform 832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3" name="Freeform 833"/>
              <p:cNvSpPr>
                <a:spLocks/>
              </p:cNvSpPr>
              <p:nvPr/>
            </p:nvSpPr>
            <p:spPr bwMode="auto">
              <a:xfrm>
                <a:off x="3167" y="2821"/>
                <a:ext cx="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4" name="Freeform 834"/>
              <p:cNvSpPr>
                <a:spLocks/>
              </p:cNvSpPr>
              <p:nvPr/>
            </p:nvSpPr>
            <p:spPr bwMode="auto">
              <a:xfrm>
                <a:off x="3167" y="282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5" name="Freeform 835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6" name="Freeform 836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7" name="Freeform 837"/>
              <p:cNvSpPr>
                <a:spLocks/>
              </p:cNvSpPr>
              <p:nvPr/>
            </p:nvSpPr>
            <p:spPr bwMode="auto">
              <a:xfrm>
                <a:off x="3173" y="2821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8" name="Freeform 838"/>
              <p:cNvSpPr>
                <a:spLocks/>
              </p:cNvSpPr>
              <p:nvPr/>
            </p:nvSpPr>
            <p:spPr bwMode="auto">
              <a:xfrm>
                <a:off x="3173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9" name="Freeform 839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0" name="Freeform 840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1" name="Freeform 841"/>
              <p:cNvSpPr>
                <a:spLocks/>
              </p:cNvSpPr>
              <p:nvPr/>
            </p:nvSpPr>
            <p:spPr bwMode="auto">
              <a:xfrm>
                <a:off x="3177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0" y="29"/>
                  </a:cxn>
                  <a:cxn ang="0">
                    <a:pos x="25" y="26"/>
                  </a:cxn>
                  <a:cxn ang="0">
                    <a:pos x="0" y="0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lnTo>
                      <a:pt x="16" y="32"/>
                    </a:lnTo>
                    <a:lnTo>
                      <a:pt x="20" y="29"/>
                    </a:lnTo>
                    <a:lnTo>
                      <a:pt x="2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2" name="Freeform 842"/>
              <p:cNvSpPr>
                <a:spLocks/>
              </p:cNvSpPr>
              <p:nvPr/>
            </p:nvSpPr>
            <p:spPr bwMode="auto">
              <a:xfrm>
                <a:off x="3179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3" name="Freeform 843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4" name="Freeform 844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5" name="Freeform 845"/>
              <p:cNvSpPr>
                <a:spLocks/>
              </p:cNvSpPr>
              <p:nvPr/>
            </p:nvSpPr>
            <p:spPr bwMode="auto">
              <a:xfrm>
                <a:off x="3180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8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8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6" name="Freeform 846"/>
              <p:cNvSpPr>
                <a:spLocks/>
              </p:cNvSpPr>
              <p:nvPr/>
            </p:nvSpPr>
            <p:spPr bwMode="auto">
              <a:xfrm>
                <a:off x="3184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7" name="Freeform 847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8" name="Freeform 848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9" name="Freeform 849"/>
              <p:cNvSpPr>
                <a:spLocks/>
              </p:cNvSpPr>
              <p:nvPr/>
            </p:nvSpPr>
            <p:spPr bwMode="auto">
              <a:xfrm>
                <a:off x="3182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0" name="Freeform 850"/>
              <p:cNvSpPr>
                <a:spLocks/>
              </p:cNvSpPr>
              <p:nvPr/>
            </p:nvSpPr>
            <p:spPr bwMode="auto">
              <a:xfrm>
                <a:off x="3187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1" name="Freeform 851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2" name="Freeform 852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3" name="Freeform 853"/>
              <p:cNvSpPr>
                <a:spLocks/>
              </p:cNvSpPr>
              <p:nvPr/>
            </p:nvSpPr>
            <p:spPr bwMode="auto">
              <a:xfrm>
                <a:off x="3183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4" name="Freeform 854"/>
              <p:cNvSpPr>
                <a:spLocks/>
              </p:cNvSpPr>
              <p:nvPr/>
            </p:nvSpPr>
            <p:spPr bwMode="auto">
              <a:xfrm>
                <a:off x="3189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5" name="Freeform 855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6" name="Freeform 856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7" name="Freeform 857"/>
              <p:cNvSpPr>
                <a:spLocks/>
              </p:cNvSpPr>
              <p:nvPr/>
            </p:nvSpPr>
            <p:spPr bwMode="auto">
              <a:xfrm>
                <a:off x="1874" y="2171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5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16">
                    <a:moveTo>
                      <a:pt x="0" y="16"/>
                    </a:moveTo>
                    <a:lnTo>
                      <a:pt x="35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8" name="Freeform 858"/>
              <p:cNvSpPr>
                <a:spLocks/>
              </p:cNvSpPr>
              <p:nvPr/>
            </p:nvSpPr>
            <p:spPr bwMode="auto">
              <a:xfrm>
                <a:off x="187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9" name="Freeform 859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0" name="Freeform 860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1" name="Freeform 861"/>
              <p:cNvSpPr>
                <a:spLocks/>
              </p:cNvSpPr>
              <p:nvPr/>
            </p:nvSpPr>
            <p:spPr bwMode="auto">
              <a:xfrm>
                <a:off x="1872" y="216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2" name="Freeform 862"/>
              <p:cNvSpPr>
                <a:spLocks/>
              </p:cNvSpPr>
              <p:nvPr/>
            </p:nvSpPr>
            <p:spPr bwMode="auto">
              <a:xfrm>
                <a:off x="1876" y="2165"/>
                <a:ext cx="1" cy="1"/>
              </a:xfrm>
              <a:custGeom>
                <a:avLst/>
                <a:gdLst/>
                <a:ahLst/>
                <a:cxnLst>
                  <a:cxn ang="0">
                    <a:pos x="6" y="9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3" name="Freeform 863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4" name="Freeform 864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5" name="Freeform 865"/>
              <p:cNvSpPr>
                <a:spLocks/>
              </p:cNvSpPr>
              <p:nvPr/>
            </p:nvSpPr>
            <p:spPr bwMode="auto">
              <a:xfrm>
                <a:off x="1868" y="2160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5" y="6"/>
                  </a:cxn>
                  <a:cxn ang="0">
                    <a:pos x="21" y="3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lnTo>
                      <a:pt x="25" y="6"/>
                    </a:lnTo>
                    <a:lnTo>
                      <a:pt x="21" y="3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6" name="Freeform 866"/>
              <p:cNvSpPr>
                <a:spLocks/>
              </p:cNvSpPr>
              <p:nvPr/>
            </p:nvSpPr>
            <p:spPr bwMode="auto">
              <a:xfrm>
                <a:off x="1871" y="2160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7" name="Freeform 867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8" name="Freeform 868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9" name="Freeform 869"/>
              <p:cNvSpPr>
                <a:spLocks/>
              </p:cNvSpPr>
              <p:nvPr/>
            </p:nvSpPr>
            <p:spPr bwMode="auto">
              <a:xfrm>
                <a:off x="1864" y="215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0" name="Freeform 870"/>
              <p:cNvSpPr>
                <a:spLocks/>
              </p:cNvSpPr>
              <p:nvPr/>
            </p:nvSpPr>
            <p:spPr bwMode="auto">
              <a:xfrm>
                <a:off x="1865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1" name="Freeform 871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2" name="Freeform 872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3" name="Freeform 873"/>
              <p:cNvSpPr>
                <a:spLocks/>
              </p:cNvSpPr>
              <p:nvPr/>
            </p:nvSpPr>
            <p:spPr bwMode="auto">
              <a:xfrm>
                <a:off x="1858" y="2156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4" name="Freeform 874"/>
              <p:cNvSpPr>
                <a:spLocks/>
              </p:cNvSpPr>
              <p:nvPr/>
            </p:nvSpPr>
            <p:spPr bwMode="auto">
              <a:xfrm>
                <a:off x="1858" y="2156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5" name="Freeform 875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6" name="Freeform 876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7" name="Freeform 877"/>
              <p:cNvSpPr>
                <a:spLocks/>
              </p:cNvSpPr>
              <p:nvPr/>
            </p:nvSpPr>
            <p:spPr bwMode="auto">
              <a:xfrm>
                <a:off x="1852" y="215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8" name="Freeform 878"/>
              <p:cNvSpPr>
                <a:spLocks/>
              </p:cNvSpPr>
              <p:nvPr/>
            </p:nvSpPr>
            <p:spPr bwMode="auto">
              <a:xfrm>
                <a:off x="1852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9" name="Freeform 879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0" name="Freeform 880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1" name="Freeform 881"/>
              <p:cNvSpPr>
                <a:spLocks/>
              </p:cNvSpPr>
              <p:nvPr/>
            </p:nvSpPr>
            <p:spPr bwMode="auto">
              <a:xfrm>
                <a:off x="1846" y="2160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2" name="Freeform 882"/>
              <p:cNvSpPr>
                <a:spLocks/>
              </p:cNvSpPr>
              <p:nvPr/>
            </p:nvSpPr>
            <p:spPr bwMode="auto">
              <a:xfrm>
                <a:off x="1846" y="2160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3" name="Freeform 883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4" name="Freeform 884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5" name="Freeform 885"/>
              <p:cNvSpPr>
                <a:spLocks/>
              </p:cNvSpPr>
              <p:nvPr/>
            </p:nvSpPr>
            <p:spPr bwMode="auto">
              <a:xfrm>
                <a:off x="1842" y="2165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6" name="Line 886"/>
              <p:cNvSpPr>
                <a:spLocks noChangeShapeType="1"/>
              </p:cNvSpPr>
              <p:nvPr/>
            </p:nvSpPr>
            <p:spPr bwMode="auto">
              <a:xfrm flipH="1">
                <a:off x="1842" y="21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7" name="Freeform 887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8" name="Freeform 888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9" name="Freeform 889"/>
              <p:cNvSpPr>
                <a:spLocks/>
              </p:cNvSpPr>
              <p:nvPr/>
            </p:nvSpPr>
            <p:spPr bwMode="auto">
              <a:xfrm>
                <a:off x="1839" y="2171"/>
                <a:ext cx="6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0" name="Freeform 890"/>
              <p:cNvSpPr>
                <a:spLocks/>
              </p:cNvSpPr>
              <p:nvPr/>
            </p:nvSpPr>
            <p:spPr bwMode="auto">
              <a:xfrm>
                <a:off x="183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1" name="Freeform 891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2" name="Freeform 892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3" name="Freeform 893"/>
              <p:cNvSpPr>
                <a:spLocks/>
              </p:cNvSpPr>
              <p:nvPr/>
            </p:nvSpPr>
            <p:spPr bwMode="auto">
              <a:xfrm>
                <a:off x="1839" y="2177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4" name="Freeform 894"/>
              <p:cNvSpPr>
                <a:spLocks/>
              </p:cNvSpPr>
              <p:nvPr/>
            </p:nvSpPr>
            <p:spPr bwMode="auto">
              <a:xfrm>
                <a:off x="1839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5" name="Freeform 895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6" name="Freeform 896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7" name="Freeform 897"/>
              <p:cNvSpPr>
                <a:spLocks/>
              </p:cNvSpPr>
              <p:nvPr/>
            </p:nvSpPr>
            <p:spPr bwMode="auto">
              <a:xfrm>
                <a:off x="1839" y="2183"/>
                <a:ext cx="6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5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6"/>
                    </a:lnTo>
                    <a:lnTo>
                      <a:pt x="2" y="10"/>
                    </a:lnTo>
                    <a:lnTo>
                      <a:pt x="5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8" name="Freeform 898"/>
              <p:cNvSpPr>
                <a:spLocks/>
              </p:cNvSpPr>
              <p:nvPr/>
            </p:nvSpPr>
            <p:spPr bwMode="auto">
              <a:xfrm>
                <a:off x="183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5" y="10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2" y="4"/>
                    </a:lnTo>
                    <a:lnTo>
                      <a:pt x="5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9" name="Freeform 899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0" name="Freeform 900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1" name="Freeform 901"/>
              <p:cNvSpPr>
                <a:spLocks/>
              </p:cNvSpPr>
              <p:nvPr/>
            </p:nvSpPr>
            <p:spPr bwMode="auto">
              <a:xfrm>
                <a:off x="1842" y="2188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7"/>
                  </a:cxn>
                  <a:cxn ang="0">
                    <a:pos x="2" y="21"/>
                  </a:cxn>
                  <a:cxn ang="0">
                    <a:pos x="6" y="26"/>
                  </a:cxn>
                  <a:cxn ang="0">
                    <a:pos x="30" y="0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lnTo>
                      <a:pt x="0" y="17"/>
                    </a:lnTo>
                    <a:lnTo>
                      <a:pt x="2" y="21"/>
                    </a:lnTo>
                    <a:lnTo>
                      <a:pt x="6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2" name="Freeform 902"/>
              <p:cNvSpPr>
                <a:spLocks/>
              </p:cNvSpPr>
              <p:nvPr/>
            </p:nvSpPr>
            <p:spPr bwMode="auto">
              <a:xfrm>
                <a:off x="1842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6" y="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2" y="4"/>
                    </a:lnTo>
                    <a:lnTo>
                      <a:pt x="6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3" name="Freeform 903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4" name="Freeform 904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5" name="Freeform 905"/>
              <p:cNvSpPr>
                <a:spLocks/>
              </p:cNvSpPr>
              <p:nvPr/>
            </p:nvSpPr>
            <p:spPr bwMode="auto">
              <a:xfrm>
                <a:off x="1846" y="2191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25" y="0"/>
                  </a:cxn>
                </a:cxnLst>
                <a:rect l="0" t="0" r="r" b="b"/>
                <a:pathLst>
                  <a:path w="25" h="33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6" name="Freeform 906"/>
              <p:cNvSpPr>
                <a:spLocks/>
              </p:cNvSpPr>
              <p:nvPr/>
            </p:nvSpPr>
            <p:spPr bwMode="auto">
              <a:xfrm>
                <a:off x="1846" y="219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4" y="3"/>
                    </a:lnTo>
                    <a:lnTo>
                      <a:pt x="9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7" name="Freeform 907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8" name="Freeform 908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9" name="Freeform 909"/>
              <p:cNvSpPr>
                <a:spLocks/>
              </p:cNvSpPr>
              <p:nvPr/>
            </p:nvSpPr>
            <p:spPr bwMode="auto">
              <a:xfrm>
                <a:off x="1852" y="219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9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9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0" name="Freeform 910"/>
              <p:cNvSpPr>
                <a:spLocks/>
              </p:cNvSpPr>
              <p:nvPr/>
            </p:nvSpPr>
            <p:spPr bwMode="auto">
              <a:xfrm>
                <a:off x="1852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4" y="1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1" name="Freeform 911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2" name="Freeform 912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3" name="Freeform 913"/>
              <p:cNvSpPr>
                <a:spLocks/>
              </p:cNvSpPr>
              <p:nvPr/>
            </p:nvSpPr>
            <p:spPr bwMode="auto">
              <a:xfrm>
                <a:off x="1858" y="2194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4" name="Freeform 914"/>
              <p:cNvSpPr>
                <a:spLocks/>
              </p:cNvSpPr>
              <p:nvPr/>
            </p:nvSpPr>
            <p:spPr bwMode="auto">
              <a:xfrm>
                <a:off x="1858" y="220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5" name="Freeform 915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6" name="Freeform 916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7" name="Freeform 917"/>
              <p:cNvSpPr>
                <a:spLocks/>
              </p:cNvSpPr>
              <p:nvPr/>
            </p:nvSpPr>
            <p:spPr bwMode="auto">
              <a:xfrm>
                <a:off x="1864" y="219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8" name="Freeform 918"/>
              <p:cNvSpPr>
                <a:spLocks/>
              </p:cNvSpPr>
              <p:nvPr/>
            </p:nvSpPr>
            <p:spPr bwMode="auto">
              <a:xfrm>
                <a:off x="1865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9" name="Freeform 919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0" name="Freeform 920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1" name="Freeform 921"/>
              <p:cNvSpPr>
                <a:spLocks/>
              </p:cNvSpPr>
              <p:nvPr/>
            </p:nvSpPr>
            <p:spPr bwMode="auto">
              <a:xfrm>
                <a:off x="1868" y="2191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6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2" name="Line 922"/>
              <p:cNvSpPr>
                <a:spLocks noChangeShapeType="1"/>
              </p:cNvSpPr>
              <p:nvPr/>
            </p:nvSpPr>
            <p:spPr bwMode="auto">
              <a:xfrm flipV="1">
                <a:off x="1871" y="21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3" name="Freeform 923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4" name="Freeform 924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5" name="Freeform 925"/>
              <p:cNvSpPr>
                <a:spLocks/>
              </p:cNvSpPr>
              <p:nvPr/>
            </p:nvSpPr>
            <p:spPr bwMode="auto">
              <a:xfrm>
                <a:off x="1872" y="2188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0" y="0"/>
                  </a:cxn>
                </a:cxnLst>
                <a:rect l="0" t="0" r="r" b="b"/>
                <a:pathLst>
                  <a:path w="30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6" name="Freeform 926"/>
              <p:cNvSpPr>
                <a:spLocks/>
              </p:cNvSpPr>
              <p:nvPr/>
            </p:nvSpPr>
            <p:spPr bwMode="auto">
              <a:xfrm>
                <a:off x="1876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7" name="Freeform 927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8" name="Freeform 928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9" name="Freeform 929"/>
              <p:cNvSpPr>
                <a:spLocks/>
              </p:cNvSpPr>
              <p:nvPr/>
            </p:nvSpPr>
            <p:spPr bwMode="auto">
              <a:xfrm>
                <a:off x="1874" y="2183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5" y="6"/>
                  </a:cxn>
                  <a:cxn ang="0">
                    <a:pos x="0" y="0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0" name="Freeform 930"/>
              <p:cNvSpPr>
                <a:spLocks/>
              </p:cNvSpPr>
              <p:nvPr/>
            </p:nvSpPr>
            <p:spPr bwMode="auto">
              <a:xfrm>
                <a:off x="187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1" name="Freeform 931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2" name="Freeform 932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3" name="Freeform 933"/>
              <p:cNvSpPr>
                <a:spLocks/>
              </p:cNvSpPr>
              <p:nvPr/>
            </p:nvSpPr>
            <p:spPr bwMode="auto">
              <a:xfrm>
                <a:off x="1875" y="2177"/>
                <a:ext cx="5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4" name="Freeform 934"/>
              <p:cNvSpPr>
                <a:spLocks/>
              </p:cNvSpPr>
              <p:nvPr/>
            </p:nvSpPr>
            <p:spPr bwMode="auto">
              <a:xfrm>
                <a:off x="1880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5" name="Freeform 935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6" name="Freeform 936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7" name="Freeform 937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8" name="Freeform 938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9" name="Freeform 939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0" name="Freeform 940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1" name="Freeform 941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2" name="Freeform 942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3" name="Freeform 943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4" name="Freeform 944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5" name="Freeform 945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6" name="Freeform 946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7" name="Freeform 947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8" name="Freeform 948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9" name="Freeform 949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0" name="Freeform 950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1" name="Freeform 951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2" name="Freeform 952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3" name="Freeform 953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4" name="Freeform 954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5" name="Freeform 955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6" name="Freeform 956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7" name="Freeform 957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8" name="Freeform 958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9" name="Freeform 959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0" name="Freeform 960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1" name="Freeform 961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2" name="Freeform 962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3" name="Freeform 963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4" name="Freeform 964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5" name="Freeform 965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6" name="Freeform 966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7" name="Freeform 967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8" name="Freeform 968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9" name="Freeform 969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0" name="Freeform 970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1" name="Freeform 971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2" name="Freeform 972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3" name="Freeform 973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4" name="Freeform 974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5" name="Freeform 975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6" name="Freeform 976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7" name="Freeform 977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8" name="Freeform 978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9" name="Freeform 979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0" name="Freeform 980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1" name="Freeform 981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2" name="Freeform 982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3" name="Freeform 983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36"/>
                  </a:cxn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  <a:cxn ang="0">
                    <a:pos x="35" y="36"/>
                  </a:cxn>
                </a:cxnLst>
                <a:rect l="0" t="0" r="r" b="b"/>
                <a:pathLst>
                  <a:path w="35" h="72">
                    <a:moveTo>
                      <a:pt x="35" y="36"/>
                    </a:moveTo>
                    <a:lnTo>
                      <a:pt x="35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  <a:lnTo>
                      <a:pt x="3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4" name="Freeform 984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</a:cxnLst>
                <a:rect l="0" t="0" r="r" b="b"/>
                <a:pathLst>
                  <a:path w="35" h="72">
                    <a:moveTo>
                      <a:pt x="35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5" name="Freeform 985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6" name="Freeform 986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7" name="Freeform 987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8" name="Freeform 988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9" name="Freeform 989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8" y="34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8" y="34"/>
                  </a:cxn>
                </a:cxnLst>
                <a:rect l="0" t="0" r="r" b="b"/>
                <a:pathLst>
                  <a:path w="42" h="70">
                    <a:moveTo>
                      <a:pt x="8" y="34"/>
                    </a:moveTo>
                    <a:lnTo>
                      <a:pt x="16" y="0"/>
                    </a:ln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0" name="Freeform 990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6" y="0"/>
                    </a:move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1" name="Freeform 991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2" name="Freeform 992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3" name="Freeform 993"/>
              <p:cNvSpPr>
                <a:spLocks/>
              </p:cNvSpPr>
              <p:nvPr/>
            </p:nvSpPr>
            <p:spPr bwMode="auto">
              <a:xfrm>
                <a:off x="3888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4" name="Line 994"/>
              <p:cNvSpPr>
                <a:spLocks noChangeShapeType="1"/>
              </p:cNvSpPr>
              <p:nvPr/>
            </p:nvSpPr>
            <p:spPr bwMode="auto">
              <a:xfrm flipH="1" flipV="1">
                <a:off x="388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5" name="Freeform 995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6" name="Freeform 996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7" name="Freeform 997"/>
              <p:cNvSpPr>
                <a:spLocks/>
              </p:cNvSpPr>
              <p:nvPr/>
            </p:nvSpPr>
            <p:spPr bwMode="auto">
              <a:xfrm>
                <a:off x="3866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5" h="36">
                    <a:moveTo>
                      <a:pt x="0" y="3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8" name="Line 998"/>
              <p:cNvSpPr>
                <a:spLocks noChangeShapeType="1"/>
              </p:cNvSpPr>
              <p:nvPr/>
            </p:nvSpPr>
            <p:spPr bwMode="auto">
              <a:xfrm flipH="1">
                <a:off x="3866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9" name="Freeform 999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0" name="Freeform 1000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1" name="Freeform 1001"/>
              <p:cNvSpPr>
                <a:spLocks/>
              </p:cNvSpPr>
              <p:nvPr/>
            </p:nvSpPr>
            <p:spPr bwMode="auto">
              <a:xfrm>
                <a:off x="3844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2" name="Line 1002"/>
              <p:cNvSpPr>
                <a:spLocks noChangeShapeType="1"/>
              </p:cNvSpPr>
              <p:nvPr/>
            </p:nvSpPr>
            <p:spPr bwMode="auto">
              <a:xfrm flipH="1">
                <a:off x="3844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3" name="Freeform 1003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4" name="Freeform 1004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5" name="Freeform 1005"/>
              <p:cNvSpPr>
                <a:spLocks/>
              </p:cNvSpPr>
              <p:nvPr/>
            </p:nvSpPr>
            <p:spPr bwMode="auto">
              <a:xfrm>
                <a:off x="3822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6" name="Line 1006"/>
              <p:cNvSpPr>
                <a:spLocks noChangeShapeType="1"/>
              </p:cNvSpPr>
              <p:nvPr/>
            </p:nvSpPr>
            <p:spPr bwMode="auto">
              <a:xfrm flipH="1">
                <a:off x="3822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7" name="Freeform 1007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8" name="Freeform 1008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9" name="Freeform 1009"/>
              <p:cNvSpPr>
                <a:spLocks/>
              </p:cNvSpPr>
              <p:nvPr/>
            </p:nvSpPr>
            <p:spPr bwMode="auto">
              <a:xfrm>
                <a:off x="3800" y="3066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0" name="Line 1010"/>
              <p:cNvSpPr>
                <a:spLocks noChangeShapeType="1"/>
              </p:cNvSpPr>
              <p:nvPr/>
            </p:nvSpPr>
            <p:spPr bwMode="auto">
              <a:xfrm flipH="1">
                <a:off x="380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1" name="Freeform 1011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2" name="Freeform 1012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3" name="Freeform 1013"/>
              <p:cNvSpPr>
                <a:spLocks/>
              </p:cNvSpPr>
              <p:nvPr/>
            </p:nvSpPr>
            <p:spPr bwMode="auto">
              <a:xfrm>
                <a:off x="3777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4" name="Line 1014"/>
              <p:cNvSpPr>
                <a:spLocks noChangeShapeType="1"/>
              </p:cNvSpPr>
              <p:nvPr/>
            </p:nvSpPr>
            <p:spPr bwMode="auto">
              <a:xfrm flipH="1">
                <a:off x="3777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5" name="Freeform 1015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6" name="Freeform 1016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7" name="Freeform 1017"/>
              <p:cNvSpPr>
                <a:spLocks/>
              </p:cNvSpPr>
              <p:nvPr/>
            </p:nvSpPr>
            <p:spPr bwMode="auto">
              <a:xfrm>
                <a:off x="3755" y="3072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8" name="Line 1018"/>
              <p:cNvSpPr>
                <a:spLocks noChangeShapeType="1"/>
              </p:cNvSpPr>
              <p:nvPr/>
            </p:nvSpPr>
            <p:spPr bwMode="auto">
              <a:xfrm flipH="1">
                <a:off x="3755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9" name="Freeform 1019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8" name="Group 1221"/>
            <p:cNvGrpSpPr>
              <a:grpSpLocks/>
            </p:cNvGrpSpPr>
            <p:nvPr/>
          </p:nvGrpSpPr>
          <p:grpSpPr bwMode="auto">
            <a:xfrm>
              <a:off x="2067" y="1884"/>
              <a:ext cx="1848" cy="1491"/>
              <a:chOff x="2067" y="1884"/>
              <a:chExt cx="1848" cy="1491"/>
            </a:xfrm>
          </p:grpSpPr>
          <p:sp>
            <p:nvSpPr>
              <p:cNvPr id="1990" name="Freeform 1021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1" name="Freeform 1022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2" name="Freeform 1023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3" name="Freeform 1024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4" name="Freeform 1025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5" name="Freeform 1026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6" name="Freeform 1027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7" name="Freeform 1028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8" name="Freeform 1029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9" name="Freeform 1030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0" name="Freeform 1031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1" name="Freeform 1032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2" name="Freeform 1033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3" name="Freeform 1034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4" name="Freeform 1035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5" name="Freeform 1036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6" name="Freeform 1037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7" name="Freeform 1038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8" name="Freeform 1039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9" name="Freeform 1040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0" name="Freeform 1041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1" name="Freeform 1042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2" name="Freeform 1043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3" name="Freeform 1044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4" name="Freeform 1045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5" name="Freeform 1046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6" name="Freeform 1047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7" name="Freeform 1048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8" name="Freeform 1049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9" name="Freeform 1050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0" name="Freeform 1051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1" name="Freeform 1052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5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2" name="Freeform 1053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5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3" name="Freeform 1054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4" name="Freeform 1055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5" name="Freeform 1056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6" name="Freeform 1057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7" name="Freeform 1058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8" name="Freeform 1059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9" name="Freeform 1060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7" y="34"/>
                  </a:cxn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7" y="34"/>
                  </a:cxn>
                </a:cxnLst>
                <a:rect l="0" t="0" r="r" b="b"/>
                <a:pathLst>
                  <a:path w="42" h="70">
                    <a:moveTo>
                      <a:pt x="7" y="34"/>
                    </a:moveTo>
                    <a:lnTo>
                      <a:pt x="15" y="0"/>
                    </a:ln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0" name="Freeform 1061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5" y="0"/>
                    </a:move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1" name="Freeform 1062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2" name="Freeform 1063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3" name="Freeform 1064"/>
              <p:cNvSpPr>
                <a:spLocks/>
              </p:cNvSpPr>
              <p:nvPr/>
            </p:nvSpPr>
            <p:spPr bwMode="auto">
              <a:xfrm>
                <a:off x="3560" y="307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4" name="Line 1065"/>
              <p:cNvSpPr>
                <a:spLocks noChangeShapeType="1"/>
              </p:cNvSpPr>
              <p:nvPr/>
            </p:nvSpPr>
            <p:spPr bwMode="auto">
              <a:xfrm flipH="1" flipV="1">
                <a:off x="356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5" name="Freeform 1066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6" name="Freeform 1067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7" name="Freeform 1068"/>
              <p:cNvSpPr>
                <a:spLocks/>
              </p:cNvSpPr>
              <p:nvPr/>
            </p:nvSpPr>
            <p:spPr bwMode="auto">
              <a:xfrm>
                <a:off x="3539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8" name="Line 1069"/>
              <p:cNvSpPr>
                <a:spLocks noChangeShapeType="1"/>
              </p:cNvSpPr>
              <p:nvPr/>
            </p:nvSpPr>
            <p:spPr bwMode="auto">
              <a:xfrm flipH="1">
                <a:off x="3539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9" name="Freeform 1070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0" name="Freeform 1071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1" name="Freeform 1072"/>
              <p:cNvSpPr>
                <a:spLocks/>
              </p:cNvSpPr>
              <p:nvPr/>
            </p:nvSpPr>
            <p:spPr bwMode="auto">
              <a:xfrm>
                <a:off x="3517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2" name="Line 1073"/>
              <p:cNvSpPr>
                <a:spLocks noChangeShapeType="1"/>
              </p:cNvSpPr>
              <p:nvPr/>
            </p:nvSpPr>
            <p:spPr bwMode="auto">
              <a:xfrm flipH="1">
                <a:off x="3517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3" name="Freeform 1074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4" name="Freeform 1075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5" name="Freeform 1076"/>
              <p:cNvSpPr>
                <a:spLocks/>
              </p:cNvSpPr>
              <p:nvPr/>
            </p:nvSpPr>
            <p:spPr bwMode="auto">
              <a:xfrm>
                <a:off x="3495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6" name="Line 1077"/>
              <p:cNvSpPr>
                <a:spLocks noChangeShapeType="1"/>
              </p:cNvSpPr>
              <p:nvPr/>
            </p:nvSpPr>
            <p:spPr bwMode="auto">
              <a:xfrm flipH="1">
                <a:off x="3495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7" name="Freeform 1078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8" name="Freeform 1079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9" name="Freeform 1080"/>
              <p:cNvSpPr>
                <a:spLocks/>
              </p:cNvSpPr>
              <p:nvPr/>
            </p:nvSpPr>
            <p:spPr bwMode="auto">
              <a:xfrm>
                <a:off x="3472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0" name="Line 1081"/>
              <p:cNvSpPr>
                <a:spLocks noChangeShapeType="1"/>
              </p:cNvSpPr>
              <p:nvPr/>
            </p:nvSpPr>
            <p:spPr bwMode="auto">
              <a:xfrm flipH="1">
                <a:off x="3472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1" name="Freeform 1082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2" name="Freeform 1083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3" name="Freeform 1084"/>
              <p:cNvSpPr>
                <a:spLocks/>
              </p:cNvSpPr>
              <p:nvPr/>
            </p:nvSpPr>
            <p:spPr bwMode="auto">
              <a:xfrm>
                <a:off x="3450" y="30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4" name="Line 1085"/>
              <p:cNvSpPr>
                <a:spLocks noChangeShapeType="1"/>
              </p:cNvSpPr>
              <p:nvPr/>
            </p:nvSpPr>
            <p:spPr bwMode="auto">
              <a:xfrm flipH="1">
                <a:off x="3450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5" name="Freeform 1086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6" name="Freeform 1087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7" name="Freeform 1088"/>
              <p:cNvSpPr>
                <a:spLocks/>
              </p:cNvSpPr>
              <p:nvPr/>
            </p:nvSpPr>
            <p:spPr bwMode="auto">
              <a:xfrm>
                <a:off x="3428" y="3072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8" name="Line 1089"/>
              <p:cNvSpPr>
                <a:spLocks noChangeShapeType="1"/>
              </p:cNvSpPr>
              <p:nvPr/>
            </p:nvSpPr>
            <p:spPr bwMode="auto">
              <a:xfrm flipH="1">
                <a:off x="342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9" name="Freeform 1090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0" name="Freeform 1091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1" name="Freeform 1092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1" h="70">
                    <a:moveTo>
                      <a:pt x="34" y="34"/>
                    </a:moveTo>
                    <a:lnTo>
                      <a:pt x="41" y="69"/>
                    </a:ln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2" name="Freeform 1093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</a:cxnLst>
                <a:rect l="0" t="0" r="r" b="b"/>
                <a:pathLst>
                  <a:path w="41" h="70">
                    <a:moveTo>
                      <a:pt x="41" y="69"/>
                    </a:move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3" name="Freeform 1094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4" name="Freeform 1095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5" name="Freeform 1096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6" name="Freeform 1097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7" name="Freeform 1098"/>
              <p:cNvSpPr>
                <a:spLocks/>
              </p:cNvSpPr>
              <p:nvPr/>
            </p:nvSpPr>
            <p:spPr bwMode="auto">
              <a:xfrm>
                <a:off x="2292" y="1900"/>
                <a:ext cx="4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8" name="Line 1099"/>
              <p:cNvSpPr>
                <a:spLocks noChangeShapeType="1"/>
              </p:cNvSpPr>
              <p:nvPr/>
            </p:nvSpPr>
            <p:spPr bwMode="auto">
              <a:xfrm flipH="1" flipV="1">
                <a:off x="2296" y="19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9" name="Freeform 1100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0" name="Freeform 1101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1" name="Freeform 1102"/>
              <p:cNvSpPr>
                <a:spLocks/>
              </p:cNvSpPr>
              <p:nvPr/>
            </p:nvSpPr>
            <p:spPr bwMode="auto">
              <a:xfrm>
                <a:off x="2286" y="189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2" name="Line 1103"/>
              <p:cNvSpPr>
                <a:spLocks noChangeShapeType="1"/>
              </p:cNvSpPr>
              <p:nvPr/>
            </p:nvSpPr>
            <p:spPr bwMode="auto">
              <a:xfrm flipH="1" flipV="1">
                <a:off x="2289" y="1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3" name="Freeform 1104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4" name="Freeform 1105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5" name="Freeform 1106"/>
              <p:cNvSpPr>
                <a:spLocks/>
              </p:cNvSpPr>
              <p:nvPr/>
            </p:nvSpPr>
            <p:spPr bwMode="auto">
              <a:xfrm>
                <a:off x="2279" y="1889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6" name="Line 1107"/>
              <p:cNvSpPr>
                <a:spLocks noChangeShapeType="1"/>
              </p:cNvSpPr>
              <p:nvPr/>
            </p:nvSpPr>
            <p:spPr bwMode="auto">
              <a:xfrm flipH="1" flipV="1">
                <a:off x="2281" y="1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7" name="Freeform 1108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8" name="Freeform 1109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9" name="Freeform 1110"/>
              <p:cNvSpPr>
                <a:spLocks/>
              </p:cNvSpPr>
              <p:nvPr/>
            </p:nvSpPr>
            <p:spPr bwMode="auto">
              <a:xfrm>
                <a:off x="2271" y="1885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0" name="Line 1111"/>
              <p:cNvSpPr>
                <a:spLocks noChangeShapeType="1"/>
              </p:cNvSpPr>
              <p:nvPr/>
            </p:nvSpPr>
            <p:spPr bwMode="auto">
              <a:xfrm flipH="1" flipV="1">
                <a:off x="2272" y="18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1" name="Freeform 1112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2" name="Freeform 1113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3" name="Freeform 1114"/>
              <p:cNvSpPr>
                <a:spLocks/>
              </p:cNvSpPr>
              <p:nvPr/>
            </p:nvSpPr>
            <p:spPr bwMode="auto">
              <a:xfrm>
                <a:off x="2263" y="1884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4" name="Line 1115"/>
              <p:cNvSpPr>
                <a:spLocks noChangeShapeType="1"/>
              </p:cNvSpPr>
              <p:nvPr/>
            </p:nvSpPr>
            <p:spPr bwMode="auto">
              <a:xfrm flipH="1">
                <a:off x="226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5" name="Freeform 1116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6" name="Freeform 1117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7" name="Freeform 1118"/>
              <p:cNvSpPr>
                <a:spLocks/>
              </p:cNvSpPr>
              <p:nvPr/>
            </p:nvSpPr>
            <p:spPr bwMode="auto">
              <a:xfrm>
                <a:off x="2253" y="1884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8" name="Line 1119"/>
              <p:cNvSpPr>
                <a:spLocks noChangeShapeType="1"/>
              </p:cNvSpPr>
              <p:nvPr/>
            </p:nvSpPr>
            <p:spPr bwMode="auto">
              <a:xfrm flipH="1">
                <a:off x="225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9" name="Freeform 1120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0" name="Freeform 1121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1" name="Freeform 1122"/>
              <p:cNvSpPr>
                <a:spLocks/>
              </p:cNvSpPr>
              <p:nvPr/>
            </p:nvSpPr>
            <p:spPr bwMode="auto">
              <a:xfrm>
                <a:off x="2244" y="1886"/>
                <a:ext cx="3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2" name="Line 1123"/>
              <p:cNvSpPr>
                <a:spLocks noChangeShapeType="1"/>
              </p:cNvSpPr>
              <p:nvPr/>
            </p:nvSpPr>
            <p:spPr bwMode="auto">
              <a:xfrm flipH="1">
                <a:off x="2244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3" name="Freeform 1124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4" name="Freeform 1125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5" name="Freeform 1126"/>
              <p:cNvSpPr>
                <a:spLocks/>
              </p:cNvSpPr>
              <p:nvPr/>
            </p:nvSpPr>
            <p:spPr bwMode="auto">
              <a:xfrm>
                <a:off x="2236" y="1890"/>
                <a:ext cx="3" cy="6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6" name="Line 1127"/>
              <p:cNvSpPr>
                <a:spLocks noChangeShapeType="1"/>
              </p:cNvSpPr>
              <p:nvPr/>
            </p:nvSpPr>
            <p:spPr bwMode="auto">
              <a:xfrm flipH="1">
                <a:off x="2236" y="18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7" name="Freeform 1128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8" name="Freeform 1129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9" name="Freeform 1130"/>
              <p:cNvSpPr>
                <a:spLocks/>
              </p:cNvSpPr>
              <p:nvPr/>
            </p:nvSpPr>
            <p:spPr bwMode="auto">
              <a:xfrm>
                <a:off x="2228" y="1896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0" name="Line 1131"/>
              <p:cNvSpPr>
                <a:spLocks noChangeShapeType="1"/>
              </p:cNvSpPr>
              <p:nvPr/>
            </p:nvSpPr>
            <p:spPr bwMode="auto">
              <a:xfrm flipH="1">
                <a:off x="2228" y="1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1" name="Freeform 1132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2" name="Freeform 1133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3" name="Freeform 1134"/>
              <p:cNvSpPr>
                <a:spLocks/>
              </p:cNvSpPr>
              <p:nvPr/>
            </p:nvSpPr>
            <p:spPr bwMode="auto">
              <a:xfrm>
                <a:off x="2222" y="1903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4" name="Line 1135"/>
              <p:cNvSpPr>
                <a:spLocks noChangeShapeType="1"/>
              </p:cNvSpPr>
              <p:nvPr/>
            </p:nvSpPr>
            <p:spPr bwMode="auto">
              <a:xfrm flipH="1">
                <a:off x="2222" y="19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5" name="Freeform 1136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6" name="Freeform 1137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7" name="Freeform 1138"/>
              <p:cNvSpPr>
                <a:spLocks/>
              </p:cNvSpPr>
              <p:nvPr/>
            </p:nvSpPr>
            <p:spPr bwMode="auto">
              <a:xfrm>
                <a:off x="2217" y="1911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8" name="Line 1139"/>
              <p:cNvSpPr>
                <a:spLocks noChangeShapeType="1"/>
              </p:cNvSpPr>
              <p:nvPr/>
            </p:nvSpPr>
            <p:spPr bwMode="auto">
              <a:xfrm flipH="1">
                <a:off x="2217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9" name="Freeform 1140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0" name="Freeform 1141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1" name="Freeform 1142"/>
              <p:cNvSpPr>
                <a:spLocks/>
              </p:cNvSpPr>
              <p:nvPr/>
            </p:nvSpPr>
            <p:spPr bwMode="auto">
              <a:xfrm>
                <a:off x="2214" y="1920"/>
                <a:ext cx="5" cy="3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2" name="Line 1143"/>
              <p:cNvSpPr>
                <a:spLocks noChangeShapeType="1"/>
              </p:cNvSpPr>
              <p:nvPr/>
            </p:nvSpPr>
            <p:spPr bwMode="auto">
              <a:xfrm flipH="1">
                <a:off x="2214" y="192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3" name="Freeform 1144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4" name="Freeform 1145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5" name="Freeform 1146"/>
              <p:cNvSpPr>
                <a:spLocks/>
              </p:cNvSpPr>
              <p:nvPr/>
            </p:nvSpPr>
            <p:spPr bwMode="auto">
              <a:xfrm>
                <a:off x="2212" y="1930"/>
                <a:ext cx="6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6" name="Line 1147"/>
              <p:cNvSpPr>
                <a:spLocks noChangeShapeType="1"/>
              </p:cNvSpPr>
              <p:nvPr/>
            </p:nvSpPr>
            <p:spPr bwMode="auto">
              <a:xfrm>
                <a:off x="2212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7" name="Freeform 1148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8" name="Freeform 1149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9" name="Freeform 1150"/>
              <p:cNvSpPr>
                <a:spLocks/>
              </p:cNvSpPr>
              <p:nvPr/>
            </p:nvSpPr>
            <p:spPr bwMode="auto">
              <a:xfrm>
                <a:off x="2213" y="1940"/>
                <a:ext cx="5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0" name="Line 1151"/>
              <p:cNvSpPr>
                <a:spLocks noChangeShapeType="1"/>
              </p:cNvSpPr>
              <p:nvPr/>
            </p:nvSpPr>
            <p:spPr bwMode="auto">
              <a:xfrm>
                <a:off x="2213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1" name="Freeform 1152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2" name="Freeform 1153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3" name="Freeform 1154"/>
              <p:cNvSpPr>
                <a:spLocks/>
              </p:cNvSpPr>
              <p:nvPr/>
            </p:nvSpPr>
            <p:spPr bwMode="auto">
              <a:xfrm>
                <a:off x="2215" y="1948"/>
                <a:ext cx="5" cy="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4" name="Line 1155"/>
              <p:cNvSpPr>
                <a:spLocks noChangeShapeType="1"/>
              </p:cNvSpPr>
              <p:nvPr/>
            </p:nvSpPr>
            <p:spPr bwMode="auto">
              <a:xfrm>
                <a:off x="2215" y="19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5" name="Freeform 1156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6" name="Freeform 1157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7" name="Freeform 1158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8" name="Freeform 1159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9" name="Freeform 1160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7" y="21"/>
                  </a:cxn>
                </a:cxnLst>
                <a:rect l="0" t="0" r="r" b="b"/>
                <a:pathLst>
                  <a:path w="62" h="57">
                    <a:moveTo>
                      <a:pt x="27" y="21"/>
                    </a:moveTo>
                    <a:lnTo>
                      <a:pt x="55" y="0"/>
                    </a:ln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0" name="Freeform 1161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1" name="Freeform 1162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2" name="Freeform 1163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3" name="Freeform 1164"/>
              <p:cNvSpPr>
                <a:spLocks/>
              </p:cNvSpPr>
              <p:nvPr/>
            </p:nvSpPr>
            <p:spPr bwMode="auto">
              <a:xfrm>
                <a:off x="2146" y="1989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7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7" h="26">
                    <a:moveTo>
                      <a:pt x="0" y="26"/>
                    </a:moveTo>
                    <a:lnTo>
                      <a:pt x="27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4" name="Line 1165"/>
              <p:cNvSpPr>
                <a:spLocks noChangeShapeType="1"/>
              </p:cNvSpPr>
              <p:nvPr/>
            </p:nvSpPr>
            <p:spPr bwMode="auto">
              <a:xfrm flipH="1" flipV="1">
                <a:off x="2150" y="19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5" name="Freeform 1166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6" name="Freeform 1167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7" name="Freeform 1168"/>
              <p:cNvSpPr>
                <a:spLocks/>
              </p:cNvSpPr>
              <p:nvPr/>
            </p:nvSpPr>
            <p:spPr bwMode="auto">
              <a:xfrm>
                <a:off x="2140" y="1983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8" name="Line 1169"/>
              <p:cNvSpPr>
                <a:spLocks noChangeShapeType="1"/>
              </p:cNvSpPr>
              <p:nvPr/>
            </p:nvSpPr>
            <p:spPr bwMode="auto">
              <a:xfrm flipH="1" flipV="1">
                <a:off x="2143" y="1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9" name="Freeform 1170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0" name="Freeform 1171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1" name="Freeform 1172"/>
              <p:cNvSpPr>
                <a:spLocks/>
              </p:cNvSpPr>
              <p:nvPr/>
            </p:nvSpPr>
            <p:spPr bwMode="auto">
              <a:xfrm>
                <a:off x="2133" y="1977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2" name="Line 1173"/>
              <p:cNvSpPr>
                <a:spLocks noChangeShapeType="1"/>
              </p:cNvSpPr>
              <p:nvPr/>
            </p:nvSpPr>
            <p:spPr bwMode="auto">
              <a:xfrm flipH="1" flipV="1">
                <a:off x="21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3" name="Freeform 1174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4" name="Freeform 1175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5" name="Freeform 1176"/>
              <p:cNvSpPr>
                <a:spLocks/>
              </p:cNvSpPr>
              <p:nvPr/>
            </p:nvSpPr>
            <p:spPr bwMode="auto">
              <a:xfrm>
                <a:off x="2125" y="197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6" name="Line 1177"/>
              <p:cNvSpPr>
                <a:spLocks noChangeShapeType="1"/>
              </p:cNvSpPr>
              <p:nvPr/>
            </p:nvSpPr>
            <p:spPr bwMode="auto">
              <a:xfrm flipH="1" flipV="1">
                <a:off x="2126" y="1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7" name="Freeform 1178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8" name="Freeform 1179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9" name="Freeform 1180"/>
              <p:cNvSpPr>
                <a:spLocks/>
              </p:cNvSpPr>
              <p:nvPr/>
            </p:nvSpPr>
            <p:spPr bwMode="auto">
              <a:xfrm>
                <a:off x="2117" y="1973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0" name="Line 1181"/>
              <p:cNvSpPr>
                <a:spLocks noChangeShapeType="1"/>
              </p:cNvSpPr>
              <p:nvPr/>
            </p:nvSpPr>
            <p:spPr bwMode="auto">
              <a:xfrm flipH="1">
                <a:off x="2117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1" name="Freeform 1182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2" name="Freeform 1183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3" name="Freeform 1184"/>
              <p:cNvSpPr>
                <a:spLocks/>
              </p:cNvSpPr>
              <p:nvPr/>
            </p:nvSpPr>
            <p:spPr bwMode="auto">
              <a:xfrm>
                <a:off x="2108" y="1973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4" name="Line 1185"/>
              <p:cNvSpPr>
                <a:spLocks noChangeShapeType="1"/>
              </p:cNvSpPr>
              <p:nvPr/>
            </p:nvSpPr>
            <p:spPr bwMode="auto">
              <a:xfrm flipH="1">
                <a:off x="2108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5" name="Freeform 1186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6" name="Freeform 1187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7" name="Freeform 1188"/>
              <p:cNvSpPr>
                <a:spLocks/>
              </p:cNvSpPr>
              <p:nvPr/>
            </p:nvSpPr>
            <p:spPr bwMode="auto">
              <a:xfrm>
                <a:off x="2098" y="1975"/>
                <a:ext cx="3" cy="6"/>
              </a:xfrm>
              <a:custGeom>
                <a:avLst/>
                <a:gdLst/>
                <a:ahLst/>
                <a:cxnLst>
                  <a:cxn ang="0">
                    <a:pos x="14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4" y="35"/>
                  </a:cxn>
                </a:cxnLst>
                <a:rect l="0" t="0" r="r" b="b"/>
                <a:pathLst>
                  <a:path w="14" h="35">
                    <a:moveTo>
                      <a:pt x="14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8" name="Line 1189"/>
              <p:cNvSpPr>
                <a:spLocks noChangeShapeType="1"/>
              </p:cNvSpPr>
              <p:nvPr/>
            </p:nvSpPr>
            <p:spPr bwMode="auto">
              <a:xfrm flipH="1">
                <a:off x="2098" y="197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9" name="Freeform 1190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0" name="Freeform 1191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1" name="Freeform 1192"/>
              <p:cNvSpPr>
                <a:spLocks/>
              </p:cNvSpPr>
              <p:nvPr/>
            </p:nvSpPr>
            <p:spPr bwMode="auto">
              <a:xfrm>
                <a:off x="2090" y="1979"/>
                <a:ext cx="3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2" name="Line 1193"/>
              <p:cNvSpPr>
                <a:spLocks noChangeShapeType="1"/>
              </p:cNvSpPr>
              <p:nvPr/>
            </p:nvSpPr>
            <p:spPr bwMode="auto">
              <a:xfrm flipH="1">
                <a:off x="2090" y="1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3" name="Freeform 1194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4" name="Freeform 1195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5" name="Freeform 1196"/>
              <p:cNvSpPr>
                <a:spLocks/>
              </p:cNvSpPr>
              <p:nvPr/>
            </p:nvSpPr>
            <p:spPr bwMode="auto">
              <a:xfrm>
                <a:off x="2083" y="1985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6" name="Line 1197"/>
              <p:cNvSpPr>
                <a:spLocks noChangeShapeType="1"/>
              </p:cNvSpPr>
              <p:nvPr/>
            </p:nvSpPr>
            <p:spPr bwMode="auto">
              <a:xfrm flipH="1">
                <a:off x="2083" y="19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7" name="Freeform 1198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8" name="Freeform 1199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9" name="Freeform 1200"/>
              <p:cNvSpPr>
                <a:spLocks/>
              </p:cNvSpPr>
              <p:nvPr/>
            </p:nvSpPr>
            <p:spPr bwMode="auto">
              <a:xfrm>
                <a:off x="2076" y="1992"/>
                <a:ext cx="5" cy="4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3" y="0"/>
                  </a:cxn>
                  <a:cxn ang="0">
                    <a:pos x="0" y="5"/>
                  </a:cxn>
                  <a:cxn ang="0">
                    <a:pos x="28" y="24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0" name="Line 1201"/>
              <p:cNvSpPr>
                <a:spLocks noChangeShapeType="1"/>
              </p:cNvSpPr>
              <p:nvPr/>
            </p:nvSpPr>
            <p:spPr bwMode="auto">
              <a:xfrm flipH="1">
                <a:off x="2076" y="19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1" name="Freeform 1202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2" name="Freeform 1203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3" name="Freeform 1204"/>
              <p:cNvSpPr>
                <a:spLocks/>
              </p:cNvSpPr>
              <p:nvPr/>
            </p:nvSpPr>
            <p:spPr bwMode="auto">
              <a:xfrm>
                <a:off x="2071" y="2000"/>
                <a:ext cx="6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4" name="Line 1205"/>
              <p:cNvSpPr>
                <a:spLocks noChangeShapeType="1"/>
              </p:cNvSpPr>
              <p:nvPr/>
            </p:nvSpPr>
            <p:spPr bwMode="auto">
              <a:xfrm flipH="1">
                <a:off x="2071" y="20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5" name="Freeform 1206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6" name="Freeform 1207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7" name="Freeform 1208"/>
              <p:cNvSpPr>
                <a:spLocks/>
              </p:cNvSpPr>
              <p:nvPr/>
            </p:nvSpPr>
            <p:spPr bwMode="auto">
              <a:xfrm>
                <a:off x="2068" y="2009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8" name="Line 1209"/>
              <p:cNvSpPr>
                <a:spLocks noChangeShapeType="1"/>
              </p:cNvSpPr>
              <p:nvPr/>
            </p:nvSpPr>
            <p:spPr bwMode="auto">
              <a:xfrm flipH="1">
                <a:off x="2068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9" name="Freeform 1210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0" name="Freeform 1211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1" name="Freeform 1212"/>
              <p:cNvSpPr>
                <a:spLocks/>
              </p:cNvSpPr>
              <p:nvPr/>
            </p:nvSpPr>
            <p:spPr bwMode="auto">
              <a:xfrm>
                <a:off x="2067" y="2019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2" name="Line 1213"/>
              <p:cNvSpPr>
                <a:spLocks noChangeShapeType="1"/>
              </p:cNvSpPr>
              <p:nvPr/>
            </p:nvSpPr>
            <p:spPr bwMode="auto">
              <a:xfrm>
                <a:off x="2067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3" name="Freeform 1214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4" name="Freeform 1215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5" name="Freeform 1216"/>
              <p:cNvSpPr>
                <a:spLocks/>
              </p:cNvSpPr>
              <p:nvPr/>
            </p:nvSpPr>
            <p:spPr bwMode="auto">
              <a:xfrm>
                <a:off x="2067" y="2029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9"/>
                  </a:cxn>
                  <a:cxn ang="0">
                    <a:pos x="34" y="0"/>
                  </a:cxn>
                </a:cxnLst>
                <a:rect l="0" t="0" r="r" b="b"/>
                <a:pathLst>
                  <a:path w="34" h="9">
                    <a:moveTo>
                      <a:pt x="34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6" name="Line 1217"/>
              <p:cNvSpPr>
                <a:spLocks noChangeShapeType="1"/>
              </p:cNvSpPr>
              <p:nvPr/>
            </p:nvSpPr>
            <p:spPr bwMode="auto">
              <a:xfrm>
                <a:off x="2067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7" name="Freeform 1218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8" name="Freeform 1219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9" name="Freeform 1220"/>
              <p:cNvSpPr>
                <a:spLocks/>
              </p:cNvSpPr>
              <p:nvPr/>
            </p:nvSpPr>
            <p:spPr bwMode="auto">
              <a:xfrm>
                <a:off x="2069" y="2037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9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9" name="Group 1422"/>
            <p:cNvGrpSpPr>
              <a:grpSpLocks/>
            </p:cNvGrpSpPr>
            <p:nvPr/>
          </p:nvGrpSpPr>
          <p:grpSpPr bwMode="auto">
            <a:xfrm>
              <a:off x="1921" y="1928"/>
              <a:ext cx="308" cy="212"/>
              <a:chOff x="1921" y="1928"/>
              <a:chExt cx="308" cy="212"/>
            </a:xfrm>
          </p:grpSpPr>
          <p:sp>
            <p:nvSpPr>
              <p:cNvPr id="1790" name="Line 1222"/>
              <p:cNvSpPr>
                <a:spLocks noChangeShapeType="1"/>
              </p:cNvSpPr>
              <p:nvPr/>
            </p:nvSpPr>
            <p:spPr bwMode="auto">
              <a:xfrm>
                <a:off x="2069" y="20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1" name="Freeform 1223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2" name="Freeform 1224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3" name="Freeform 1225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31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1" y="14"/>
                  </a:cxn>
                </a:cxnLst>
                <a:rect l="0" t="0" r="r" b="b"/>
                <a:pathLst>
                  <a:path w="65" h="50">
                    <a:moveTo>
                      <a:pt x="31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4" name="Freeform 1226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5" name="Freeform 1227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27" y="22"/>
                  </a:cxn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  <a:cxn ang="0">
                    <a:pos x="27" y="22"/>
                  </a:cxn>
                </a:cxnLst>
                <a:rect l="0" t="0" r="r" b="b"/>
                <a:pathLst>
                  <a:path w="61" h="58">
                    <a:moveTo>
                      <a:pt x="27" y="22"/>
                    </a:moveTo>
                    <a:lnTo>
                      <a:pt x="55" y="0"/>
                    </a:ln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6" name="Freeform 1228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</a:cxnLst>
                <a:rect l="0" t="0" r="r" b="b"/>
                <a:pathLst>
                  <a:path w="61" h="58">
                    <a:moveTo>
                      <a:pt x="55" y="0"/>
                    </a:move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7" name="Freeform 1229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8" name="Freeform 1230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9" name="Freeform 1231"/>
              <p:cNvSpPr>
                <a:spLocks/>
              </p:cNvSpPr>
              <p:nvPr/>
            </p:nvSpPr>
            <p:spPr bwMode="auto">
              <a:xfrm>
                <a:off x="2219" y="1945"/>
                <a:ext cx="4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7" y="3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lnTo>
                      <a:pt x="27" y="3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0" name="Line 1232"/>
              <p:cNvSpPr>
                <a:spLocks noChangeShapeType="1"/>
              </p:cNvSpPr>
              <p:nvPr/>
            </p:nvSpPr>
            <p:spPr bwMode="auto">
              <a:xfrm flipH="1" flipV="1">
                <a:off x="2223" y="19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1" name="Freeform 1233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2" name="Freeform 1234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3" name="Freeform 1235"/>
              <p:cNvSpPr>
                <a:spLocks/>
              </p:cNvSpPr>
              <p:nvPr/>
            </p:nvSpPr>
            <p:spPr bwMode="auto">
              <a:xfrm>
                <a:off x="2213" y="1938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5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5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4" name="Line 1236"/>
              <p:cNvSpPr>
                <a:spLocks noChangeShapeType="1"/>
              </p:cNvSpPr>
              <p:nvPr/>
            </p:nvSpPr>
            <p:spPr bwMode="auto">
              <a:xfrm flipH="1" flipV="1">
                <a:off x="2216" y="1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5" name="Freeform 1237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6" name="Freeform 1238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7" name="Freeform 1239"/>
              <p:cNvSpPr>
                <a:spLocks/>
              </p:cNvSpPr>
              <p:nvPr/>
            </p:nvSpPr>
            <p:spPr bwMode="auto">
              <a:xfrm>
                <a:off x="2206" y="1933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1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1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8" name="Line 1240"/>
              <p:cNvSpPr>
                <a:spLocks noChangeShapeType="1"/>
              </p:cNvSpPr>
              <p:nvPr/>
            </p:nvSpPr>
            <p:spPr bwMode="auto">
              <a:xfrm flipH="1" flipV="1">
                <a:off x="220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9" name="Freeform 1241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0" name="Freeform 1242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1" name="Freeform 1243"/>
              <p:cNvSpPr>
                <a:spLocks/>
              </p:cNvSpPr>
              <p:nvPr/>
            </p:nvSpPr>
            <p:spPr bwMode="auto">
              <a:xfrm>
                <a:off x="2198" y="1930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0" y="36"/>
                  </a:cxn>
                </a:cxnLst>
                <a:rect l="0" t="0" r="r" b="b"/>
                <a:pathLst>
                  <a:path w="11" h="36">
                    <a:moveTo>
                      <a:pt x="0" y="36"/>
                    </a:moveTo>
                    <a:lnTo>
                      <a:pt x="11" y="2"/>
                    </a:lnTo>
                    <a:lnTo>
                      <a:pt x="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2" name="Line 1244"/>
              <p:cNvSpPr>
                <a:spLocks noChangeShapeType="1"/>
              </p:cNvSpPr>
              <p:nvPr/>
            </p:nvSpPr>
            <p:spPr bwMode="auto">
              <a:xfrm flipH="1" flipV="1">
                <a:off x="2199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3" name="Freeform 1245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4" name="Freeform 1246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5" name="Freeform 1247"/>
              <p:cNvSpPr>
                <a:spLocks/>
              </p:cNvSpPr>
              <p:nvPr/>
            </p:nvSpPr>
            <p:spPr bwMode="auto">
              <a:xfrm>
                <a:off x="2190" y="1928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6" name="Line 1248"/>
              <p:cNvSpPr>
                <a:spLocks noChangeShapeType="1"/>
              </p:cNvSpPr>
              <p:nvPr/>
            </p:nvSpPr>
            <p:spPr bwMode="auto">
              <a:xfrm flipH="1">
                <a:off x="2190" y="1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7" name="Freeform 1249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8" name="Freeform 1250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9" name="Freeform 1251"/>
              <p:cNvSpPr>
                <a:spLocks/>
              </p:cNvSpPr>
              <p:nvPr/>
            </p:nvSpPr>
            <p:spPr bwMode="auto">
              <a:xfrm>
                <a:off x="2180" y="1929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0" name="Line 1252"/>
              <p:cNvSpPr>
                <a:spLocks noChangeShapeType="1"/>
              </p:cNvSpPr>
              <p:nvPr/>
            </p:nvSpPr>
            <p:spPr bwMode="auto">
              <a:xfrm flipH="1">
                <a:off x="2180" y="192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1" name="Freeform 1253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2" name="Freeform 1254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3" name="Freeform 1255"/>
              <p:cNvSpPr>
                <a:spLocks/>
              </p:cNvSpPr>
              <p:nvPr/>
            </p:nvSpPr>
            <p:spPr bwMode="auto">
              <a:xfrm>
                <a:off x="2171" y="1931"/>
                <a:ext cx="3" cy="5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4" name="Line 1256"/>
              <p:cNvSpPr>
                <a:spLocks noChangeShapeType="1"/>
              </p:cNvSpPr>
              <p:nvPr/>
            </p:nvSpPr>
            <p:spPr bwMode="auto">
              <a:xfrm flipH="1">
                <a:off x="2171" y="19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5" name="Freeform 1257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6" name="Freeform 1258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7" name="Freeform 1259"/>
              <p:cNvSpPr>
                <a:spLocks/>
              </p:cNvSpPr>
              <p:nvPr/>
            </p:nvSpPr>
            <p:spPr bwMode="auto">
              <a:xfrm>
                <a:off x="2163" y="1935"/>
                <a:ext cx="3" cy="5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21" y="33"/>
                  </a:cxn>
                </a:cxnLst>
                <a:rect l="0" t="0" r="r" b="b"/>
                <a:pathLst>
                  <a:path w="21" h="33">
                    <a:moveTo>
                      <a:pt x="21" y="33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8" name="Line 1260"/>
              <p:cNvSpPr>
                <a:spLocks noChangeShapeType="1"/>
              </p:cNvSpPr>
              <p:nvPr/>
            </p:nvSpPr>
            <p:spPr bwMode="auto">
              <a:xfrm flipH="1">
                <a:off x="2163" y="19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9" name="Freeform 1261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0" name="Freeform 1262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1" name="Freeform 1263"/>
              <p:cNvSpPr>
                <a:spLocks/>
              </p:cNvSpPr>
              <p:nvPr/>
            </p:nvSpPr>
            <p:spPr bwMode="auto">
              <a:xfrm>
                <a:off x="2156" y="1940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2" name="Line 1264"/>
              <p:cNvSpPr>
                <a:spLocks noChangeShapeType="1"/>
              </p:cNvSpPr>
              <p:nvPr/>
            </p:nvSpPr>
            <p:spPr bwMode="auto">
              <a:xfrm flipH="1">
                <a:off x="215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3" name="Freeform 1265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4" name="Freeform 1266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5" name="Freeform 1267"/>
              <p:cNvSpPr>
                <a:spLocks/>
              </p:cNvSpPr>
              <p:nvPr/>
            </p:nvSpPr>
            <p:spPr bwMode="auto">
              <a:xfrm>
                <a:off x="2149" y="1947"/>
                <a:ext cx="5" cy="4"/>
              </a:xfrm>
              <a:custGeom>
                <a:avLst/>
                <a:gdLst/>
                <a:ahLst/>
                <a:cxnLst>
                  <a:cxn ang="0">
                    <a:pos x="28" y="25"/>
                  </a:cxn>
                  <a:cxn ang="0">
                    <a:pos x="4" y="0"/>
                  </a:cxn>
                  <a:cxn ang="0">
                    <a:pos x="0" y="7"/>
                  </a:cxn>
                  <a:cxn ang="0">
                    <a:pos x="28" y="25"/>
                  </a:cxn>
                </a:cxnLst>
                <a:rect l="0" t="0" r="r" b="b"/>
                <a:pathLst>
                  <a:path w="28" h="25">
                    <a:moveTo>
                      <a:pt x="28" y="25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6" name="Line 1268"/>
              <p:cNvSpPr>
                <a:spLocks noChangeShapeType="1"/>
              </p:cNvSpPr>
              <p:nvPr/>
            </p:nvSpPr>
            <p:spPr bwMode="auto">
              <a:xfrm flipH="1">
                <a:off x="2149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7" name="Freeform 1269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8" name="Freeform 1270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9" name="Freeform 1271"/>
              <p:cNvSpPr>
                <a:spLocks/>
              </p:cNvSpPr>
              <p:nvPr/>
            </p:nvSpPr>
            <p:spPr bwMode="auto">
              <a:xfrm>
                <a:off x="2144" y="1956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0" name="Line 1272"/>
              <p:cNvSpPr>
                <a:spLocks noChangeShapeType="1"/>
              </p:cNvSpPr>
              <p:nvPr/>
            </p:nvSpPr>
            <p:spPr bwMode="auto">
              <a:xfrm flipH="1">
                <a:off x="2144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1" name="Freeform 1273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2" name="Freeform 1274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3" name="Freeform 1275"/>
              <p:cNvSpPr>
                <a:spLocks/>
              </p:cNvSpPr>
              <p:nvPr/>
            </p:nvSpPr>
            <p:spPr bwMode="auto">
              <a:xfrm>
                <a:off x="2141" y="1965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4" name="Line 1276"/>
              <p:cNvSpPr>
                <a:spLocks noChangeShapeType="1"/>
              </p:cNvSpPr>
              <p:nvPr/>
            </p:nvSpPr>
            <p:spPr bwMode="auto">
              <a:xfrm flipH="1">
                <a:off x="214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5" name="Freeform 1277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6" name="Freeform 1278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7" name="Freeform 1279"/>
              <p:cNvSpPr>
                <a:spLocks/>
              </p:cNvSpPr>
              <p:nvPr/>
            </p:nvSpPr>
            <p:spPr bwMode="auto">
              <a:xfrm>
                <a:off x="2140" y="1975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8" name="Line 1280"/>
              <p:cNvSpPr>
                <a:spLocks noChangeShapeType="1"/>
              </p:cNvSpPr>
              <p:nvPr/>
            </p:nvSpPr>
            <p:spPr bwMode="auto">
              <a:xfrm>
                <a:off x="2140" y="19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9" name="Freeform 1281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0" name="Freeform 1282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1" name="Freeform 1283"/>
              <p:cNvSpPr>
                <a:spLocks/>
              </p:cNvSpPr>
              <p:nvPr/>
            </p:nvSpPr>
            <p:spPr bwMode="auto">
              <a:xfrm>
                <a:off x="2140" y="198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2" name="Line 1284"/>
              <p:cNvSpPr>
                <a:spLocks noChangeShapeType="1"/>
              </p:cNvSpPr>
              <p:nvPr/>
            </p:nvSpPr>
            <p:spPr bwMode="auto">
              <a:xfrm>
                <a:off x="2140" y="198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3" name="Freeform 1285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4" name="Freeform 1286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5" name="Freeform 1287"/>
              <p:cNvSpPr>
                <a:spLocks/>
              </p:cNvSpPr>
              <p:nvPr/>
            </p:nvSpPr>
            <p:spPr bwMode="auto">
              <a:xfrm>
                <a:off x="2142" y="1993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8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6" name="Line 1288"/>
              <p:cNvSpPr>
                <a:spLocks noChangeShapeType="1"/>
              </p:cNvSpPr>
              <p:nvPr/>
            </p:nvSpPr>
            <p:spPr bwMode="auto">
              <a:xfrm>
                <a:off x="2142" y="19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7" name="Freeform 1289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8" name="Freeform 1290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9" name="Freeform 1291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0" y="14"/>
                  </a:cxn>
                </a:cxnLst>
                <a:rect l="0" t="0" r="r" b="b"/>
                <a:pathLst>
                  <a:path w="65" h="50">
                    <a:moveTo>
                      <a:pt x="30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0" name="Freeform 1292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1" name="Freeform 1293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28" y="20"/>
                  </a:cxn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  <a:cxn ang="0">
                    <a:pos x="28" y="20"/>
                  </a:cxn>
                </a:cxnLst>
                <a:rect l="0" t="0" r="r" b="b"/>
                <a:pathLst>
                  <a:path w="62" h="56">
                    <a:moveTo>
                      <a:pt x="28" y="20"/>
                    </a:moveTo>
                    <a:lnTo>
                      <a:pt x="55" y="0"/>
                    </a:ln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  <a:lnTo>
                      <a:pt x="2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2" name="Freeform 1294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</a:cxnLst>
                <a:rect l="0" t="0" r="r" b="b"/>
                <a:pathLst>
                  <a:path w="62" h="56">
                    <a:moveTo>
                      <a:pt x="55" y="0"/>
                    </a:move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" name="Freeform 1295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" name="Freeform 1296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5" name="Freeform 1297"/>
              <p:cNvSpPr>
                <a:spLocks/>
              </p:cNvSpPr>
              <p:nvPr/>
            </p:nvSpPr>
            <p:spPr bwMode="auto">
              <a:xfrm>
                <a:off x="2000" y="2078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6" name="Line 1298"/>
              <p:cNvSpPr>
                <a:spLocks noChangeShapeType="1"/>
              </p:cNvSpPr>
              <p:nvPr/>
            </p:nvSpPr>
            <p:spPr bwMode="auto">
              <a:xfrm flipH="1" flipV="1">
                <a:off x="2004" y="20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7" name="Freeform 1299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8" name="Freeform 1300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9" name="Freeform 1301"/>
              <p:cNvSpPr>
                <a:spLocks/>
              </p:cNvSpPr>
              <p:nvPr/>
            </p:nvSpPr>
            <p:spPr bwMode="auto">
              <a:xfrm>
                <a:off x="1994" y="2072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0" name="Line 1302"/>
              <p:cNvSpPr>
                <a:spLocks noChangeShapeType="1"/>
              </p:cNvSpPr>
              <p:nvPr/>
            </p:nvSpPr>
            <p:spPr bwMode="auto">
              <a:xfrm flipH="1" flipV="1">
                <a:off x="1997" y="2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1" name="Freeform 1303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2" name="Freeform 1304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3" name="Freeform 1305"/>
              <p:cNvSpPr>
                <a:spLocks/>
              </p:cNvSpPr>
              <p:nvPr/>
            </p:nvSpPr>
            <p:spPr bwMode="auto">
              <a:xfrm>
                <a:off x="1987" y="2066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4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4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4" name="Line 1306"/>
              <p:cNvSpPr>
                <a:spLocks noChangeShapeType="1"/>
              </p:cNvSpPr>
              <p:nvPr/>
            </p:nvSpPr>
            <p:spPr bwMode="auto">
              <a:xfrm flipH="1" flipV="1">
                <a:off x="1989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5" name="Freeform 1307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6" name="Freeform 1308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7" name="Freeform 1309"/>
              <p:cNvSpPr>
                <a:spLocks/>
              </p:cNvSpPr>
              <p:nvPr/>
            </p:nvSpPr>
            <p:spPr bwMode="auto">
              <a:xfrm>
                <a:off x="1980" y="206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8" name="Line 1310"/>
              <p:cNvSpPr>
                <a:spLocks noChangeShapeType="1"/>
              </p:cNvSpPr>
              <p:nvPr/>
            </p:nvSpPr>
            <p:spPr bwMode="auto">
              <a:xfrm flipH="1" flipV="1">
                <a:off x="1981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9" name="Freeform 1311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0" name="Freeform 1312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1" name="Freeform 1313"/>
              <p:cNvSpPr>
                <a:spLocks/>
              </p:cNvSpPr>
              <p:nvPr/>
            </p:nvSpPr>
            <p:spPr bwMode="auto">
              <a:xfrm>
                <a:off x="1971" y="206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2" name="Line 1314"/>
              <p:cNvSpPr>
                <a:spLocks noChangeShapeType="1"/>
              </p:cNvSpPr>
              <p:nvPr/>
            </p:nvSpPr>
            <p:spPr bwMode="auto">
              <a:xfrm flipH="1">
                <a:off x="1971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3" name="Freeform 1315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4" name="Freeform 1316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5" name="Freeform 1317"/>
              <p:cNvSpPr>
                <a:spLocks/>
              </p:cNvSpPr>
              <p:nvPr/>
            </p:nvSpPr>
            <p:spPr bwMode="auto">
              <a:xfrm>
                <a:off x="1962" y="206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6" name="Line 1318"/>
              <p:cNvSpPr>
                <a:spLocks noChangeShapeType="1"/>
              </p:cNvSpPr>
              <p:nvPr/>
            </p:nvSpPr>
            <p:spPr bwMode="auto">
              <a:xfrm flipH="1">
                <a:off x="1962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7" name="Freeform 1319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8" name="Freeform 1320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9" name="Freeform 1321"/>
              <p:cNvSpPr>
                <a:spLocks/>
              </p:cNvSpPr>
              <p:nvPr/>
            </p:nvSpPr>
            <p:spPr bwMode="auto">
              <a:xfrm>
                <a:off x="1953" y="2064"/>
                <a:ext cx="2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0" name="Line 1322"/>
              <p:cNvSpPr>
                <a:spLocks noChangeShapeType="1"/>
              </p:cNvSpPr>
              <p:nvPr/>
            </p:nvSpPr>
            <p:spPr bwMode="auto">
              <a:xfrm flipH="1">
                <a:off x="1953" y="20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1" name="Freeform 1323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2" name="Freeform 1324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3" name="Freeform 1325"/>
              <p:cNvSpPr>
                <a:spLocks/>
              </p:cNvSpPr>
              <p:nvPr/>
            </p:nvSpPr>
            <p:spPr bwMode="auto">
              <a:xfrm>
                <a:off x="1944" y="2068"/>
                <a:ext cx="4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4" name="Line 1326"/>
              <p:cNvSpPr>
                <a:spLocks noChangeShapeType="1"/>
              </p:cNvSpPr>
              <p:nvPr/>
            </p:nvSpPr>
            <p:spPr bwMode="auto">
              <a:xfrm flipH="1">
                <a:off x="1944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5" name="Freeform 1327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6" name="Freeform 1328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7" name="Freeform 1329"/>
              <p:cNvSpPr>
                <a:spLocks/>
              </p:cNvSpPr>
              <p:nvPr/>
            </p:nvSpPr>
            <p:spPr bwMode="auto">
              <a:xfrm>
                <a:off x="1937" y="2074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8" name="Line 1330"/>
              <p:cNvSpPr>
                <a:spLocks noChangeShapeType="1"/>
              </p:cNvSpPr>
              <p:nvPr/>
            </p:nvSpPr>
            <p:spPr bwMode="auto">
              <a:xfrm flipH="1">
                <a:off x="1937" y="20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9" name="Freeform 1331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0" name="Freeform 1332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1" name="Freeform 1333"/>
              <p:cNvSpPr>
                <a:spLocks/>
              </p:cNvSpPr>
              <p:nvPr/>
            </p:nvSpPr>
            <p:spPr bwMode="auto">
              <a:xfrm>
                <a:off x="1931" y="2081"/>
                <a:ext cx="4" cy="4"/>
              </a:xfrm>
              <a:custGeom>
                <a:avLst/>
                <a:gdLst/>
                <a:ahLst/>
                <a:cxnLst>
                  <a:cxn ang="0">
                    <a:pos x="29" y="24"/>
                  </a:cxn>
                  <a:cxn ang="0">
                    <a:pos x="4" y="0"/>
                  </a:cxn>
                  <a:cxn ang="0">
                    <a:pos x="0" y="5"/>
                  </a:cxn>
                  <a:cxn ang="0">
                    <a:pos x="29" y="24"/>
                  </a:cxn>
                </a:cxnLst>
                <a:rect l="0" t="0" r="r" b="b"/>
                <a:pathLst>
                  <a:path w="29" h="24">
                    <a:moveTo>
                      <a:pt x="29" y="24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2" name="Line 1334"/>
              <p:cNvSpPr>
                <a:spLocks noChangeShapeType="1"/>
              </p:cNvSpPr>
              <p:nvPr/>
            </p:nvSpPr>
            <p:spPr bwMode="auto">
              <a:xfrm flipH="1">
                <a:off x="1931" y="20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3" name="Freeform 1335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4" name="Freeform 1336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5" name="Freeform 1337"/>
              <p:cNvSpPr>
                <a:spLocks/>
              </p:cNvSpPr>
              <p:nvPr/>
            </p:nvSpPr>
            <p:spPr bwMode="auto">
              <a:xfrm>
                <a:off x="1926" y="2089"/>
                <a:ext cx="5" cy="3"/>
              </a:xfrm>
              <a:custGeom>
                <a:avLst/>
                <a:gdLst/>
                <a:ahLst/>
                <a:cxnLst>
                  <a:cxn ang="0">
                    <a:pos x="31" y="20"/>
                  </a:cxn>
                  <a:cxn ang="0">
                    <a:pos x="3" y="0"/>
                  </a:cxn>
                  <a:cxn ang="0">
                    <a:pos x="0" y="8"/>
                  </a:cxn>
                  <a:cxn ang="0">
                    <a:pos x="31" y="20"/>
                  </a:cxn>
                </a:cxnLst>
                <a:rect l="0" t="0" r="r" b="b"/>
                <a:pathLst>
                  <a:path w="31" h="20">
                    <a:moveTo>
                      <a:pt x="31" y="2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3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6" name="Line 1338"/>
              <p:cNvSpPr>
                <a:spLocks noChangeShapeType="1"/>
              </p:cNvSpPr>
              <p:nvPr/>
            </p:nvSpPr>
            <p:spPr bwMode="auto">
              <a:xfrm flipH="1">
                <a:off x="1926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7" name="Freeform 1339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8" name="Freeform 1340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9" name="Freeform 1341"/>
              <p:cNvSpPr>
                <a:spLocks/>
              </p:cNvSpPr>
              <p:nvPr/>
            </p:nvSpPr>
            <p:spPr bwMode="auto">
              <a:xfrm>
                <a:off x="1922" y="2098"/>
                <a:ext cx="6" cy="2"/>
              </a:xfrm>
              <a:custGeom>
                <a:avLst/>
                <a:gdLst/>
                <a:ahLst/>
                <a:cxnLst>
                  <a:cxn ang="0">
                    <a:pos x="34" y="1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4" y="11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0" name="Line 1342"/>
              <p:cNvSpPr>
                <a:spLocks noChangeShapeType="1"/>
              </p:cNvSpPr>
              <p:nvPr/>
            </p:nvSpPr>
            <p:spPr bwMode="auto">
              <a:xfrm flipH="1">
                <a:off x="1922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1" name="Freeform 1343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2" name="Freeform 1344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3" name="Freeform 1345"/>
              <p:cNvSpPr>
                <a:spLocks/>
              </p:cNvSpPr>
              <p:nvPr/>
            </p:nvSpPr>
            <p:spPr bwMode="auto">
              <a:xfrm>
                <a:off x="1921" y="2108"/>
                <a:ext cx="6" cy="1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6"/>
                  </a:cxn>
                </a:cxnLst>
                <a:rect l="0" t="0" r="r" b="b"/>
                <a:pathLst>
                  <a:path w="34" h="7">
                    <a:moveTo>
                      <a:pt x="34" y="6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4" name="Line 1346"/>
              <p:cNvSpPr>
                <a:spLocks noChangeShapeType="1"/>
              </p:cNvSpPr>
              <p:nvPr/>
            </p:nvSpPr>
            <p:spPr bwMode="auto">
              <a:xfrm>
                <a:off x="1921" y="21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5" name="Freeform 1347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6" name="Freeform 1348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7" name="Freeform 1349"/>
              <p:cNvSpPr>
                <a:spLocks/>
              </p:cNvSpPr>
              <p:nvPr/>
            </p:nvSpPr>
            <p:spPr bwMode="auto">
              <a:xfrm>
                <a:off x="1921" y="2118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8" name="Line 1350"/>
              <p:cNvSpPr>
                <a:spLocks noChangeShapeType="1"/>
              </p:cNvSpPr>
              <p:nvPr/>
            </p:nvSpPr>
            <p:spPr bwMode="auto">
              <a:xfrm>
                <a:off x="1921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9" name="Freeform 1351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0" name="Freeform 1352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1" name="Freeform 1353"/>
              <p:cNvSpPr>
                <a:spLocks/>
              </p:cNvSpPr>
              <p:nvPr/>
            </p:nvSpPr>
            <p:spPr bwMode="auto">
              <a:xfrm>
                <a:off x="1923" y="2126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2" name="Line 1354"/>
              <p:cNvSpPr>
                <a:spLocks noChangeShapeType="1"/>
              </p:cNvSpPr>
              <p:nvPr/>
            </p:nvSpPr>
            <p:spPr bwMode="auto">
              <a:xfrm>
                <a:off x="1923" y="21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3" name="Freeform 1355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4" name="Freeform 1356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5" name="Freeform 1357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6" name="Freeform 1358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7" name="Freeform 1359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8" name="Freeform 1360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9" name="Freeform 1361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0" name="Freeform 1362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1" name="Freeform 1363"/>
              <p:cNvSpPr>
                <a:spLocks/>
              </p:cNvSpPr>
              <p:nvPr/>
            </p:nvSpPr>
            <p:spPr bwMode="auto">
              <a:xfrm>
                <a:off x="2073" y="2034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2" name="Line 1364"/>
              <p:cNvSpPr>
                <a:spLocks noChangeShapeType="1"/>
              </p:cNvSpPr>
              <p:nvPr/>
            </p:nvSpPr>
            <p:spPr bwMode="auto">
              <a:xfrm flipH="1" flipV="1">
                <a:off x="2077" y="20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3" name="Freeform 1365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4" name="Freeform 1366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5" name="Freeform 1367"/>
              <p:cNvSpPr>
                <a:spLocks/>
              </p:cNvSpPr>
              <p:nvPr/>
            </p:nvSpPr>
            <p:spPr bwMode="auto">
              <a:xfrm>
                <a:off x="2067" y="2027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6" name="Line 1368"/>
              <p:cNvSpPr>
                <a:spLocks noChangeShapeType="1"/>
              </p:cNvSpPr>
              <p:nvPr/>
            </p:nvSpPr>
            <p:spPr bwMode="auto">
              <a:xfrm flipH="1" flipV="1">
                <a:off x="2070" y="20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7" name="Freeform 1369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8" name="Freeform 1370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9" name="Freeform 1371"/>
              <p:cNvSpPr>
                <a:spLocks/>
              </p:cNvSpPr>
              <p:nvPr/>
            </p:nvSpPr>
            <p:spPr bwMode="auto">
              <a:xfrm>
                <a:off x="2060" y="2022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0" name="Line 1372"/>
              <p:cNvSpPr>
                <a:spLocks noChangeShapeType="1"/>
              </p:cNvSpPr>
              <p:nvPr/>
            </p:nvSpPr>
            <p:spPr bwMode="auto">
              <a:xfrm flipH="1" flipV="1">
                <a:off x="2062" y="20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1" name="Freeform 1373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2" name="Freeform 1374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3" name="Freeform 1375"/>
              <p:cNvSpPr>
                <a:spLocks/>
              </p:cNvSpPr>
              <p:nvPr/>
            </p:nvSpPr>
            <p:spPr bwMode="auto">
              <a:xfrm>
                <a:off x="2052" y="2018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4" name="Line 1376"/>
              <p:cNvSpPr>
                <a:spLocks noChangeShapeType="1"/>
              </p:cNvSpPr>
              <p:nvPr/>
            </p:nvSpPr>
            <p:spPr bwMode="auto">
              <a:xfrm flipH="1" flipV="1">
                <a:off x="2053" y="20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5" name="Freeform 1377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6" name="Freeform 1378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7" name="Freeform 1379"/>
              <p:cNvSpPr>
                <a:spLocks/>
              </p:cNvSpPr>
              <p:nvPr/>
            </p:nvSpPr>
            <p:spPr bwMode="auto">
              <a:xfrm>
                <a:off x="2044" y="2017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8" name="Line 1380"/>
              <p:cNvSpPr>
                <a:spLocks noChangeShapeType="1"/>
              </p:cNvSpPr>
              <p:nvPr/>
            </p:nvSpPr>
            <p:spPr bwMode="auto">
              <a:xfrm flipH="1">
                <a:off x="2044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9" name="Freeform 1381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0" name="Freeform 1382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1" name="Freeform 1383"/>
              <p:cNvSpPr>
                <a:spLocks/>
              </p:cNvSpPr>
              <p:nvPr/>
            </p:nvSpPr>
            <p:spPr bwMode="auto">
              <a:xfrm>
                <a:off x="2035" y="2017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2" name="Line 1384"/>
              <p:cNvSpPr>
                <a:spLocks noChangeShapeType="1"/>
              </p:cNvSpPr>
              <p:nvPr/>
            </p:nvSpPr>
            <p:spPr bwMode="auto">
              <a:xfrm flipH="1">
                <a:off x="2035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3" name="Freeform 1385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4" name="Freeform 1386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5" name="Freeform 1387"/>
              <p:cNvSpPr>
                <a:spLocks/>
              </p:cNvSpPr>
              <p:nvPr/>
            </p:nvSpPr>
            <p:spPr bwMode="auto">
              <a:xfrm>
                <a:off x="2026" y="2019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6" name="Line 1388"/>
              <p:cNvSpPr>
                <a:spLocks noChangeShapeType="1"/>
              </p:cNvSpPr>
              <p:nvPr/>
            </p:nvSpPr>
            <p:spPr bwMode="auto">
              <a:xfrm flipH="1">
                <a:off x="2026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7" name="Freeform 1389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8" name="Freeform 1390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9" name="Freeform 1391"/>
              <p:cNvSpPr>
                <a:spLocks/>
              </p:cNvSpPr>
              <p:nvPr/>
            </p:nvSpPr>
            <p:spPr bwMode="auto">
              <a:xfrm>
                <a:off x="2017" y="2023"/>
                <a:ext cx="4" cy="6"/>
              </a:xfrm>
              <a:custGeom>
                <a:avLst/>
                <a:gdLst/>
                <a:ahLst/>
                <a:cxnLst>
                  <a:cxn ang="0">
                    <a:pos x="19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9" y="33"/>
                  </a:cxn>
                </a:cxnLst>
                <a:rect l="0" t="0" r="r" b="b"/>
                <a:pathLst>
                  <a:path w="19" h="33">
                    <a:moveTo>
                      <a:pt x="19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0" name="Line 1392"/>
              <p:cNvSpPr>
                <a:spLocks noChangeShapeType="1"/>
              </p:cNvSpPr>
              <p:nvPr/>
            </p:nvSpPr>
            <p:spPr bwMode="auto">
              <a:xfrm flipH="1">
                <a:off x="2017" y="20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1" name="Freeform 1393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2" name="Freeform 1394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3" name="Freeform 1395"/>
              <p:cNvSpPr>
                <a:spLocks/>
              </p:cNvSpPr>
              <p:nvPr/>
            </p:nvSpPr>
            <p:spPr bwMode="auto">
              <a:xfrm>
                <a:off x="2010" y="2029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4" name="Line 1396"/>
              <p:cNvSpPr>
                <a:spLocks noChangeShapeType="1"/>
              </p:cNvSpPr>
              <p:nvPr/>
            </p:nvSpPr>
            <p:spPr bwMode="auto">
              <a:xfrm flipH="1">
                <a:off x="2010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5" name="Freeform 1397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6" name="Freeform 1398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7" name="Freeform 1399"/>
              <p:cNvSpPr>
                <a:spLocks/>
              </p:cNvSpPr>
              <p:nvPr/>
            </p:nvSpPr>
            <p:spPr bwMode="auto">
              <a:xfrm>
                <a:off x="2003" y="2036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7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7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8" name="Line 1400"/>
              <p:cNvSpPr>
                <a:spLocks noChangeShapeType="1"/>
              </p:cNvSpPr>
              <p:nvPr/>
            </p:nvSpPr>
            <p:spPr bwMode="auto">
              <a:xfrm flipH="1">
                <a:off x="2003" y="20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9" name="Freeform 1401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0" name="Freeform 1402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1" name="Freeform 1403"/>
              <p:cNvSpPr>
                <a:spLocks/>
              </p:cNvSpPr>
              <p:nvPr/>
            </p:nvSpPr>
            <p:spPr bwMode="auto">
              <a:xfrm>
                <a:off x="1999" y="2045"/>
                <a:ext cx="5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2" name="Line 1404"/>
              <p:cNvSpPr>
                <a:spLocks noChangeShapeType="1"/>
              </p:cNvSpPr>
              <p:nvPr/>
            </p:nvSpPr>
            <p:spPr bwMode="auto">
              <a:xfrm flipH="1">
                <a:off x="1999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3" name="Freeform 1405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4" name="Freeform 1406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5" name="Freeform 1407"/>
              <p:cNvSpPr>
                <a:spLocks/>
              </p:cNvSpPr>
              <p:nvPr/>
            </p:nvSpPr>
            <p:spPr bwMode="auto">
              <a:xfrm>
                <a:off x="1995" y="2054"/>
                <a:ext cx="6" cy="2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6" name="Line 1408"/>
              <p:cNvSpPr>
                <a:spLocks noChangeShapeType="1"/>
              </p:cNvSpPr>
              <p:nvPr/>
            </p:nvSpPr>
            <p:spPr bwMode="auto">
              <a:xfrm flipH="1">
                <a:off x="1995" y="20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7" name="Freeform 1409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8" name="Freeform 1410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9" name="Freeform 1411"/>
              <p:cNvSpPr>
                <a:spLocks/>
              </p:cNvSpPr>
              <p:nvPr/>
            </p:nvSpPr>
            <p:spPr bwMode="auto">
              <a:xfrm>
                <a:off x="1994" y="2063"/>
                <a:ext cx="6" cy="2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0" name="Line 1412"/>
              <p:cNvSpPr>
                <a:spLocks noChangeShapeType="1"/>
              </p:cNvSpPr>
              <p:nvPr/>
            </p:nvSpPr>
            <p:spPr bwMode="auto">
              <a:xfrm>
                <a:off x="1994" y="206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1" name="Freeform 1413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2" name="Freeform 1414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3" name="Freeform 1415"/>
              <p:cNvSpPr>
                <a:spLocks/>
              </p:cNvSpPr>
              <p:nvPr/>
            </p:nvSpPr>
            <p:spPr bwMode="auto">
              <a:xfrm>
                <a:off x="1994" y="2073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4" name="Line 1416"/>
              <p:cNvSpPr>
                <a:spLocks noChangeShapeType="1"/>
              </p:cNvSpPr>
              <p:nvPr/>
            </p:nvSpPr>
            <p:spPr bwMode="auto">
              <a:xfrm>
                <a:off x="1994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5" name="Freeform 1417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6" name="Freeform 1418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7" name="Freeform 1419"/>
              <p:cNvSpPr>
                <a:spLocks/>
              </p:cNvSpPr>
              <p:nvPr/>
            </p:nvSpPr>
            <p:spPr bwMode="auto">
              <a:xfrm>
                <a:off x="1996" y="2082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2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8" name="Line 1420"/>
              <p:cNvSpPr>
                <a:spLocks noChangeShapeType="1"/>
              </p:cNvSpPr>
              <p:nvPr/>
            </p:nvSpPr>
            <p:spPr bwMode="auto">
              <a:xfrm>
                <a:off x="1996" y="2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9" name="Freeform 1421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0" name="Group 1623"/>
            <p:cNvGrpSpPr>
              <a:grpSpLocks/>
            </p:cNvGrpSpPr>
            <p:nvPr/>
          </p:nvGrpSpPr>
          <p:grpSpPr bwMode="auto">
            <a:xfrm>
              <a:off x="1854" y="1862"/>
              <a:ext cx="521" cy="949"/>
              <a:chOff x="1854" y="1862"/>
              <a:chExt cx="521" cy="949"/>
            </a:xfrm>
          </p:grpSpPr>
          <p:sp>
            <p:nvSpPr>
              <p:cNvPr id="1590" name="Freeform 1423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1" name="Freeform 1424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2" name="Freeform 1425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3" name="Freeform 1426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4" name="Freeform 1427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5" name="Freeform 1428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6" name="Freeform 1429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7" name="Freeform 1430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34" y="32"/>
                  </a:cxn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2"/>
                  </a:cxn>
                </a:cxnLst>
                <a:rect l="0" t="0" r="r" b="b"/>
                <a:pathLst>
                  <a:path w="52" h="68">
                    <a:moveTo>
                      <a:pt x="34" y="32"/>
                    </a:moveTo>
                    <a:lnTo>
                      <a:pt x="52" y="63"/>
                    </a:ln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8" name="Freeform 1431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2" h="68">
                    <a:moveTo>
                      <a:pt x="52" y="63"/>
                    </a:move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9" name="Freeform 1432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0" name="Freeform 1433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1" name="Freeform 1434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2" name="Freeform 1435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3" name="Freeform 1436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34" y="31"/>
                  </a:cxn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1"/>
                  </a:cxn>
                </a:cxnLst>
                <a:rect l="0" t="0" r="r" b="b"/>
                <a:pathLst>
                  <a:path w="50" h="67">
                    <a:moveTo>
                      <a:pt x="34" y="31"/>
                    </a:moveTo>
                    <a:lnTo>
                      <a:pt x="50" y="63"/>
                    </a:ln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4" name="Freeform 1437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0" h="67">
                    <a:moveTo>
                      <a:pt x="50" y="63"/>
                    </a:move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5" name="Freeform 1438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6" name="Freeform 1439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7" name="Freeform 1440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8" name="Freeform 1441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9" name="Freeform 1442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0" name="Freeform 1443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1" name="Freeform 1444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2" name="Freeform 1445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3" name="Freeform 1446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4" name="Freeform 1447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5" name="Freeform 1448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6" name="Freeform 1449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7" name="Freeform 145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8" name="Freeform 145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9" name="Freeform 1452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0" name="Freeform 1453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1" name="Freeform 1454"/>
              <p:cNvSpPr>
                <a:spLocks/>
              </p:cNvSpPr>
              <p:nvPr/>
            </p:nvSpPr>
            <p:spPr bwMode="auto">
              <a:xfrm>
                <a:off x="1868" y="26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2" name="Line 1455"/>
              <p:cNvSpPr>
                <a:spLocks noChangeShapeType="1"/>
              </p:cNvSpPr>
              <p:nvPr/>
            </p:nvSpPr>
            <p:spPr bwMode="auto">
              <a:xfrm flipV="1">
                <a:off x="1868" y="26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3" name="Freeform 1456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4" name="Freeform 1457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5" name="Freeform 1458"/>
              <p:cNvSpPr>
                <a:spLocks/>
              </p:cNvSpPr>
              <p:nvPr/>
            </p:nvSpPr>
            <p:spPr bwMode="auto">
              <a:xfrm>
                <a:off x="1876" y="2619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6" name="Line 1459"/>
              <p:cNvSpPr>
                <a:spLocks noChangeShapeType="1"/>
              </p:cNvSpPr>
              <p:nvPr/>
            </p:nvSpPr>
            <p:spPr bwMode="auto">
              <a:xfrm flipV="1">
                <a:off x="1877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7" name="Freeform 1460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8" name="Freeform 1461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9" name="Freeform 1462"/>
              <p:cNvSpPr>
                <a:spLocks/>
              </p:cNvSpPr>
              <p:nvPr/>
            </p:nvSpPr>
            <p:spPr bwMode="auto">
              <a:xfrm>
                <a:off x="1883" y="2615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0" name="Line 1463"/>
              <p:cNvSpPr>
                <a:spLocks noChangeShapeType="1"/>
              </p:cNvSpPr>
              <p:nvPr/>
            </p:nvSpPr>
            <p:spPr bwMode="auto">
              <a:xfrm flipV="1">
                <a:off x="1885" y="262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1" name="Freeform 1464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2" name="Freeform 1465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3" name="Freeform 1466"/>
              <p:cNvSpPr>
                <a:spLocks/>
              </p:cNvSpPr>
              <p:nvPr/>
            </p:nvSpPr>
            <p:spPr bwMode="auto">
              <a:xfrm>
                <a:off x="1889" y="26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4" name="Line 1467"/>
              <p:cNvSpPr>
                <a:spLocks noChangeShapeType="1"/>
              </p:cNvSpPr>
              <p:nvPr/>
            </p:nvSpPr>
            <p:spPr bwMode="auto">
              <a:xfrm flipV="1">
                <a:off x="1893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5" name="Freeform 1468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6" name="Freeform 1469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7" name="Freeform 1470"/>
              <p:cNvSpPr>
                <a:spLocks/>
              </p:cNvSpPr>
              <p:nvPr/>
            </p:nvSpPr>
            <p:spPr bwMode="auto">
              <a:xfrm>
                <a:off x="1894" y="2603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8" name="Line 1471"/>
              <p:cNvSpPr>
                <a:spLocks noChangeShapeType="1"/>
              </p:cNvSpPr>
              <p:nvPr/>
            </p:nvSpPr>
            <p:spPr bwMode="auto">
              <a:xfrm flipV="1">
                <a:off x="1899" y="26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9" name="Freeform 1472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0" name="Freeform 1473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1" name="Freeform 1474"/>
              <p:cNvSpPr>
                <a:spLocks/>
              </p:cNvSpPr>
              <p:nvPr/>
            </p:nvSpPr>
            <p:spPr bwMode="auto">
              <a:xfrm>
                <a:off x="1898" y="259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2" name="Line 1475"/>
              <p:cNvSpPr>
                <a:spLocks noChangeShapeType="1"/>
              </p:cNvSpPr>
              <p:nvPr/>
            </p:nvSpPr>
            <p:spPr bwMode="auto">
              <a:xfrm flipV="1">
                <a:off x="1903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3" name="Freeform 1476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4" name="Freeform 1477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5" name="Freeform 1478"/>
              <p:cNvSpPr>
                <a:spLocks/>
              </p:cNvSpPr>
              <p:nvPr/>
            </p:nvSpPr>
            <p:spPr bwMode="auto">
              <a:xfrm>
                <a:off x="1901" y="2587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6" name="Line 1479"/>
              <p:cNvSpPr>
                <a:spLocks noChangeShapeType="1"/>
              </p:cNvSpPr>
              <p:nvPr/>
            </p:nvSpPr>
            <p:spPr bwMode="auto">
              <a:xfrm flipV="1">
                <a:off x="1906" y="25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7" name="Freeform 1480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8" name="Freeform 1481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9" name="Freeform 1482"/>
              <p:cNvSpPr>
                <a:spLocks/>
              </p:cNvSpPr>
              <p:nvPr/>
            </p:nvSpPr>
            <p:spPr bwMode="auto">
              <a:xfrm>
                <a:off x="1902" y="2578"/>
                <a:ext cx="5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0" name="Line 1483"/>
              <p:cNvSpPr>
                <a:spLocks noChangeShapeType="1"/>
              </p:cNvSpPr>
              <p:nvPr/>
            </p:nvSpPr>
            <p:spPr bwMode="auto">
              <a:xfrm flipV="1">
                <a:off x="1907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1" name="Freeform 1484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2" name="Freeform 1485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3" name="Freeform 1486"/>
              <p:cNvSpPr>
                <a:spLocks/>
              </p:cNvSpPr>
              <p:nvPr/>
            </p:nvSpPr>
            <p:spPr bwMode="auto">
              <a:xfrm>
                <a:off x="1901" y="2568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4" name="Line 1487"/>
              <p:cNvSpPr>
                <a:spLocks noChangeShapeType="1"/>
              </p:cNvSpPr>
              <p:nvPr/>
            </p:nvSpPr>
            <p:spPr bwMode="auto">
              <a:xfrm flipH="1" flipV="1">
                <a:off x="1906" y="2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5" name="Freeform 1488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6" name="Freeform 1489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7" name="Freeform 1490"/>
              <p:cNvSpPr>
                <a:spLocks/>
              </p:cNvSpPr>
              <p:nvPr/>
            </p:nvSpPr>
            <p:spPr bwMode="auto">
              <a:xfrm>
                <a:off x="1898" y="2558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8" name="Line 1491"/>
              <p:cNvSpPr>
                <a:spLocks noChangeShapeType="1"/>
              </p:cNvSpPr>
              <p:nvPr/>
            </p:nvSpPr>
            <p:spPr bwMode="auto">
              <a:xfrm flipH="1" flipV="1">
                <a:off x="1903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9" name="Freeform 1492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0" name="Freeform 1493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1" name="Freeform 1494"/>
              <p:cNvSpPr>
                <a:spLocks/>
              </p:cNvSpPr>
              <p:nvPr/>
            </p:nvSpPr>
            <p:spPr bwMode="auto">
              <a:xfrm>
                <a:off x="1894" y="2550"/>
                <a:ext cx="5" cy="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2" name="Line 1495"/>
              <p:cNvSpPr>
                <a:spLocks noChangeShapeType="1"/>
              </p:cNvSpPr>
              <p:nvPr/>
            </p:nvSpPr>
            <p:spPr bwMode="auto">
              <a:xfrm flipH="1" flipV="1">
                <a:off x="1899" y="25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3" name="Freeform 1496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4" name="Freeform 1497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5" name="Freeform 1498"/>
              <p:cNvSpPr>
                <a:spLocks/>
              </p:cNvSpPr>
              <p:nvPr/>
            </p:nvSpPr>
            <p:spPr bwMode="auto">
              <a:xfrm>
                <a:off x="1889" y="2542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6" name="Line 1499"/>
              <p:cNvSpPr>
                <a:spLocks noChangeShapeType="1"/>
              </p:cNvSpPr>
              <p:nvPr/>
            </p:nvSpPr>
            <p:spPr bwMode="auto">
              <a:xfrm flipH="1" flipV="1">
                <a:off x="1893" y="2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7" name="Freeform 1500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8" name="Freeform 1501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9" name="Freeform 1502"/>
              <p:cNvSpPr>
                <a:spLocks/>
              </p:cNvSpPr>
              <p:nvPr/>
            </p:nvSpPr>
            <p:spPr bwMode="auto">
              <a:xfrm>
                <a:off x="1883" y="253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0" name="Line 1503"/>
              <p:cNvSpPr>
                <a:spLocks noChangeShapeType="1"/>
              </p:cNvSpPr>
              <p:nvPr/>
            </p:nvSpPr>
            <p:spPr bwMode="auto">
              <a:xfrm flipH="1" flipV="1">
                <a:off x="1885" y="253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1" name="Freeform 1504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2" name="Freeform 1505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3" name="Freeform 1506"/>
              <p:cNvSpPr>
                <a:spLocks/>
              </p:cNvSpPr>
              <p:nvPr/>
            </p:nvSpPr>
            <p:spPr bwMode="auto">
              <a:xfrm>
                <a:off x="1876" y="2531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4" name="Line 1507"/>
              <p:cNvSpPr>
                <a:spLocks noChangeShapeType="1"/>
              </p:cNvSpPr>
              <p:nvPr/>
            </p:nvSpPr>
            <p:spPr bwMode="auto">
              <a:xfrm flipH="1" flipV="1">
                <a:off x="1877" y="2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5" name="Freeform 1508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6" name="Freeform 1509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7" name="Freeform 1510"/>
              <p:cNvSpPr>
                <a:spLocks/>
              </p:cNvSpPr>
              <p:nvPr/>
            </p:nvSpPr>
            <p:spPr bwMode="auto">
              <a:xfrm>
                <a:off x="1868" y="252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8" name="Line 1511"/>
              <p:cNvSpPr>
                <a:spLocks noChangeShapeType="1"/>
              </p:cNvSpPr>
              <p:nvPr/>
            </p:nvSpPr>
            <p:spPr bwMode="auto">
              <a:xfrm flipH="1" flipV="1">
                <a:off x="1868" y="2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9" name="Freeform 1512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0" name="Freeform 1513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1" name="Freeform 1514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2" name="Freeform 1515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3" name="Freeform 1516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4" name="Freeform 1517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5" name="Freeform 1518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6" name="Freeform 1519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7" name="Freeform 1520"/>
              <p:cNvSpPr>
                <a:spLocks/>
              </p:cNvSpPr>
              <p:nvPr/>
            </p:nvSpPr>
            <p:spPr bwMode="auto">
              <a:xfrm>
                <a:off x="1868" y="2711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8" name="Line 1521"/>
              <p:cNvSpPr>
                <a:spLocks noChangeShapeType="1"/>
              </p:cNvSpPr>
              <p:nvPr/>
            </p:nvSpPr>
            <p:spPr bwMode="auto">
              <a:xfrm flipV="1">
                <a:off x="1868" y="2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9" name="Freeform 1522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0" name="Freeform 1523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1" name="Freeform 1524"/>
              <p:cNvSpPr>
                <a:spLocks/>
              </p:cNvSpPr>
              <p:nvPr/>
            </p:nvSpPr>
            <p:spPr bwMode="auto">
              <a:xfrm>
                <a:off x="1876" y="2708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2" name="Line 1525"/>
              <p:cNvSpPr>
                <a:spLocks noChangeShapeType="1"/>
              </p:cNvSpPr>
              <p:nvPr/>
            </p:nvSpPr>
            <p:spPr bwMode="auto">
              <a:xfrm flipV="1">
                <a:off x="1877" y="2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3" name="Freeform 1526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4" name="Freeform 1527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5" name="Freeform 1528"/>
              <p:cNvSpPr>
                <a:spLocks/>
              </p:cNvSpPr>
              <p:nvPr/>
            </p:nvSpPr>
            <p:spPr bwMode="auto">
              <a:xfrm>
                <a:off x="1883" y="270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6" name="Line 1529"/>
              <p:cNvSpPr>
                <a:spLocks noChangeShapeType="1"/>
              </p:cNvSpPr>
              <p:nvPr/>
            </p:nvSpPr>
            <p:spPr bwMode="auto">
              <a:xfrm flipV="1">
                <a:off x="1885" y="270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7" name="Freeform 1530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8" name="Freeform 1531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9" name="Freeform 1532"/>
              <p:cNvSpPr>
                <a:spLocks/>
              </p:cNvSpPr>
              <p:nvPr/>
            </p:nvSpPr>
            <p:spPr bwMode="auto">
              <a:xfrm>
                <a:off x="1889" y="269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4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0" name="Line 1533"/>
              <p:cNvSpPr>
                <a:spLocks noChangeShapeType="1"/>
              </p:cNvSpPr>
              <p:nvPr/>
            </p:nvSpPr>
            <p:spPr bwMode="auto">
              <a:xfrm flipV="1">
                <a:off x="1893" y="2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1" name="Freeform 1534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2" name="Freeform 1535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3" name="Freeform 1536"/>
              <p:cNvSpPr>
                <a:spLocks/>
              </p:cNvSpPr>
              <p:nvPr/>
            </p:nvSpPr>
            <p:spPr bwMode="auto">
              <a:xfrm>
                <a:off x="1894" y="2692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4" name="Line 1537"/>
              <p:cNvSpPr>
                <a:spLocks noChangeShapeType="1"/>
              </p:cNvSpPr>
              <p:nvPr/>
            </p:nvSpPr>
            <p:spPr bwMode="auto">
              <a:xfrm flipV="1">
                <a:off x="189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5" name="Freeform 1538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6" name="Freeform 1539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7" name="Freeform 1540"/>
              <p:cNvSpPr>
                <a:spLocks/>
              </p:cNvSpPr>
              <p:nvPr/>
            </p:nvSpPr>
            <p:spPr bwMode="auto">
              <a:xfrm>
                <a:off x="1898" y="2684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8" name="Line 1541"/>
              <p:cNvSpPr>
                <a:spLocks noChangeShapeType="1"/>
              </p:cNvSpPr>
              <p:nvPr/>
            </p:nvSpPr>
            <p:spPr bwMode="auto">
              <a:xfrm flipV="1">
                <a:off x="1903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9" name="Freeform 1542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0" name="Freeform 1543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1" name="Freeform 1544"/>
              <p:cNvSpPr>
                <a:spLocks/>
              </p:cNvSpPr>
              <p:nvPr/>
            </p:nvSpPr>
            <p:spPr bwMode="auto">
              <a:xfrm>
                <a:off x="1901" y="267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2" name="Line 1545"/>
              <p:cNvSpPr>
                <a:spLocks noChangeShapeType="1"/>
              </p:cNvSpPr>
              <p:nvPr/>
            </p:nvSpPr>
            <p:spPr bwMode="auto">
              <a:xfrm flipV="1">
                <a:off x="190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3" name="Freeform 1546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4" name="Freeform 1547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5" name="Freeform 1548"/>
              <p:cNvSpPr>
                <a:spLocks/>
              </p:cNvSpPr>
              <p:nvPr/>
            </p:nvSpPr>
            <p:spPr bwMode="auto">
              <a:xfrm>
                <a:off x="1902" y="2666"/>
                <a:ext cx="5" cy="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6" name="Line 1549"/>
              <p:cNvSpPr>
                <a:spLocks noChangeShapeType="1"/>
              </p:cNvSpPr>
              <p:nvPr/>
            </p:nvSpPr>
            <p:spPr bwMode="auto">
              <a:xfrm flipV="1">
                <a:off x="1907" y="266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7" name="Freeform 1550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8" name="Freeform 1551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9" name="Freeform 1552"/>
              <p:cNvSpPr>
                <a:spLocks/>
              </p:cNvSpPr>
              <p:nvPr/>
            </p:nvSpPr>
            <p:spPr bwMode="auto">
              <a:xfrm>
                <a:off x="1901" y="2657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0" name="Line 1553"/>
              <p:cNvSpPr>
                <a:spLocks noChangeShapeType="1"/>
              </p:cNvSpPr>
              <p:nvPr/>
            </p:nvSpPr>
            <p:spPr bwMode="auto">
              <a:xfrm flipH="1" flipV="1">
                <a:off x="1906" y="2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1" name="Freeform 1554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2" name="Freeform 1555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3" name="Freeform 1556"/>
              <p:cNvSpPr>
                <a:spLocks/>
              </p:cNvSpPr>
              <p:nvPr/>
            </p:nvSpPr>
            <p:spPr bwMode="auto">
              <a:xfrm>
                <a:off x="1898" y="2647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4" name="Line 1557"/>
              <p:cNvSpPr>
                <a:spLocks noChangeShapeType="1"/>
              </p:cNvSpPr>
              <p:nvPr/>
            </p:nvSpPr>
            <p:spPr bwMode="auto">
              <a:xfrm flipH="1" flipV="1">
                <a:off x="1903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5" name="Freeform 1558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6" name="Freeform 1559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7" name="Freeform 1560"/>
              <p:cNvSpPr>
                <a:spLocks/>
              </p:cNvSpPr>
              <p:nvPr/>
            </p:nvSpPr>
            <p:spPr bwMode="auto">
              <a:xfrm>
                <a:off x="1894" y="2638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8" name="Line 1561"/>
              <p:cNvSpPr>
                <a:spLocks noChangeShapeType="1"/>
              </p:cNvSpPr>
              <p:nvPr/>
            </p:nvSpPr>
            <p:spPr bwMode="auto">
              <a:xfrm flipH="1" flipV="1">
                <a:off x="1899" y="263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9" name="Freeform 1562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0" name="Freeform 1563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1" name="Freeform 1564"/>
              <p:cNvSpPr>
                <a:spLocks/>
              </p:cNvSpPr>
              <p:nvPr/>
            </p:nvSpPr>
            <p:spPr bwMode="auto">
              <a:xfrm>
                <a:off x="1889" y="2631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2" name="Line 1565"/>
              <p:cNvSpPr>
                <a:spLocks noChangeShapeType="1"/>
              </p:cNvSpPr>
              <p:nvPr/>
            </p:nvSpPr>
            <p:spPr bwMode="auto">
              <a:xfrm flipH="1" flipV="1">
                <a:off x="1893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3" name="Freeform 1566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4" name="Freeform 1567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5" name="Freeform 1568"/>
              <p:cNvSpPr>
                <a:spLocks/>
              </p:cNvSpPr>
              <p:nvPr/>
            </p:nvSpPr>
            <p:spPr bwMode="auto">
              <a:xfrm>
                <a:off x="1883" y="262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6" name="Line 1569"/>
              <p:cNvSpPr>
                <a:spLocks noChangeShapeType="1"/>
              </p:cNvSpPr>
              <p:nvPr/>
            </p:nvSpPr>
            <p:spPr bwMode="auto">
              <a:xfrm flipH="1" flipV="1">
                <a:off x="1885" y="262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7" name="Freeform 1570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8" name="Freeform 1571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9" name="Freeform 1572"/>
              <p:cNvSpPr>
                <a:spLocks/>
              </p:cNvSpPr>
              <p:nvPr/>
            </p:nvSpPr>
            <p:spPr bwMode="auto">
              <a:xfrm>
                <a:off x="1876" y="2620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0" name="Line 1573"/>
              <p:cNvSpPr>
                <a:spLocks noChangeShapeType="1"/>
              </p:cNvSpPr>
              <p:nvPr/>
            </p:nvSpPr>
            <p:spPr bwMode="auto">
              <a:xfrm flipH="1" flipV="1">
                <a:off x="1877" y="2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1" name="Freeform 1574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2" name="Freeform 1575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3" name="Freeform 1576"/>
              <p:cNvSpPr>
                <a:spLocks/>
              </p:cNvSpPr>
              <p:nvPr/>
            </p:nvSpPr>
            <p:spPr bwMode="auto">
              <a:xfrm>
                <a:off x="1868" y="2617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4" name="Line 1577"/>
              <p:cNvSpPr>
                <a:spLocks noChangeShapeType="1"/>
              </p:cNvSpPr>
              <p:nvPr/>
            </p:nvSpPr>
            <p:spPr bwMode="auto">
              <a:xfrm flipH="1" flipV="1">
                <a:off x="1868" y="2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5" name="Freeform 1578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6" name="Freeform 1579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7" name="Freeform 158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8" name="Freeform 158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9" name="Freeform 1582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0" name="Freeform 158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1" name="Freeform 1584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2" name="Freeform 1585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3" name="Freeform 1586"/>
              <p:cNvSpPr>
                <a:spLocks/>
              </p:cNvSpPr>
              <p:nvPr/>
            </p:nvSpPr>
            <p:spPr bwMode="auto">
              <a:xfrm>
                <a:off x="1868" y="244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4" name="Line 1587"/>
              <p:cNvSpPr>
                <a:spLocks noChangeShapeType="1"/>
              </p:cNvSpPr>
              <p:nvPr/>
            </p:nvSpPr>
            <p:spPr bwMode="auto">
              <a:xfrm flipV="1">
                <a:off x="1868" y="24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5" name="Freeform 1588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6" name="Freeform 1589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7" name="Freeform 1590"/>
              <p:cNvSpPr>
                <a:spLocks/>
              </p:cNvSpPr>
              <p:nvPr/>
            </p:nvSpPr>
            <p:spPr bwMode="auto">
              <a:xfrm>
                <a:off x="1876" y="2442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8" name="Line 1591"/>
              <p:cNvSpPr>
                <a:spLocks noChangeShapeType="1"/>
              </p:cNvSpPr>
              <p:nvPr/>
            </p:nvSpPr>
            <p:spPr bwMode="auto">
              <a:xfrm flipV="1">
                <a:off x="1877" y="24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9" name="Freeform 1592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0" name="Freeform 1593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1" name="Freeform 1594"/>
              <p:cNvSpPr>
                <a:spLocks/>
              </p:cNvSpPr>
              <p:nvPr/>
            </p:nvSpPr>
            <p:spPr bwMode="auto">
              <a:xfrm>
                <a:off x="1883" y="2437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2" name="Line 1595"/>
              <p:cNvSpPr>
                <a:spLocks noChangeShapeType="1"/>
              </p:cNvSpPr>
              <p:nvPr/>
            </p:nvSpPr>
            <p:spPr bwMode="auto">
              <a:xfrm flipV="1">
                <a:off x="1885" y="244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3" name="Freeform 1596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4" name="Freeform 1597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5" name="Freeform 1598"/>
              <p:cNvSpPr>
                <a:spLocks/>
              </p:cNvSpPr>
              <p:nvPr/>
            </p:nvSpPr>
            <p:spPr bwMode="auto">
              <a:xfrm>
                <a:off x="1889" y="243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6" name="Line 1599"/>
              <p:cNvSpPr>
                <a:spLocks noChangeShapeType="1"/>
              </p:cNvSpPr>
              <p:nvPr/>
            </p:nvSpPr>
            <p:spPr bwMode="auto">
              <a:xfrm flipV="1">
                <a:off x="1893" y="2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7" name="Freeform 1600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8" name="Freeform 1601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9" name="Freeform 1602"/>
              <p:cNvSpPr>
                <a:spLocks/>
              </p:cNvSpPr>
              <p:nvPr/>
            </p:nvSpPr>
            <p:spPr bwMode="auto">
              <a:xfrm>
                <a:off x="1894" y="242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0" name="Line 1603"/>
              <p:cNvSpPr>
                <a:spLocks noChangeShapeType="1"/>
              </p:cNvSpPr>
              <p:nvPr/>
            </p:nvSpPr>
            <p:spPr bwMode="auto">
              <a:xfrm flipV="1">
                <a:off x="1899" y="24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1" name="Freeform 1604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2" name="Freeform 1605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3" name="Freeform 1606"/>
              <p:cNvSpPr>
                <a:spLocks/>
              </p:cNvSpPr>
              <p:nvPr/>
            </p:nvSpPr>
            <p:spPr bwMode="auto">
              <a:xfrm>
                <a:off x="1898" y="2417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4" name="Line 1607"/>
              <p:cNvSpPr>
                <a:spLocks noChangeShapeType="1"/>
              </p:cNvSpPr>
              <p:nvPr/>
            </p:nvSpPr>
            <p:spPr bwMode="auto">
              <a:xfrm flipV="1">
                <a:off x="1903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5" name="Freeform 1608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6" name="Freeform 1609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7" name="Freeform 1610"/>
              <p:cNvSpPr>
                <a:spLocks/>
              </p:cNvSpPr>
              <p:nvPr/>
            </p:nvSpPr>
            <p:spPr bwMode="auto">
              <a:xfrm>
                <a:off x="1901" y="2409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8" name="Line 1611"/>
              <p:cNvSpPr>
                <a:spLocks noChangeShapeType="1"/>
              </p:cNvSpPr>
              <p:nvPr/>
            </p:nvSpPr>
            <p:spPr bwMode="auto">
              <a:xfrm flipV="1">
                <a:off x="1906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9" name="Freeform 1612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0" name="Freeform 1613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1" name="Freeform 1614"/>
              <p:cNvSpPr>
                <a:spLocks/>
              </p:cNvSpPr>
              <p:nvPr/>
            </p:nvSpPr>
            <p:spPr bwMode="auto">
              <a:xfrm>
                <a:off x="1902" y="2400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2" name="Line 1615"/>
              <p:cNvSpPr>
                <a:spLocks noChangeShapeType="1"/>
              </p:cNvSpPr>
              <p:nvPr/>
            </p:nvSpPr>
            <p:spPr bwMode="auto">
              <a:xfrm flipV="1">
                <a:off x="1907" y="24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3" name="Freeform 1616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4" name="Freeform 1617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5" name="Freeform 1618"/>
              <p:cNvSpPr>
                <a:spLocks/>
              </p:cNvSpPr>
              <p:nvPr/>
            </p:nvSpPr>
            <p:spPr bwMode="auto">
              <a:xfrm>
                <a:off x="1901" y="2390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6" name="Line 1619"/>
              <p:cNvSpPr>
                <a:spLocks noChangeShapeType="1"/>
              </p:cNvSpPr>
              <p:nvPr/>
            </p:nvSpPr>
            <p:spPr bwMode="auto">
              <a:xfrm flipH="1" flipV="1">
                <a:off x="1906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7" name="Freeform 1620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8" name="Freeform 1621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9" name="Freeform 1622"/>
              <p:cNvSpPr>
                <a:spLocks/>
              </p:cNvSpPr>
              <p:nvPr/>
            </p:nvSpPr>
            <p:spPr bwMode="auto">
              <a:xfrm>
                <a:off x="1898" y="2381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1" name="Group 1824"/>
            <p:cNvGrpSpPr>
              <a:grpSpLocks/>
            </p:cNvGrpSpPr>
            <p:nvPr/>
          </p:nvGrpSpPr>
          <p:grpSpPr bwMode="auto">
            <a:xfrm>
              <a:off x="1702" y="2084"/>
              <a:ext cx="206" cy="456"/>
              <a:chOff x="1702" y="2084"/>
              <a:chExt cx="206" cy="456"/>
            </a:xfrm>
          </p:grpSpPr>
          <p:sp>
            <p:nvSpPr>
              <p:cNvPr id="1390" name="Line 1624"/>
              <p:cNvSpPr>
                <a:spLocks noChangeShapeType="1"/>
              </p:cNvSpPr>
              <p:nvPr/>
            </p:nvSpPr>
            <p:spPr bwMode="auto">
              <a:xfrm flipH="1" flipV="1">
                <a:off x="1903" y="23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1" name="Freeform 1625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2" name="Freeform 1626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3" name="Freeform 1627"/>
              <p:cNvSpPr>
                <a:spLocks/>
              </p:cNvSpPr>
              <p:nvPr/>
            </p:nvSpPr>
            <p:spPr bwMode="auto">
              <a:xfrm>
                <a:off x="1894" y="2372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4" name="Line 1628"/>
              <p:cNvSpPr>
                <a:spLocks noChangeShapeType="1"/>
              </p:cNvSpPr>
              <p:nvPr/>
            </p:nvSpPr>
            <p:spPr bwMode="auto">
              <a:xfrm flipH="1" flipV="1">
                <a:off x="1899" y="2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5" name="Freeform 1629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6" name="Freeform 1630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7" name="Freeform 1631"/>
              <p:cNvSpPr>
                <a:spLocks/>
              </p:cNvSpPr>
              <p:nvPr/>
            </p:nvSpPr>
            <p:spPr bwMode="auto">
              <a:xfrm>
                <a:off x="1889" y="2364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8" name="Line 1632"/>
              <p:cNvSpPr>
                <a:spLocks noChangeShapeType="1"/>
              </p:cNvSpPr>
              <p:nvPr/>
            </p:nvSpPr>
            <p:spPr bwMode="auto">
              <a:xfrm flipH="1" flipV="1">
                <a:off x="1893" y="23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9" name="Freeform 1633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0" name="Freeform 1634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1" name="Freeform 1635"/>
              <p:cNvSpPr>
                <a:spLocks/>
              </p:cNvSpPr>
              <p:nvPr/>
            </p:nvSpPr>
            <p:spPr bwMode="auto">
              <a:xfrm>
                <a:off x="1883" y="2358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2" name="Line 1636"/>
              <p:cNvSpPr>
                <a:spLocks noChangeShapeType="1"/>
              </p:cNvSpPr>
              <p:nvPr/>
            </p:nvSpPr>
            <p:spPr bwMode="auto">
              <a:xfrm flipH="1" flipV="1">
                <a:off x="1885" y="23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3" name="Freeform 1637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4" name="Freeform 1638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5" name="Freeform 1639"/>
              <p:cNvSpPr>
                <a:spLocks/>
              </p:cNvSpPr>
              <p:nvPr/>
            </p:nvSpPr>
            <p:spPr bwMode="auto">
              <a:xfrm>
                <a:off x="1876" y="2354"/>
                <a:ext cx="2" cy="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6" name="Line 1640"/>
              <p:cNvSpPr>
                <a:spLocks noChangeShapeType="1"/>
              </p:cNvSpPr>
              <p:nvPr/>
            </p:nvSpPr>
            <p:spPr bwMode="auto">
              <a:xfrm flipH="1" flipV="1">
                <a:off x="1877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7" name="Freeform 1641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8" name="Freeform 1642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9" name="Freeform 1643"/>
              <p:cNvSpPr>
                <a:spLocks/>
              </p:cNvSpPr>
              <p:nvPr/>
            </p:nvSpPr>
            <p:spPr bwMode="auto">
              <a:xfrm>
                <a:off x="1868" y="2351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2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0" name="Line 1644"/>
              <p:cNvSpPr>
                <a:spLocks noChangeShapeType="1"/>
              </p:cNvSpPr>
              <p:nvPr/>
            </p:nvSpPr>
            <p:spPr bwMode="auto">
              <a:xfrm flipH="1" flipV="1">
                <a:off x="1868" y="2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1" name="Freeform 1645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2" name="Freeform 1646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3" name="Freeform 1647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4" name="Freeform 1648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5" name="Freeform 1649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6" name="Freeform 1650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7" name="Freeform 1651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8" name="Freeform 1652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9" name="Freeform 1653"/>
              <p:cNvSpPr>
                <a:spLocks/>
              </p:cNvSpPr>
              <p:nvPr/>
            </p:nvSpPr>
            <p:spPr bwMode="auto">
              <a:xfrm>
                <a:off x="1868" y="2533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0" name="Line 1654"/>
              <p:cNvSpPr>
                <a:spLocks noChangeShapeType="1"/>
              </p:cNvSpPr>
              <p:nvPr/>
            </p:nvSpPr>
            <p:spPr bwMode="auto">
              <a:xfrm flipV="1">
                <a:off x="1868" y="2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1" name="Freeform 1655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2" name="Freeform 1656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3" name="Freeform 1657"/>
              <p:cNvSpPr>
                <a:spLocks/>
              </p:cNvSpPr>
              <p:nvPr/>
            </p:nvSpPr>
            <p:spPr bwMode="auto">
              <a:xfrm>
                <a:off x="1876" y="253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4" name="Line 1658"/>
              <p:cNvSpPr>
                <a:spLocks noChangeShapeType="1"/>
              </p:cNvSpPr>
              <p:nvPr/>
            </p:nvSpPr>
            <p:spPr bwMode="auto">
              <a:xfrm flipV="1">
                <a:off x="1877" y="2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5" name="Freeform 1659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6" name="Freeform 1660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7" name="Freeform 1661"/>
              <p:cNvSpPr>
                <a:spLocks/>
              </p:cNvSpPr>
              <p:nvPr/>
            </p:nvSpPr>
            <p:spPr bwMode="auto">
              <a:xfrm>
                <a:off x="1883" y="2526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8" name="Line 1662"/>
              <p:cNvSpPr>
                <a:spLocks noChangeShapeType="1"/>
              </p:cNvSpPr>
              <p:nvPr/>
            </p:nvSpPr>
            <p:spPr bwMode="auto">
              <a:xfrm flipV="1">
                <a:off x="1885" y="253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9" name="Freeform 1663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0" name="Freeform 1664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1" name="Freeform 1665"/>
              <p:cNvSpPr>
                <a:spLocks/>
              </p:cNvSpPr>
              <p:nvPr/>
            </p:nvSpPr>
            <p:spPr bwMode="auto">
              <a:xfrm>
                <a:off x="1889" y="2521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2" name="Line 1666"/>
              <p:cNvSpPr>
                <a:spLocks noChangeShapeType="1"/>
              </p:cNvSpPr>
              <p:nvPr/>
            </p:nvSpPr>
            <p:spPr bwMode="auto">
              <a:xfrm flipV="1">
                <a:off x="1893" y="25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3" name="Freeform 1667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4" name="Freeform 1668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5" name="Freeform 1669"/>
              <p:cNvSpPr>
                <a:spLocks/>
              </p:cNvSpPr>
              <p:nvPr/>
            </p:nvSpPr>
            <p:spPr bwMode="auto">
              <a:xfrm>
                <a:off x="1894" y="2514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8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6" name="Line 1670"/>
              <p:cNvSpPr>
                <a:spLocks noChangeShapeType="1"/>
              </p:cNvSpPr>
              <p:nvPr/>
            </p:nvSpPr>
            <p:spPr bwMode="auto">
              <a:xfrm flipV="1">
                <a:off x="1899" y="2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7" name="Freeform 1671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8" name="Freeform 1672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9" name="Freeform 1673"/>
              <p:cNvSpPr>
                <a:spLocks/>
              </p:cNvSpPr>
              <p:nvPr/>
            </p:nvSpPr>
            <p:spPr bwMode="auto">
              <a:xfrm>
                <a:off x="1898" y="25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0" name="Line 1674"/>
              <p:cNvSpPr>
                <a:spLocks noChangeShapeType="1"/>
              </p:cNvSpPr>
              <p:nvPr/>
            </p:nvSpPr>
            <p:spPr bwMode="auto">
              <a:xfrm flipV="1">
                <a:off x="1903" y="2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1" name="Freeform 1675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2" name="Freeform 1676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3" name="Freeform 1677"/>
              <p:cNvSpPr>
                <a:spLocks/>
              </p:cNvSpPr>
              <p:nvPr/>
            </p:nvSpPr>
            <p:spPr bwMode="auto">
              <a:xfrm>
                <a:off x="1901" y="2498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4" name="Line 1678"/>
              <p:cNvSpPr>
                <a:spLocks noChangeShapeType="1"/>
              </p:cNvSpPr>
              <p:nvPr/>
            </p:nvSpPr>
            <p:spPr bwMode="auto">
              <a:xfrm flipV="1">
                <a:off x="1906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5" name="Freeform 1679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6" name="Freeform 1680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7" name="Freeform 1681"/>
              <p:cNvSpPr>
                <a:spLocks/>
              </p:cNvSpPr>
              <p:nvPr/>
            </p:nvSpPr>
            <p:spPr bwMode="auto">
              <a:xfrm>
                <a:off x="1902" y="2489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8" name="Line 1682"/>
              <p:cNvSpPr>
                <a:spLocks noChangeShapeType="1"/>
              </p:cNvSpPr>
              <p:nvPr/>
            </p:nvSpPr>
            <p:spPr bwMode="auto">
              <a:xfrm flipV="1">
                <a:off x="1907" y="24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9" name="Freeform 1683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0" name="Freeform 1684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1" name="Freeform 1685"/>
              <p:cNvSpPr>
                <a:spLocks/>
              </p:cNvSpPr>
              <p:nvPr/>
            </p:nvSpPr>
            <p:spPr bwMode="auto">
              <a:xfrm>
                <a:off x="1901" y="2479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2" name="Line 1686"/>
              <p:cNvSpPr>
                <a:spLocks noChangeShapeType="1"/>
              </p:cNvSpPr>
              <p:nvPr/>
            </p:nvSpPr>
            <p:spPr bwMode="auto">
              <a:xfrm flipH="1" flipV="1">
                <a:off x="1906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3" name="Freeform 1687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4" name="Freeform 1688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5" name="Freeform 1689"/>
              <p:cNvSpPr>
                <a:spLocks/>
              </p:cNvSpPr>
              <p:nvPr/>
            </p:nvSpPr>
            <p:spPr bwMode="auto">
              <a:xfrm>
                <a:off x="1898" y="2469"/>
                <a:ext cx="6" cy="3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6" name="Line 1690"/>
              <p:cNvSpPr>
                <a:spLocks noChangeShapeType="1"/>
              </p:cNvSpPr>
              <p:nvPr/>
            </p:nvSpPr>
            <p:spPr bwMode="auto">
              <a:xfrm flipH="1" flipV="1">
                <a:off x="1903" y="24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7" name="Freeform 1691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8" name="Freeform 1692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9" name="Freeform 1693"/>
              <p:cNvSpPr>
                <a:spLocks/>
              </p:cNvSpPr>
              <p:nvPr/>
            </p:nvSpPr>
            <p:spPr bwMode="auto">
              <a:xfrm>
                <a:off x="1894" y="2461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0" name="Line 1694"/>
              <p:cNvSpPr>
                <a:spLocks noChangeShapeType="1"/>
              </p:cNvSpPr>
              <p:nvPr/>
            </p:nvSpPr>
            <p:spPr bwMode="auto">
              <a:xfrm flipH="1" flipV="1">
                <a:off x="1899" y="24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1" name="Freeform 1695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2" name="Freeform 1696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3" name="Freeform 1697"/>
              <p:cNvSpPr>
                <a:spLocks/>
              </p:cNvSpPr>
              <p:nvPr/>
            </p:nvSpPr>
            <p:spPr bwMode="auto">
              <a:xfrm>
                <a:off x="1889" y="2453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4" name="Line 1698"/>
              <p:cNvSpPr>
                <a:spLocks noChangeShapeType="1"/>
              </p:cNvSpPr>
              <p:nvPr/>
            </p:nvSpPr>
            <p:spPr bwMode="auto">
              <a:xfrm flipH="1" flipV="1">
                <a:off x="1893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5" name="Freeform 1699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6" name="Freeform 1700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7" name="Freeform 1701"/>
              <p:cNvSpPr>
                <a:spLocks/>
              </p:cNvSpPr>
              <p:nvPr/>
            </p:nvSpPr>
            <p:spPr bwMode="auto">
              <a:xfrm>
                <a:off x="1883" y="2447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8" name="Line 1702"/>
              <p:cNvSpPr>
                <a:spLocks noChangeShapeType="1"/>
              </p:cNvSpPr>
              <p:nvPr/>
            </p:nvSpPr>
            <p:spPr bwMode="auto">
              <a:xfrm flipH="1" flipV="1">
                <a:off x="1885" y="244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9" name="Freeform 1703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0" name="Freeform 1704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1" name="Freeform 1705"/>
              <p:cNvSpPr>
                <a:spLocks/>
              </p:cNvSpPr>
              <p:nvPr/>
            </p:nvSpPr>
            <p:spPr bwMode="auto">
              <a:xfrm>
                <a:off x="1876" y="2442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2" name="Line 1706"/>
              <p:cNvSpPr>
                <a:spLocks noChangeShapeType="1"/>
              </p:cNvSpPr>
              <p:nvPr/>
            </p:nvSpPr>
            <p:spPr bwMode="auto">
              <a:xfrm flipH="1" flipV="1">
                <a:off x="1877" y="2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3" name="Freeform 1707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4" name="Freeform 1708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5" name="Freeform 1709"/>
              <p:cNvSpPr>
                <a:spLocks/>
              </p:cNvSpPr>
              <p:nvPr/>
            </p:nvSpPr>
            <p:spPr bwMode="auto">
              <a:xfrm>
                <a:off x="1868" y="244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6" name="Line 1710"/>
              <p:cNvSpPr>
                <a:spLocks noChangeShapeType="1"/>
              </p:cNvSpPr>
              <p:nvPr/>
            </p:nvSpPr>
            <p:spPr bwMode="auto">
              <a:xfrm flipH="1" flipV="1">
                <a:off x="1868" y="24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7" name="Freeform 1711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8" name="Freeform 1712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9" name="Freeform 171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0" name="Freeform 1714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1" name="Freeform 1715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2" name="Freeform 1716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3" name="Freeform 1717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4" name="Freeform 1718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5" name="Freeform 1719"/>
              <p:cNvSpPr>
                <a:spLocks/>
              </p:cNvSpPr>
              <p:nvPr/>
            </p:nvSpPr>
            <p:spPr bwMode="auto">
              <a:xfrm>
                <a:off x="1868" y="235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6" name="Line 1720"/>
              <p:cNvSpPr>
                <a:spLocks noChangeShapeType="1"/>
              </p:cNvSpPr>
              <p:nvPr/>
            </p:nvSpPr>
            <p:spPr bwMode="auto">
              <a:xfrm flipV="1">
                <a:off x="1868" y="23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7" name="Freeform 1721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8" name="Freeform 1722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9" name="Freeform 1723"/>
              <p:cNvSpPr>
                <a:spLocks/>
              </p:cNvSpPr>
              <p:nvPr/>
            </p:nvSpPr>
            <p:spPr bwMode="auto">
              <a:xfrm>
                <a:off x="1876" y="2353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0" name="Line 1724"/>
              <p:cNvSpPr>
                <a:spLocks noChangeShapeType="1"/>
              </p:cNvSpPr>
              <p:nvPr/>
            </p:nvSpPr>
            <p:spPr bwMode="auto">
              <a:xfrm flipV="1">
                <a:off x="1877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1" name="Freeform 1725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2" name="Freeform 1726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3" name="Freeform 1727"/>
              <p:cNvSpPr>
                <a:spLocks/>
              </p:cNvSpPr>
              <p:nvPr/>
            </p:nvSpPr>
            <p:spPr bwMode="auto">
              <a:xfrm>
                <a:off x="1883" y="2349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4" name="Line 1728"/>
              <p:cNvSpPr>
                <a:spLocks noChangeShapeType="1"/>
              </p:cNvSpPr>
              <p:nvPr/>
            </p:nvSpPr>
            <p:spPr bwMode="auto">
              <a:xfrm flipV="1">
                <a:off x="1885" y="235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5" name="Freeform 1729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6" name="Freeform 1730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7" name="Freeform 1731"/>
              <p:cNvSpPr>
                <a:spLocks/>
              </p:cNvSpPr>
              <p:nvPr/>
            </p:nvSpPr>
            <p:spPr bwMode="auto">
              <a:xfrm>
                <a:off x="1889" y="2343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8" name="Line 1732"/>
              <p:cNvSpPr>
                <a:spLocks noChangeShapeType="1"/>
              </p:cNvSpPr>
              <p:nvPr/>
            </p:nvSpPr>
            <p:spPr bwMode="auto">
              <a:xfrm flipV="1">
                <a:off x="1893" y="2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9" name="Freeform 1733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0" name="Freeform 1734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1" name="Freeform 1735"/>
              <p:cNvSpPr>
                <a:spLocks/>
              </p:cNvSpPr>
              <p:nvPr/>
            </p:nvSpPr>
            <p:spPr bwMode="auto">
              <a:xfrm>
                <a:off x="1894" y="2336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2" name="Line 1736"/>
              <p:cNvSpPr>
                <a:spLocks noChangeShapeType="1"/>
              </p:cNvSpPr>
              <p:nvPr/>
            </p:nvSpPr>
            <p:spPr bwMode="auto">
              <a:xfrm flipV="1">
                <a:off x="1899" y="2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3" name="Freeform 1737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4" name="Freeform 1738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5" name="Freeform 1739"/>
              <p:cNvSpPr>
                <a:spLocks/>
              </p:cNvSpPr>
              <p:nvPr/>
            </p:nvSpPr>
            <p:spPr bwMode="auto">
              <a:xfrm>
                <a:off x="1898" y="2329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6" name="Line 1740"/>
              <p:cNvSpPr>
                <a:spLocks noChangeShapeType="1"/>
              </p:cNvSpPr>
              <p:nvPr/>
            </p:nvSpPr>
            <p:spPr bwMode="auto">
              <a:xfrm flipV="1">
                <a:off x="1903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7" name="Freeform 1741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8" name="Freeform 1742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9" name="Freeform 1743"/>
              <p:cNvSpPr>
                <a:spLocks/>
              </p:cNvSpPr>
              <p:nvPr/>
            </p:nvSpPr>
            <p:spPr bwMode="auto">
              <a:xfrm>
                <a:off x="1901" y="2320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0"/>
                  </a:cxn>
                  <a:cxn ang="0">
                    <a:pos x="34" y="3"/>
                  </a:cxn>
                  <a:cxn ang="0">
                    <a:pos x="0" y="0"/>
                  </a:cxn>
                </a:cxnLst>
                <a:rect l="0" t="0" r="r" b="b"/>
                <a:pathLst>
                  <a:path w="34" h="10">
                    <a:moveTo>
                      <a:pt x="0" y="0"/>
                    </a:moveTo>
                    <a:lnTo>
                      <a:pt x="33" y="10"/>
                    </a:lnTo>
                    <a:lnTo>
                      <a:pt x="3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0" name="Line 1744"/>
              <p:cNvSpPr>
                <a:spLocks noChangeShapeType="1"/>
              </p:cNvSpPr>
              <p:nvPr/>
            </p:nvSpPr>
            <p:spPr bwMode="auto">
              <a:xfrm flipV="1">
                <a:off x="1906" y="2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1" name="Freeform 1745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2" name="Freeform 1746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3" name="Freeform 1747"/>
              <p:cNvSpPr>
                <a:spLocks/>
              </p:cNvSpPr>
              <p:nvPr/>
            </p:nvSpPr>
            <p:spPr bwMode="auto">
              <a:xfrm>
                <a:off x="1902" y="2311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4" name="Line 1748"/>
              <p:cNvSpPr>
                <a:spLocks noChangeShapeType="1"/>
              </p:cNvSpPr>
              <p:nvPr/>
            </p:nvSpPr>
            <p:spPr bwMode="auto">
              <a:xfrm flipV="1">
                <a:off x="1907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5" name="Freeform 1749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6" name="Freeform 1750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7" name="Freeform 1751"/>
              <p:cNvSpPr>
                <a:spLocks/>
              </p:cNvSpPr>
              <p:nvPr/>
            </p:nvSpPr>
            <p:spPr bwMode="auto">
              <a:xfrm>
                <a:off x="1901" y="2301"/>
                <a:ext cx="5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0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8" name="Line 1752"/>
              <p:cNvSpPr>
                <a:spLocks noChangeShapeType="1"/>
              </p:cNvSpPr>
              <p:nvPr/>
            </p:nvSpPr>
            <p:spPr bwMode="auto">
              <a:xfrm flipH="1" flipV="1">
                <a:off x="1906" y="2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9" name="Freeform 1753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0" name="Freeform 1754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1" name="Freeform 1755"/>
              <p:cNvSpPr>
                <a:spLocks/>
              </p:cNvSpPr>
              <p:nvPr/>
            </p:nvSpPr>
            <p:spPr bwMode="auto">
              <a:xfrm>
                <a:off x="1898" y="229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2" name="Line 1756"/>
              <p:cNvSpPr>
                <a:spLocks noChangeShapeType="1"/>
              </p:cNvSpPr>
              <p:nvPr/>
            </p:nvSpPr>
            <p:spPr bwMode="auto">
              <a:xfrm flipH="1" flipV="1">
                <a:off x="1903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3" name="Freeform 1757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4" name="Freeform 1758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5" name="Freeform 1759"/>
              <p:cNvSpPr>
                <a:spLocks/>
              </p:cNvSpPr>
              <p:nvPr/>
            </p:nvSpPr>
            <p:spPr bwMode="auto">
              <a:xfrm>
                <a:off x="1894" y="2283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6" name="Line 1760"/>
              <p:cNvSpPr>
                <a:spLocks noChangeShapeType="1"/>
              </p:cNvSpPr>
              <p:nvPr/>
            </p:nvSpPr>
            <p:spPr bwMode="auto">
              <a:xfrm flipH="1" flipV="1">
                <a:off x="1899" y="2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7" name="Freeform 1761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8" name="Freeform 1762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9" name="Freeform 1763"/>
              <p:cNvSpPr>
                <a:spLocks/>
              </p:cNvSpPr>
              <p:nvPr/>
            </p:nvSpPr>
            <p:spPr bwMode="auto">
              <a:xfrm>
                <a:off x="1889" y="2276"/>
                <a:ext cx="5" cy="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0" name="Line 1764"/>
              <p:cNvSpPr>
                <a:spLocks noChangeShapeType="1"/>
              </p:cNvSpPr>
              <p:nvPr/>
            </p:nvSpPr>
            <p:spPr bwMode="auto">
              <a:xfrm flipH="1" flipV="1">
                <a:off x="1893" y="22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1" name="Freeform 1765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2" name="Freeform 1766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3" name="Freeform 1767"/>
              <p:cNvSpPr>
                <a:spLocks/>
              </p:cNvSpPr>
              <p:nvPr/>
            </p:nvSpPr>
            <p:spPr bwMode="auto">
              <a:xfrm>
                <a:off x="1883" y="2269"/>
                <a:ext cx="4" cy="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2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2" h="32">
                    <a:moveTo>
                      <a:pt x="0" y="32"/>
                    </a:moveTo>
                    <a:lnTo>
                      <a:pt x="22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4" name="Line 1768"/>
              <p:cNvSpPr>
                <a:spLocks noChangeShapeType="1"/>
              </p:cNvSpPr>
              <p:nvPr/>
            </p:nvSpPr>
            <p:spPr bwMode="auto">
              <a:xfrm flipH="1" flipV="1">
                <a:off x="1885" y="22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5" name="Freeform 1769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6" name="Freeform 1770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7" name="Freeform 1771"/>
              <p:cNvSpPr>
                <a:spLocks/>
              </p:cNvSpPr>
              <p:nvPr/>
            </p:nvSpPr>
            <p:spPr bwMode="auto">
              <a:xfrm>
                <a:off x="1876" y="2265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4"/>
                  </a:cxn>
                </a:cxnLst>
                <a:rect l="0" t="0" r="r" b="b"/>
                <a:pathLst>
                  <a:path w="16" h="34">
                    <a:moveTo>
                      <a:pt x="0" y="34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8" name="Line 1772"/>
              <p:cNvSpPr>
                <a:spLocks noChangeShapeType="1"/>
              </p:cNvSpPr>
              <p:nvPr/>
            </p:nvSpPr>
            <p:spPr bwMode="auto">
              <a:xfrm flipH="1" flipV="1">
                <a:off x="1877" y="2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9" name="Freeform 1773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0" name="Freeform 1774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1" name="Freeform 1775"/>
              <p:cNvSpPr>
                <a:spLocks/>
              </p:cNvSpPr>
              <p:nvPr/>
            </p:nvSpPr>
            <p:spPr bwMode="auto">
              <a:xfrm>
                <a:off x="1868" y="226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2" name="Line 1776"/>
              <p:cNvSpPr>
                <a:spLocks noChangeShapeType="1"/>
              </p:cNvSpPr>
              <p:nvPr/>
            </p:nvSpPr>
            <p:spPr bwMode="auto">
              <a:xfrm flipH="1" flipV="1">
                <a:off x="1868" y="2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3" name="Freeform 1777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4" name="Freeform 1778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5" name="Freeform 1779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6" name="Freeform 1780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7" name="Freeform 1781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  <a:cxn ang="0">
                    <a:pos x="31" y="36"/>
                  </a:cxn>
                </a:cxnLst>
                <a:rect l="0" t="0" r="r" b="b"/>
                <a:pathLst>
                  <a:path w="65" h="52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8" name="Freeform 1782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</a:cxnLst>
                <a:rect l="0" t="0" r="r" b="b"/>
                <a:pathLst>
                  <a:path w="65" h="52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9" name="Freeform 1783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0" name="Freeform 1784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1" name="Freeform 1785"/>
              <p:cNvSpPr>
                <a:spLocks/>
              </p:cNvSpPr>
              <p:nvPr/>
            </p:nvSpPr>
            <p:spPr bwMode="auto">
              <a:xfrm>
                <a:off x="1705" y="2095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2" name="Line 1786"/>
              <p:cNvSpPr>
                <a:spLocks noChangeShapeType="1"/>
              </p:cNvSpPr>
              <p:nvPr/>
            </p:nvSpPr>
            <p:spPr bwMode="auto">
              <a:xfrm flipH="1">
                <a:off x="1705" y="2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3" name="Freeform 1787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4" name="Freeform 1788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5" name="Freeform 1789"/>
              <p:cNvSpPr>
                <a:spLocks/>
              </p:cNvSpPr>
              <p:nvPr/>
            </p:nvSpPr>
            <p:spPr bwMode="auto">
              <a:xfrm>
                <a:off x="1703" y="2105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6" name="Line 1790"/>
              <p:cNvSpPr>
                <a:spLocks noChangeShapeType="1"/>
              </p:cNvSpPr>
              <p:nvPr/>
            </p:nvSpPr>
            <p:spPr bwMode="auto">
              <a:xfrm flipH="1">
                <a:off x="1703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7" name="Freeform 1791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8" name="Freeform 1792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9" name="Freeform 1793"/>
              <p:cNvSpPr>
                <a:spLocks/>
              </p:cNvSpPr>
              <p:nvPr/>
            </p:nvSpPr>
            <p:spPr bwMode="auto">
              <a:xfrm>
                <a:off x="1702" y="2115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0" name="Line 1794"/>
              <p:cNvSpPr>
                <a:spLocks noChangeShapeType="1"/>
              </p:cNvSpPr>
              <p:nvPr/>
            </p:nvSpPr>
            <p:spPr bwMode="auto">
              <a:xfrm>
                <a:off x="170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1" name="Freeform 1795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2" name="Freeform 1796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3" name="Freeform 1797"/>
              <p:cNvSpPr>
                <a:spLocks/>
              </p:cNvSpPr>
              <p:nvPr/>
            </p:nvSpPr>
            <p:spPr bwMode="auto">
              <a:xfrm>
                <a:off x="1704" y="2123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4" name="Line 1798"/>
              <p:cNvSpPr>
                <a:spLocks noChangeShapeType="1"/>
              </p:cNvSpPr>
              <p:nvPr/>
            </p:nvSpPr>
            <p:spPr bwMode="auto">
              <a:xfrm>
                <a:off x="1704" y="21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5" name="Freeform 1799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6" name="Freeform 1800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7" name="Freeform 1801"/>
              <p:cNvSpPr>
                <a:spLocks/>
              </p:cNvSpPr>
              <p:nvPr/>
            </p:nvSpPr>
            <p:spPr bwMode="auto">
              <a:xfrm>
                <a:off x="1707" y="2131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8" name="Line 1802"/>
              <p:cNvSpPr>
                <a:spLocks noChangeShapeType="1"/>
              </p:cNvSpPr>
              <p:nvPr/>
            </p:nvSpPr>
            <p:spPr bwMode="auto">
              <a:xfrm>
                <a:off x="1707" y="21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9" name="Freeform 1803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0" name="Freeform 1804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1" name="Freeform 1805"/>
              <p:cNvSpPr>
                <a:spLocks/>
              </p:cNvSpPr>
              <p:nvPr/>
            </p:nvSpPr>
            <p:spPr bwMode="auto">
              <a:xfrm>
                <a:off x="1712" y="2139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2" name="Line 1806"/>
              <p:cNvSpPr>
                <a:spLocks noChangeShapeType="1"/>
              </p:cNvSpPr>
              <p:nvPr/>
            </p:nvSpPr>
            <p:spPr bwMode="auto">
              <a:xfrm>
                <a:off x="171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3" name="Freeform 1807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4" name="Freeform 1808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5" name="Freeform 1809"/>
              <p:cNvSpPr>
                <a:spLocks/>
              </p:cNvSpPr>
              <p:nvPr/>
            </p:nvSpPr>
            <p:spPr bwMode="auto">
              <a:xfrm>
                <a:off x="1718" y="2145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6" name="Line 1810"/>
              <p:cNvSpPr>
                <a:spLocks noChangeShapeType="1"/>
              </p:cNvSpPr>
              <p:nvPr/>
            </p:nvSpPr>
            <p:spPr bwMode="auto">
              <a:xfrm>
                <a:off x="1718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7" name="Freeform 1811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8" name="Freeform 1812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9" name="Freeform 1813"/>
              <p:cNvSpPr>
                <a:spLocks/>
              </p:cNvSpPr>
              <p:nvPr/>
            </p:nvSpPr>
            <p:spPr bwMode="auto">
              <a:xfrm>
                <a:off x="1726" y="2150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3"/>
                  </a:cxn>
                  <a:cxn ang="0">
                    <a:pos x="19" y="0"/>
                  </a:cxn>
                </a:cxnLst>
                <a:rect l="0" t="0" r="r" b="b"/>
                <a:pathLst>
                  <a:path w="19" h="33">
                    <a:moveTo>
                      <a:pt x="19" y="0"/>
                    </a:moveTo>
                    <a:lnTo>
                      <a:pt x="0" y="29"/>
                    </a:lnTo>
                    <a:lnTo>
                      <a:pt x="5" y="3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0" name="Line 1814"/>
              <p:cNvSpPr>
                <a:spLocks noChangeShapeType="1"/>
              </p:cNvSpPr>
              <p:nvPr/>
            </p:nvSpPr>
            <p:spPr bwMode="auto">
              <a:xfrm>
                <a:off x="172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1" name="Freeform 1815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2" name="Freeform 1816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3" name="Freeform 1817"/>
              <p:cNvSpPr>
                <a:spLocks/>
              </p:cNvSpPr>
              <p:nvPr/>
            </p:nvSpPr>
            <p:spPr bwMode="auto">
              <a:xfrm>
                <a:off x="1734" y="2154"/>
                <a:ext cx="3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3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4" name="Line 1818"/>
              <p:cNvSpPr>
                <a:spLocks noChangeShapeType="1"/>
              </p:cNvSpPr>
              <p:nvPr/>
            </p:nvSpPr>
            <p:spPr bwMode="auto">
              <a:xfrm>
                <a:off x="1734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5" name="Freeform 1819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6" name="Freeform 1820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7" name="Freeform 1821"/>
              <p:cNvSpPr>
                <a:spLocks/>
              </p:cNvSpPr>
              <p:nvPr/>
            </p:nvSpPr>
            <p:spPr bwMode="auto">
              <a:xfrm>
                <a:off x="1743" y="2156"/>
                <a:ext cx="2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8" name="Line 1822"/>
              <p:cNvSpPr>
                <a:spLocks noChangeShapeType="1"/>
              </p:cNvSpPr>
              <p:nvPr/>
            </p:nvSpPr>
            <p:spPr bwMode="auto">
              <a:xfrm>
                <a:off x="174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9" name="Freeform 1823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2" name="Group 2025"/>
            <p:cNvGrpSpPr>
              <a:grpSpLocks/>
            </p:cNvGrpSpPr>
            <p:nvPr/>
          </p:nvGrpSpPr>
          <p:grpSpPr bwMode="auto">
            <a:xfrm>
              <a:off x="1411" y="1906"/>
              <a:ext cx="381" cy="257"/>
              <a:chOff x="1411" y="1906"/>
              <a:chExt cx="381" cy="257"/>
            </a:xfrm>
          </p:grpSpPr>
          <p:sp>
            <p:nvSpPr>
              <p:cNvPr id="1190" name="Freeform 1825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1" name="Freeform 1826"/>
              <p:cNvSpPr>
                <a:spLocks/>
              </p:cNvSpPr>
              <p:nvPr/>
            </p:nvSpPr>
            <p:spPr bwMode="auto">
              <a:xfrm>
                <a:off x="1753" y="2156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2" name="Line 1827"/>
              <p:cNvSpPr>
                <a:spLocks noChangeShapeType="1"/>
              </p:cNvSpPr>
              <p:nvPr/>
            </p:nvSpPr>
            <p:spPr bwMode="auto">
              <a:xfrm>
                <a:off x="175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3" name="Freeform 1828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4" name="Freeform 1829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5" name="Freeform 1830"/>
              <p:cNvSpPr>
                <a:spLocks/>
              </p:cNvSpPr>
              <p:nvPr/>
            </p:nvSpPr>
            <p:spPr bwMode="auto">
              <a:xfrm>
                <a:off x="1761" y="215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6" name="Line 1831"/>
              <p:cNvSpPr>
                <a:spLocks noChangeShapeType="1"/>
              </p:cNvSpPr>
              <p:nvPr/>
            </p:nvSpPr>
            <p:spPr bwMode="auto">
              <a:xfrm flipV="1">
                <a:off x="1762" y="21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7" name="Freeform 1832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8" name="Freeform 1833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9" name="Freeform 1834"/>
              <p:cNvSpPr>
                <a:spLocks/>
              </p:cNvSpPr>
              <p:nvPr/>
            </p:nvSpPr>
            <p:spPr bwMode="auto">
              <a:xfrm>
                <a:off x="1769" y="2152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2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0" name="Line 1835"/>
              <p:cNvSpPr>
                <a:spLocks noChangeShapeType="1"/>
              </p:cNvSpPr>
              <p:nvPr/>
            </p:nvSpPr>
            <p:spPr bwMode="auto">
              <a:xfrm flipV="1">
                <a:off x="1771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1" name="Freeform 1836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2" name="Freeform 1837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3" name="Freeform 1838"/>
              <p:cNvSpPr>
                <a:spLocks/>
              </p:cNvSpPr>
              <p:nvPr/>
            </p:nvSpPr>
            <p:spPr bwMode="auto">
              <a:xfrm>
                <a:off x="1776" y="2147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7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4" name="Line 1839"/>
              <p:cNvSpPr>
                <a:spLocks noChangeShapeType="1"/>
              </p:cNvSpPr>
              <p:nvPr/>
            </p:nvSpPr>
            <p:spPr bwMode="auto">
              <a:xfrm flipV="1">
                <a:off x="177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5" name="Freeform 1840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6" name="Freeform 1841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7" name="Freeform 1842"/>
              <p:cNvSpPr>
                <a:spLocks/>
              </p:cNvSpPr>
              <p:nvPr/>
            </p:nvSpPr>
            <p:spPr bwMode="auto">
              <a:xfrm>
                <a:off x="1782" y="2141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8" name="Line 1843"/>
              <p:cNvSpPr>
                <a:spLocks noChangeShapeType="1"/>
              </p:cNvSpPr>
              <p:nvPr/>
            </p:nvSpPr>
            <p:spPr bwMode="auto">
              <a:xfrm flipV="1">
                <a:off x="1786" y="21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9" name="Freeform 1844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0" name="Freeform 1845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1" name="Freeform 1846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2" name="Freeform 1847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3" name="Freeform 1848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  <a:cxn ang="0">
                    <a:pos x="30" y="36"/>
                  </a:cxn>
                </a:cxnLst>
                <a:rect l="0" t="0" r="r" b="b"/>
                <a:pathLst>
                  <a:path w="65" h="50">
                    <a:moveTo>
                      <a:pt x="30" y="36"/>
                    </a:moveTo>
                    <a:lnTo>
                      <a:pt x="0" y="22"/>
                    </a:ln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  <a:lnTo>
                      <a:pt x="3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4" name="Freeform 1849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5" name="Freeform 1850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6" name="Freeform 1851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7" name="Freeform 1852"/>
              <p:cNvSpPr>
                <a:spLocks/>
              </p:cNvSpPr>
              <p:nvPr/>
            </p:nvSpPr>
            <p:spPr bwMode="auto">
              <a:xfrm>
                <a:off x="1559" y="2006"/>
                <a:ext cx="6" cy="3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8" name="Line 1853"/>
              <p:cNvSpPr>
                <a:spLocks noChangeShapeType="1"/>
              </p:cNvSpPr>
              <p:nvPr/>
            </p:nvSpPr>
            <p:spPr bwMode="auto">
              <a:xfrm flipH="1">
                <a:off x="1559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9" name="Freeform 1854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0" name="Freeform 1855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1" name="Freeform 1856"/>
              <p:cNvSpPr>
                <a:spLocks/>
              </p:cNvSpPr>
              <p:nvPr/>
            </p:nvSpPr>
            <p:spPr bwMode="auto">
              <a:xfrm>
                <a:off x="1557" y="2016"/>
                <a:ext cx="6" cy="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35" y="9"/>
                  </a:cxn>
                </a:cxnLst>
                <a:rect l="0" t="0" r="r" b="b"/>
                <a:pathLst>
                  <a:path w="35" h="9">
                    <a:moveTo>
                      <a:pt x="35" y="9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2" name="Line 1857"/>
              <p:cNvSpPr>
                <a:spLocks noChangeShapeType="1"/>
              </p:cNvSpPr>
              <p:nvPr/>
            </p:nvSpPr>
            <p:spPr bwMode="auto">
              <a:xfrm flipH="1">
                <a:off x="1557" y="20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3" name="Freeform 1858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4" name="Freeform 1859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5" name="Freeform 1860"/>
              <p:cNvSpPr>
                <a:spLocks/>
              </p:cNvSpPr>
              <p:nvPr/>
            </p:nvSpPr>
            <p:spPr bwMode="auto">
              <a:xfrm>
                <a:off x="1557" y="2026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1"/>
                  </a:cxn>
                </a:cxnLst>
                <a:rect l="0" t="0" r="r" b="b"/>
                <a:pathLst>
                  <a:path w="34" h="7">
                    <a:moveTo>
                      <a:pt x="34" y="1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6" name="Line 1861"/>
              <p:cNvSpPr>
                <a:spLocks noChangeShapeType="1"/>
              </p:cNvSpPr>
              <p:nvPr/>
            </p:nvSpPr>
            <p:spPr bwMode="auto">
              <a:xfrm>
                <a:off x="1557" y="20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7" name="Freeform 1862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8" name="Freeform 1863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9" name="Freeform 1864"/>
              <p:cNvSpPr>
                <a:spLocks/>
              </p:cNvSpPr>
              <p:nvPr/>
            </p:nvSpPr>
            <p:spPr bwMode="auto">
              <a:xfrm>
                <a:off x="1558" y="2034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6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0" name="Line 1865"/>
              <p:cNvSpPr>
                <a:spLocks noChangeShapeType="1"/>
              </p:cNvSpPr>
              <p:nvPr/>
            </p:nvSpPr>
            <p:spPr bwMode="auto">
              <a:xfrm>
                <a:off x="1558" y="20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1" name="Freeform 1866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2" name="Freeform 1867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3" name="Freeform 1868"/>
              <p:cNvSpPr>
                <a:spLocks/>
              </p:cNvSpPr>
              <p:nvPr/>
            </p:nvSpPr>
            <p:spPr bwMode="auto">
              <a:xfrm>
                <a:off x="1561" y="2043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20"/>
                  </a:cxn>
                  <a:cxn ang="0">
                    <a:pos x="32" y="0"/>
                  </a:cxn>
                </a:cxnLst>
                <a:rect l="0" t="0" r="r" b="b"/>
                <a:pathLst>
                  <a:path w="32" h="20">
                    <a:moveTo>
                      <a:pt x="32" y="0"/>
                    </a:moveTo>
                    <a:lnTo>
                      <a:pt x="0" y="13"/>
                    </a:lnTo>
                    <a:lnTo>
                      <a:pt x="3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4" name="Line 1869"/>
              <p:cNvSpPr>
                <a:spLocks noChangeShapeType="1"/>
              </p:cNvSpPr>
              <p:nvPr/>
            </p:nvSpPr>
            <p:spPr bwMode="auto">
              <a:xfrm>
                <a:off x="1561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5" name="Freeform 1870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6" name="Freeform 1871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7" name="Freeform 1872"/>
              <p:cNvSpPr>
                <a:spLocks/>
              </p:cNvSpPr>
              <p:nvPr/>
            </p:nvSpPr>
            <p:spPr bwMode="auto">
              <a:xfrm>
                <a:off x="1566" y="2050"/>
                <a:ext cx="5" cy="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0"/>
                  </a:cxn>
                  <a:cxn ang="0">
                    <a:pos x="3" y="25"/>
                  </a:cxn>
                  <a:cxn ang="0">
                    <a:pos x="28" y="0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0" y="20"/>
                    </a:lnTo>
                    <a:lnTo>
                      <a:pt x="3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8" name="Line 1873"/>
              <p:cNvSpPr>
                <a:spLocks noChangeShapeType="1"/>
              </p:cNvSpPr>
              <p:nvPr/>
            </p:nvSpPr>
            <p:spPr bwMode="auto">
              <a:xfrm>
                <a:off x="1566" y="20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9" name="Freeform 1874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0" name="Freeform 1875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1" name="Freeform 1876"/>
              <p:cNvSpPr>
                <a:spLocks/>
              </p:cNvSpPr>
              <p:nvPr/>
            </p:nvSpPr>
            <p:spPr bwMode="auto">
              <a:xfrm>
                <a:off x="1573" y="2056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2" name="Line 1877"/>
              <p:cNvSpPr>
                <a:spLocks noChangeShapeType="1"/>
              </p:cNvSpPr>
              <p:nvPr/>
            </p:nvSpPr>
            <p:spPr bwMode="auto">
              <a:xfrm>
                <a:off x="1573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3" name="Freeform 1878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4" name="Freeform 1879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5" name="Freeform 1880"/>
              <p:cNvSpPr>
                <a:spLocks/>
              </p:cNvSpPr>
              <p:nvPr/>
            </p:nvSpPr>
            <p:spPr bwMode="auto">
              <a:xfrm>
                <a:off x="1580" y="2061"/>
                <a:ext cx="3" cy="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2"/>
                  </a:cxn>
                  <a:cxn ang="0">
                    <a:pos x="20" y="0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lnTo>
                      <a:pt x="0" y="29"/>
                    </a:lnTo>
                    <a:lnTo>
                      <a:pt x="6" y="3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6" name="Line 1881"/>
              <p:cNvSpPr>
                <a:spLocks noChangeShapeType="1"/>
              </p:cNvSpPr>
              <p:nvPr/>
            </p:nvSpPr>
            <p:spPr bwMode="auto">
              <a:xfrm>
                <a:off x="1580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7" name="Freeform 1882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8" name="Freeform 1883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9" name="Freeform 1884"/>
              <p:cNvSpPr>
                <a:spLocks/>
              </p:cNvSpPr>
              <p:nvPr/>
            </p:nvSpPr>
            <p:spPr bwMode="auto">
              <a:xfrm>
                <a:off x="1589" y="2065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6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6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0" name="Line 1885"/>
              <p:cNvSpPr>
                <a:spLocks noChangeShapeType="1"/>
              </p:cNvSpPr>
              <p:nvPr/>
            </p:nvSpPr>
            <p:spPr bwMode="auto">
              <a:xfrm>
                <a:off x="1589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1" name="Freeform 1886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2" name="Freeform 1887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3" name="Freeform 1888"/>
              <p:cNvSpPr>
                <a:spLocks/>
              </p:cNvSpPr>
              <p:nvPr/>
            </p:nvSpPr>
            <p:spPr bwMode="auto">
              <a:xfrm>
                <a:off x="1598" y="2067"/>
                <a:ext cx="1" cy="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34"/>
                  </a:cxn>
                  <a:cxn ang="0">
                    <a:pos x="6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0" y="34"/>
                    </a:lnTo>
                    <a:lnTo>
                      <a:pt x="6" y="3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4" name="Line 1889"/>
              <p:cNvSpPr>
                <a:spLocks noChangeShapeType="1"/>
              </p:cNvSpPr>
              <p:nvPr/>
            </p:nvSpPr>
            <p:spPr bwMode="auto">
              <a:xfrm>
                <a:off x="1598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5" name="Freeform 1890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6" name="Freeform 1891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7" name="Freeform 1892"/>
              <p:cNvSpPr>
                <a:spLocks/>
              </p:cNvSpPr>
              <p:nvPr/>
            </p:nvSpPr>
            <p:spPr bwMode="auto">
              <a:xfrm>
                <a:off x="1607" y="2067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5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8" name="Line 1893"/>
              <p:cNvSpPr>
                <a:spLocks noChangeShapeType="1"/>
              </p:cNvSpPr>
              <p:nvPr/>
            </p:nvSpPr>
            <p:spPr bwMode="auto">
              <a:xfrm flipV="1">
                <a:off x="1607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9" name="Freeform 1894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0" name="Freeform 1895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1" name="Freeform 1896"/>
              <p:cNvSpPr>
                <a:spLocks/>
              </p:cNvSpPr>
              <p:nvPr/>
            </p:nvSpPr>
            <p:spPr bwMode="auto">
              <a:xfrm>
                <a:off x="1615" y="2066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4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lnTo>
                      <a:pt x="7" y="34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2" name="Line 1897"/>
              <p:cNvSpPr>
                <a:spLocks noChangeShapeType="1"/>
              </p:cNvSpPr>
              <p:nvPr/>
            </p:nvSpPr>
            <p:spPr bwMode="auto">
              <a:xfrm flipV="1">
                <a:off x="1616" y="20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3" name="Freeform 1898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4" name="Freeform 1899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5" name="Freeform 1900"/>
              <p:cNvSpPr>
                <a:spLocks/>
              </p:cNvSpPr>
              <p:nvPr/>
            </p:nvSpPr>
            <p:spPr bwMode="auto">
              <a:xfrm>
                <a:off x="1623" y="2063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3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6" name="Line 1901"/>
              <p:cNvSpPr>
                <a:spLocks noChangeShapeType="1"/>
              </p:cNvSpPr>
              <p:nvPr/>
            </p:nvSpPr>
            <p:spPr bwMode="auto">
              <a:xfrm flipV="1">
                <a:off x="1625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7" name="Freeform 1902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8" name="Freeform 1903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9" name="Freeform 1904"/>
              <p:cNvSpPr>
                <a:spLocks/>
              </p:cNvSpPr>
              <p:nvPr/>
            </p:nvSpPr>
            <p:spPr bwMode="auto">
              <a:xfrm>
                <a:off x="1630" y="2058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8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0" name="Line 1905"/>
              <p:cNvSpPr>
                <a:spLocks noChangeShapeType="1"/>
              </p:cNvSpPr>
              <p:nvPr/>
            </p:nvSpPr>
            <p:spPr bwMode="auto">
              <a:xfrm flipV="1">
                <a:off x="1633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1" name="Freeform 1906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2" name="Freeform 1907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3" name="Freeform 1908"/>
              <p:cNvSpPr>
                <a:spLocks/>
              </p:cNvSpPr>
              <p:nvPr/>
            </p:nvSpPr>
            <p:spPr bwMode="auto">
              <a:xfrm>
                <a:off x="1636" y="205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0" y="0"/>
                  </a:cxn>
                </a:cxnLst>
                <a:rect l="0" t="0" r="r" b="b"/>
                <a:pathLst>
                  <a:path w="27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4" name="Line 1909"/>
              <p:cNvSpPr>
                <a:spLocks noChangeShapeType="1"/>
              </p:cNvSpPr>
              <p:nvPr/>
            </p:nvSpPr>
            <p:spPr bwMode="auto">
              <a:xfrm flipV="1">
                <a:off x="1640" y="2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5" name="Freeform 1910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6" name="Freeform 1911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7" name="Freeform 1912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  <a:cxn ang="0">
                    <a:pos x="27" y="36"/>
                  </a:cxn>
                </a:cxnLst>
                <a:rect l="0" t="0" r="r" b="b"/>
                <a:pathLst>
                  <a:path w="61" h="57">
                    <a:moveTo>
                      <a:pt x="27" y="36"/>
                    </a:moveTo>
                    <a:lnTo>
                      <a:pt x="0" y="15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8" name="Freeform 1913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</a:cxnLst>
                <a:rect l="0" t="0" r="r" b="b"/>
                <a:pathLst>
                  <a:path w="61" h="57">
                    <a:moveTo>
                      <a:pt x="0" y="15"/>
                    </a:move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9" name="Freeform 1914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  <a:cxn ang="0">
                    <a:pos x="31" y="36"/>
                  </a:cxn>
                </a:cxnLst>
                <a:rect l="0" t="0" r="r" b="b"/>
                <a:pathLst>
                  <a:path w="65" h="50">
                    <a:moveTo>
                      <a:pt x="31" y="36"/>
                    </a:moveTo>
                    <a:lnTo>
                      <a:pt x="0" y="22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0" name="Freeform 1915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1" name="Freeform 1916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2" name="Freeform 1917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3" name="Freeform 1918"/>
              <p:cNvSpPr>
                <a:spLocks/>
              </p:cNvSpPr>
              <p:nvPr/>
            </p:nvSpPr>
            <p:spPr bwMode="auto">
              <a:xfrm>
                <a:off x="1632" y="2051"/>
                <a:ext cx="6" cy="2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4" name="Line 1919"/>
              <p:cNvSpPr>
                <a:spLocks noChangeShapeType="1"/>
              </p:cNvSpPr>
              <p:nvPr/>
            </p:nvSpPr>
            <p:spPr bwMode="auto">
              <a:xfrm flipH="1">
                <a:off x="1632" y="2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5" name="Freeform 1920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6" name="Freeform 1921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7" name="Freeform 1922"/>
              <p:cNvSpPr>
                <a:spLocks/>
              </p:cNvSpPr>
              <p:nvPr/>
            </p:nvSpPr>
            <p:spPr bwMode="auto">
              <a:xfrm>
                <a:off x="1630" y="2060"/>
                <a:ext cx="6" cy="2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8" name="Line 1923"/>
              <p:cNvSpPr>
                <a:spLocks noChangeShapeType="1"/>
              </p:cNvSpPr>
              <p:nvPr/>
            </p:nvSpPr>
            <p:spPr bwMode="auto">
              <a:xfrm flipH="1">
                <a:off x="1630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9" name="Freeform 1924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0" name="Freeform 1925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1" name="Freeform 1926"/>
              <p:cNvSpPr>
                <a:spLocks/>
              </p:cNvSpPr>
              <p:nvPr/>
            </p:nvSpPr>
            <p:spPr bwMode="auto">
              <a:xfrm>
                <a:off x="1630" y="2070"/>
                <a:ext cx="5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2" name="Line 1927"/>
              <p:cNvSpPr>
                <a:spLocks noChangeShapeType="1"/>
              </p:cNvSpPr>
              <p:nvPr/>
            </p:nvSpPr>
            <p:spPr bwMode="auto">
              <a:xfrm>
                <a:off x="1630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3" name="Freeform 1928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4" name="Freeform 1929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5" name="Freeform 1930"/>
              <p:cNvSpPr>
                <a:spLocks/>
              </p:cNvSpPr>
              <p:nvPr/>
            </p:nvSpPr>
            <p:spPr bwMode="auto">
              <a:xfrm>
                <a:off x="1631" y="2079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6" name="Line 1931"/>
              <p:cNvSpPr>
                <a:spLocks noChangeShapeType="1"/>
              </p:cNvSpPr>
              <p:nvPr/>
            </p:nvSpPr>
            <p:spPr bwMode="auto">
              <a:xfrm>
                <a:off x="1631" y="20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7" name="Freeform 1932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8" name="Freeform 1933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9" name="Freeform 1934"/>
              <p:cNvSpPr>
                <a:spLocks/>
              </p:cNvSpPr>
              <p:nvPr/>
            </p:nvSpPr>
            <p:spPr bwMode="auto">
              <a:xfrm>
                <a:off x="1634" y="2087"/>
                <a:ext cx="6" cy="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31" y="0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0" y="12"/>
                    </a:lnTo>
                    <a:lnTo>
                      <a:pt x="3" y="2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0" name="Line 1935"/>
              <p:cNvSpPr>
                <a:spLocks noChangeShapeType="1"/>
              </p:cNvSpPr>
              <p:nvPr/>
            </p:nvSpPr>
            <p:spPr bwMode="auto">
              <a:xfrm>
                <a:off x="1634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1" name="Freeform 1936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2" name="Freeform 1937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3" name="Freeform 1938"/>
              <p:cNvSpPr>
                <a:spLocks/>
              </p:cNvSpPr>
              <p:nvPr/>
            </p:nvSpPr>
            <p:spPr bwMode="auto">
              <a:xfrm>
                <a:off x="1639" y="2094"/>
                <a:ext cx="5" cy="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0"/>
                  </a:cxn>
                  <a:cxn ang="0">
                    <a:pos x="4" y="25"/>
                  </a:cxn>
                  <a:cxn ang="0">
                    <a:pos x="29" y="0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lnTo>
                      <a:pt x="0" y="20"/>
                    </a:lnTo>
                    <a:lnTo>
                      <a:pt x="4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4" name="Line 1939"/>
              <p:cNvSpPr>
                <a:spLocks noChangeShapeType="1"/>
              </p:cNvSpPr>
              <p:nvPr/>
            </p:nvSpPr>
            <p:spPr bwMode="auto">
              <a:xfrm>
                <a:off x="1639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5" name="Freeform 1940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6" name="Freeform 1941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7" name="Freeform 1942"/>
              <p:cNvSpPr>
                <a:spLocks/>
              </p:cNvSpPr>
              <p:nvPr/>
            </p:nvSpPr>
            <p:spPr bwMode="auto">
              <a:xfrm>
                <a:off x="1645" y="2101"/>
                <a:ext cx="5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8" name="Line 1943"/>
              <p:cNvSpPr>
                <a:spLocks noChangeShapeType="1"/>
              </p:cNvSpPr>
              <p:nvPr/>
            </p:nvSpPr>
            <p:spPr bwMode="auto">
              <a:xfrm>
                <a:off x="1645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9" name="Freeform 1944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0" name="Freeform 1945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1" name="Freeform 1946"/>
              <p:cNvSpPr>
                <a:spLocks/>
              </p:cNvSpPr>
              <p:nvPr/>
            </p:nvSpPr>
            <p:spPr bwMode="auto">
              <a:xfrm>
                <a:off x="1653" y="2106"/>
                <a:ext cx="3" cy="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3"/>
                  </a:cxn>
                  <a:cxn ang="0">
                    <a:pos x="20" y="0"/>
                  </a:cxn>
                </a:cxnLst>
                <a:rect l="0" t="0" r="r" b="b"/>
                <a:pathLst>
                  <a:path w="20" h="33">
                    <a:moveTo>
                      <a:pt x="20" y="0"/>
                    </a:moveTo>
                    <a:lnTo>
                      <a:pt x="0" y="29"/>
                    </a:lnTo>
                    <a:lnTo>
                      <a:pt x="6" y="3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2" name="Line 1947"/>
              <p:cNvSpPr>
                <a:spLocks noChangeShapeType="1"/>
              </p:cNvSpPr>
              <p:nvPr/>
            </p:nvSpPr>
            <p:spPr bwMode="auto">
              <a:xfrm>
                <a:off x="1653" y="2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3" name="Freeform 1948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4" name="Freeform 1949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5" name="Freeform 1950"/>
              <p:cNvSpPr>
                <a:spLocks/>
              </p:cNvSpPr>
              <p:nvPr/>
            </p:nvSpPr>
            <p:spPr bwMode="auto">
              <a:xfrm>
                <a:off x="1662" y="2109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5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5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6" name="Line 1951"/>
              <p:cNvSpPr>
                <a:spLocks noChangeShapeType="1"/>
              </p:cNvSpPr>
              <p:nvPr/>
            </p:nvSpPr>
            <p:spPr bwMode="auto">
              <a:xfrm>
                <a:off x="166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7" name="Freeform 1952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8" name="Freeform 1953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9" name="Freeform 1954"/>
              <p:cNvSpPr>
                <a:spLocks/>
              </p:cNvSpPr>
              <p:nvPr/>
            </p:nvSpPr>
            <p:spPr bwMode="auto">
              <a:xfrm>
                <a:off x="1670" y="2111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8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0" name="Line 1955"/>
              <p:cNvSpPr>
                <a:spLocks noChangeShapeType="1"/>
              </p:cNvSpPr>
              <p:nvPr/>
            </p:nvSpPr>
            <p:spPr bwMode="auto">
              <a:xfrm>
                <a:off x="1670" y="211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1" name="Freeform 1956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2" name="Freeform 1957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3" name="Freeform 1958"/>
              <p:cNvSpPr>
                <a:spLocks/>
              </p:cNvSpPr>
              <p:nvPr/>
            </p:nvSpPr>
            <p:spPr bwMode="auto">
              <a:xfrm>
                <a:off x="1680" y="2112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2" y="0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4" name="Line 1959"/>
              <p:cNvSpPr>
                <a:spLocks noChangeShapeType="1"/>
              </p:cNvSpPr>
              <p:nvPr/>
            </p:nvSpPr>
            <p:spPr bwMode="auto">
              <a:xfrm>
                <a:off x="1680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5" name="Freeform 1960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6" name="Freeform 1961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7" name="Freeform 1962"/>
              <p:cNvSpPr>
                <a:spLocks/>
              </p:cNvSpPr>
              <p:nvPr/>
            </p:nvSpPr>
            <p:spPr bwMode="auto">
              <a:xfrm>
                <a:off x="1688" y="211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8" name="Line 1963"/>
              <p:cNvSpPr>
                <a:spLocks noChangeShapeType="1"/>
              </p:cNvSpPr>
              <p:nvPr/>
            </p:nvSpPr>
            <p:spPr bwMode="auto">
              <a:xfrm flipV="1">
                <a:off x="1689" y="21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9" name="Freeform 1964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0" name="Freeform 1965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1" name="Freeform 1966"/>
              <p:cNvSpPr>
                <a:spLocks/>
              </p:cNvSpPr>
              <p:nvPr/>
            </p:nvSpPr>
            <p:spPr bwMode="auto">
              <a:xfrm>
                <a:off x="1696" y="210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4">
                    <a:moveTo>
                      <a:pt x="0" y="0"/>
                    </a:moveTo>
                    <a:lnTo>
                      <a:pt x="12" y="34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2" name="Line 1967"/>
              <p:cNvSpPr>
                <a:spLocks noChangeShapeType="1"/>
              </p:cNvSpPr>
              <p:nvPr/>
            </p:nvSpPr>
            <p:spPr bwMode="auto">
              <a:xfrm flipV="1">
                <a:off x="1698" y="21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3" name="Freeform 1968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4" name="Freeform 1969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5" name="Freeform 1970"/>
              <p:cNvSpPr>
                <a:spLocks/>
              </p:cNvSpPr>
              <p:nvPr/>
            </p:nvSpPr>
            <p:spPr bwMode="auto">
              <a:xfrm>
                <a:off x="1703" y="210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6" name="Line 1971"/>
              <p:cNvSpPr>
                <a:spLocks noChangeShapeType="1"/>
              </p:cNvSpPr>
              <p:nvPr/>
            </p:nvSpPr>
            <p:spPr bwMode="auto">
              <a:xfrm flipV="1">
                <a:off x="1706" y="21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7" name="Freeform 1972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8" name="Freeform 1973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9" name="Freeform 1974"/>
              <p:cNvSpPr>
                <a:spLocks/>
              </p:cNvSpPr>
              <p:nvPr/>
            </p:nvSpPr>
            <p:spPr bwMode="auto">
              <a:xfrm>
                <a:off x="1709" y="2097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0" name="Line 1975"/>
              <p:cNvSpPr>
                <a:spLocks noChangeShapeType="1"/>
              </p:cNvSpPr>
              <p:nvPr/>
            </p:nvSpPr>
            <p:spPr bwMode="auto">
              <a:xfrm flipV="1">
                <a:off x="1713" y="2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1" name="Freeform 1976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2" name="Freeform 1977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3" name="Freeform 1978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4" name="Freeform 1979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5" name="Freeform 1980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  <a:cxn ang="0">
                    <a:pos x="31" y="36"/>
                  </a:cxn>
                </a:cxnLst>
                <a:rect l="0" t="0" r="r" b="b"/>
                <a:pathLst>
                  <a:path w="65" h="51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6" name="Freeform 1981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</a:cxnLst>
                <a:rect l="0" t="0" r="r" b="b"/>
                <a:pathLst>
                  <a:path w="65" h="51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7" name="Freeform 1982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8" name="Freeform 1983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9" name="Freeform 1984"/>
              <p:cNvSpPr>
                <a:spLocks/>
              </p:cNvSpPr>
              <p:nvPr/>
            </p:nvSpPr>
            <p:spPr bwMode="auto">
              <a:xfrm>
                <a:off x="1414" y="1917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0" name="Line 1985"/>
              <p:cNvSpPr>
                <a:spLocks noChangeShapeType="1"/>
              </p:cNvSpPr>
              <p:nvPr/>
            </p:nvSpPr>
            <p:spPr bwMode="auto">
              <a:xfrm flipH="1">
                <a:off x="1414" y="1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1" name="Freeform 1986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2" name="Freeform 1987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3" name="Freeform 1988"/>
              <p:cNvSpPr>
                <a:spLocks/>
              </p:cNvSpPr>
              <p:nvPr/>
            </p:nvSpPr>
            <p:spPr bwMode="auto">
              <a:xfrm>
                <a:off x="1411" y="1927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4" name="Line 1989"/>
              <p:cNvSpPr>
                <a:spLocks noChangeShapeType="1"/>
              </p:cNvSpPr>
              <p:nvPr/>
            </p:nvSpPr>
            <p:spPr bwMode="auto">
              <a:xfrm flipH="1">
                <a:off x="1411" y="19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5" name="Freeform 1990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6" name="Freeform 1991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7" name="Freeform 1992"/>
              <p:cNvSpPr>
                <a:spLocks/>
              </p:cNvSpPr>
              <p:nvPr/>
            </p:nvSpPr>
            <p:spPr bwMode="auto">
              <a:xfrm>
                <a:off x="1411" y="1937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8" name="Line 1993"/>
              <p:cNvSpPr>
                <a:spLocks noChangeShapeType="1"/>
              </p:cNvSpPr>
              <p:nvPr/>
            </p:nvSpPr>
            <p:spPr bwMode="auto">
              <a:xfrm>
                <a:off x="141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9" name="Freeform 1994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0" name="Freeform 1995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1" name="Freeform 1996"/>
              <p:cNvSpPr>
                <a:spLocks/>
              </p:cNvSpPr>
              <p:nvPr/>
            </p:nvSpPr>
            <p:spPr bwMode="auto">
              <a:xfrm>
                <a:off x="1413" y="1946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3"/>
                  </a:cxn>
                  <a:cxn ang="0">
                    <a:pos x="33" y="0"/>
                  </a:cxn>
                </a:cxnLst>
                <a:rect l="0" t="0" r="r" b="b"/>
                <a:pathLst>
                  <a:path w="33" h="13">
                    <a:moveTo>
                      <a:pt x="33" y="0"/>
                    </a:moveTo>
                    <a:lnTo>
                      <a:pt x="0" y="7"/>
                    </a:lnTo>
                    <a:lnTo>
                      <a:pt x="1" y="1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2" name="Line 1997"/>
              <p:cNvSpPr>
                <a:spLocks noChangeShapeType="1"/>
              </p:cNvSpPr>
              <p:nvPr/>
            </p:nvSpPr>
            <p:spPr bwMode="auto">
              <a:xfrm>
                <a:off x="1413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3" name="Freeform 1998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4" name="Freeform 1999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5" name="Freeform 2000"/>
              <p:cNvSpPr>
                <a:spLocks/>
              </p:cNvSpPr>
              <p:nvPr/>
            </p:nvSpPr>
            <p:spPr bwMode="auto">
              <a:xfrm>
                <a:off x="1416" y="1954"/>
                <a:ext cx="5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6" name="Line 2001"/>
              <p:cNvSpPr>
                <a:spLocks noChangeShapeType="1"/>
              </p:cNvSpPr>
              <p:nvPr/>
            </p:nvSpPr>
            <p:spPr bwMode="auto">
              <a:xfrm>
                <a:off x="1416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7" name="Freeform 2002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8" name="Freeform 2003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9" name="Freeform 2004"/>
              <p:cNvSpPr>
                <a:spLocks/>
              </p:cNvSpPr>
              <p:nvPr/>
            </p:nvSpPr>
            <p:spPr bwMode="auto">
              <a:xfrm>
                <a:off x="1420" y="1961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0" name="Line 2005"/>
              <p:cNvSpPr>
                <a:spLocks noChangeShapeType="1"/>
              </p:cNvSpPr>
              <p:nvPr/>
            </p:nvSpPr>
            <p:spPr bwMode="auto">
              <a:xfrm>
                <a:off x="1420" y="1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1" name="Freeform 2006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2" name="Freeform 2007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3" name="Freeform 2008"/>
              <p:cNvSpPr>
                <a:spLocks/>
              </p:cNvSpPr>
              <p:nvPr/>
            </p:nvSpPr>
            <p:spPr bwMode="auto">
              <a:xfrm>
                <a:off x="1427" y="1967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4" name="Line 2009"/>
              <p:cNvSpPr>
                <a:spLocks noChangeShapeType="1"/>
              </p:cNvSpPr>
              <p:nvPr/>
            </p:nvSpPr>
            <p:spPr bwMode="auto">
              <a:xfrm>
                <a:off x="14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5" name="Freeform 2010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6" name="Freeform 2011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7" name="Freeform 2012"/>
              <p:cNvSpPr>
                <a:spLocks/>
              </p:cNvSpPr>
              <p:nvPr/>
            </p:nvSpPr>
            <p:spPr bwMode="auto">
              <a:xfrm>
                <a:off x="1435" y="1972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2"/>
                  </a:cxn>
                  <a:cxn ang="0">
                    <a:pos x="19" y="0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0" y="29"/>
                    </a:lnTo>
                    <a:lnTo>
                      <a:pt x="5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8" name="Line 2013"/>
              <p:cNvSpPr>
                <a:spLocks noChangeShapeType="1"/>
              </p:cNvSpPr>
              <p:nvPr/>
            </p:nvSpPr>
            <p:spPr bwMode="auto">
              <a:xfrm>
                <a:off x="14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9" name="Freeform 2014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0" name="Freeform 2015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1" name="Freeform 2016"/>
              <p:cNvSpPr>
                <a:spLocks/>
              </p:cNvSpPr>
              <p:nvPr/>
            </p:nvSpPr>
            <p:spPr bwMode="auto">
              <a:xfrm>
                <a:off x="1443" y="1976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2" name="Line 2017"/>
              <p:cNvSpPr>
                <a:spLocks noChangeShapeType="1"/>
              </p:cNvSpPr>
              <p:nvPr/>
            </p:nvSpPr>
            <p:spPr bwMode="auto">
              <a:xfrm>
                <a:off x="1443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3" name="Freeform 2018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4" name="Freeform 2019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5" name="Freeform 2020"/>
              <p:cNvSpPr>
                <a:spLocks/>
              </p:cNvSpPr>
              <p:nvPr/>
            </p:nvSpPr>
            <p:spPr bwMode="auto">
              <a:xfrm>
                <a:off x="1452" y="1978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6" name="Line 2021"/>
              <p:cNvSpPr>
                <a:spLocks noChangeShapeType="1"/>
              </p:cNvSpPr>
              <p:nvPr/>
            </p:nvSpPr>
            <p:spPr bwMode="auto">
              <a:xfrm>
                <a:off x="1452" y="19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7" name="Freeform 2022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8" name="Freeform 2023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9" name="Freeform 2024"/>
              <p:cNvSpPr>
                <a:spLocks/>
              </p:cNvSpPr>
              <p:nvPr/>
            </p:nvSpPr>
            <p:spPr bwMode="auto">
              <a:xfrm>
                <a:off x="1461" y="1978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23" name="Line 2026"/>
            <p:cNvSpPr>
              <a:spLocks noChangeShapeType="1"/>
            </p:cNvSpPr>
            <p:nvPr/>
          </p:nvSpPr>
          <p:spPr bwMode="auto">
            <a:xfrm>
              <a:off x="1485" y="198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027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028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029"/>
            <p:cNvSpPr>
              <a:spLocks/>
            </p:cNvSpPr>
            <p:nvPr/>
          </p:nvSpPr>
          <p:spPr bwMode="auto">
            <a:xfrm>
              <a:off x="1494" y="1977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1" y="34"/>
                </a:cxn>
                <a:cxn ang="0">
                  <a:pos x="0" y="0"/>
                </a:cxn>
              </a:cxnLst>
              <a:rect l="0" t="0" r="r" b="b"/>
              <a:pathLst>
                <a:path w="11" h="36">
                  <a:moveTo>
                    <a:pt x="0" y="0"/>
                  </a:moveTo>
                  <a:lnTo>
                    <a:pt x="5" y="36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Line 2030"/>
            <p:cNvSpPr>
              <a:spLocks noChangeShapeType="1"/>
            </p:cNvSpPr>
            <p:nvPr/>
          </p:nvSpPr>
          <p:spPr bwMode="auto">
            <a:xfrm flipV="1">
              <a:off x="1495" y="19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Freeform 2031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Freeform 2032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Freeform 2033"/>
            <p:cNvSpPr>
              <a:spLocks/>
            </p:cNvSpPr>
            <p:nvPr/>
          </p:nvSpPr>
          <p:spPr bwMode="auto">
            <a:xfrm>
              <a:off x="1501" y="1974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4"/>
                </a:cxn>
                <a:cxn ang="0">
                  <a:pos x="19" y="30"/>
                </a:cxn>
                <a:cxn ang="0">
                  <a:pos x="0" y="0"/>
                </a:cxn>
              </a:cxnLst>
              <a:rect l="0" t="0" r="r" b="b"/>
              <a:pathLst>
                <a:path w="19" h="34">
                  <a:moveTo>
                    <a:pt x="0" y="0"/>
                  </a:moveTo>
                  <a:lnTo>
                    <a:pt x="11" y="34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Line 2034"/>
            <p:cNvSpPr>
              <a:spLocks noChangeShapeType="1"/>
            </p:cNvSpPr>
            <p:nvPr/>
          </p:nvSpPr>
          <p:spPr bwMode="auto">
            <a:xfrm flipV="1">
              <a:off x="1503" y="1979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Freeform 2035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Freeform 2036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Freeform 2037"/>
            <p:cNvSpPr>
              <a:spLocks/>
            </p:cNvSpPr>
            <p:nvPr/>
          </p:nvSpPr>
          <p:spPr bwMode="auto">
            <a:xfrm>
              <a:off x="1508" y="1969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Line 2038"/>
            <p:cNvSpPr>
              <a:spLocks noChangeShapeType="1"/>
            </p:cNvSpPr>
            <p:nvPr/>
          </p:nvSpPr>
          <p:spPr bwMode="auto">
            <a:xfrm flipV="1">
              <a:off x="1512" y="19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Freeform 2039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Freeform 2040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Freeform 2041"/>
            <p:cNvSpPr>
              <a:spLocks/>
            </p:cNvSpPr>
            <p:nvPr/>
          </p:nvSpPr>
          <p:spPr bwMode="auto">
            <a:xfrm>
              <a:off x="1515" y="1963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8" y="21"/>
                </a:cxn>
                <a:cxn ang="0">
                  <a:pos x="0" y="0"/>
                </a:cxn>
              </a:cxnLst>
              <a:rect l="0" t="0" r="r" b="b"/>
              <a:pathLst>
                <a:path w="28" h="27">
                  <a:moveTo>
                    <a:pt x="0" y="0"/>
                  </a:moveTo>
                  <a:lnTo>
                    <a:pt x="23" y="27"/>
                  </a:lnTo>
                  <a:lnTo>
                    <a:pt x="28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Line 2042"/>
            <p:cNvSpPr>
              <a:spLocks noChangeShapeType="1"/>
            </p:cNvSpPr>
            <p:nvPr/>
          </p:nvSpPr>
          <p:spPr bwMode="auto">
            <a:xfrm flipV="1">
              <a:off x="1518" y="19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Freeform 2043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2044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2045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2046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2047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2048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2049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2050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2051"/>
            <p:cNvSpPr>
              <a:spLocks/>
            </p:cNvSpPr>
            <p:nvPr/>
          </p:nvSpPr>
          <p:spPr bwMode="auto">
            <a:xfrm>
              <a:off x="1510" y="1962"/>
              <a:ext cx="6" cy="2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5"/>
                </a:cxn>
              </a:cxnLst>
              <a:rect l="0" t="0" r="r" b="b"/>
              <a:pathLst>
                <a:path w="33" h="15">
                  <a:moveTo>
                    <a:pt x="33" y="15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Line 2052"/>
            <p:cNvSpPr>
              <a:spLocks noChangeShapeType="1"/>
            </p:cNvSpPr>
            <p:nvPr/>
          </p:nvSpPr>
          <p:spPr bwMode="auto">
            <a:xfrm flipH="1">
              <a:off x="1510" y="19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2053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2054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2055"/>
            <p:cNvSpPr>
              <a:spLocks/>
            </p:cNvSpPr>
            <p:nvPr/>
          </p:nvSpPr>
          <p:spPr bwMode="auto">
            <a:xfrm>
              <a:off x="1508" y="1971"/>
              <a:ext cx="6" cy="2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8"/>
                </a:cxn>
              </a:cxnLst>
              <a:rect l="0" t="0" r="r" b="b"/>
              <a:pathLst>
                <a:path w="34" h="8">
                  <a:moveTo>
                    <a:pt x="34" y="8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Line 2056"/>
            <p:cNvSpPr>
              <a:spLocks noChangeShapeType="1"/>
            </p:cNvSpPr>
            <p:nvPr/>
          </p:nvSpPr>
          <p:spPr bwMode="auto">
            <a:xfrm flipH="1">
              <a:off x="1508" y="19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2057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2058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2059"/>
            <p:cNvSpPr>
              <a:spLocks/>
            </p:cNvSpPr>
            <p:nvPr/>
          </p:nvSpPr>
          <p:spPr bwMode="auto">
            <a:xfrm>
              <a:off x="1508" y="1981"/>
              <a:ext cx="6" cy="1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34" y="1"/>
                </a:cxn>
              </a:cxnLst>
              <a:rect l="0" t="0" r="r" b="b"/>
              <a:pathLst>
                <a:path w="34" h="7">
                  <a:moveTo>
                    <a:pt x="34" y="1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Line 2060"/>
            <p:cNvSpPr>
              <a:spLocks noChangeShapeType="1"/>
            </p:cNvSpPr>
            <p:nvPr/>
          </p:nvSpPr>
          <p:spPr bwMode="auto">
            <a:xfrm>
              <a:off x="1508" y="19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2061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2062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2063"/>
            <p:cNvSpPr>
              <a:spLocks/>
            </p:cNvSpPr>
            <p:nvPr/>
          </p:nvSpPr>
          <p:spPr bwMode="auto">
            <a:xfrm>
              <a:off x="1509" y="1990"/>
              <a:ext cx="6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6"/>
                </a:cxn>
                <a:cxn ang="0">
                  <a:pos x="2" y="13"/>
                </a:cxn>
                <a:cxn ang="0">
                  <a:pos x="34" y="0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0" y="6"/>
                  </a:lnTo>
                  <a:lnTo>
                    <a:pt x="2" y="1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Line 2064"/>
            <p:cNvSpPr>
              <a:spLocks noChangeShapeType="1"/>
            </p:cNvSpPr>
            <p:nvPr/>
          </p:nvSpPr>
          <p:spPr bwMode="auto">
            <a:xfrm>
              <a:off x="1509" y="199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2065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2066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2067"/>
            <p:cNvSpPr>
              <a:spLocks/>
            </p:cNvSpPr>
            <p:nvPr/>
          </p:nvSpPr>
          <p:spPr bwMode="auto">
            <a:xfrm>
              <a:off x="1513" y="1998"/>
              <a:ext cx="5" cy="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32" y="0"/>
                </a:cxn>
              </a:cxnLst>
              <a:rect l="0" t="0" r="r" b="b"/>
              <a:pathLst>
                <a:path w="32" h="20">
                  <a:moveTo>
                    <a:pt x="32" y="0"/>
                  </a:moveTo>
                  <a:lnTo>
                    <a:pt x="0" y="13"/>
                  </a:lnTo>
                  <a:lnTo>
                    <a:pt x="3" y="2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Line 2068"/>
            <p:cNvSpPr>
              <a:spLocks noChangeShapeType="1"/>
            </p:cNvSpPr>
            <p:nvPr/>
          </p:nvSpPr>
          <p:spPr bwMode="auto">
            <a:xfrm>
              <a:off x="1513" y="200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2069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2070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2071"/>
            <p:cNvSpPr>
              <a:spLocks/>
            </p:cNvSpPr>
            <p:nvPr/>
          </p:nvSpPr>
          <p:spPr bwMode="auto">
            <a:xfrm>
              <a:off x="1518" y="2006"/>
              <a:ext cx="4" cy="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0"/>
                </a:cxn>
                <a:cxn ang="0">
                  <a:pos x="3" y="25"/>
                </a:cxn>
                <a:cxn ang="0">
                  <a:pos x="28" y="0"/>
                </a:cxn>
              </a:cxnLst>
              <a:rect l="0" t="0" r="r" b="b"/>
              <a:pathLst>
                <a:path w="28" h="25">
                  <a:moveTo>
                    <a:pt x="28" y="0"/>
                  </a:moveTo>
                  <a:lnTo>
                    <a:pt x="0" y="20"/>
                  </a:lnTo>
                  <a:lnTo>
                    <a:pt x="3" y="2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Line 2072"/>
            <p:cNvSpPr>
              <a:spLocks noChangeShapeType="1"/>
            </p:cNvSpPr>
            <p:nvPr/>
          </p:nvSpPr>
          <p:spPr bwMode="auto">
            <a:xfrm>
              <a:off x="1518" y="200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" name="Freeform 2073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2074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Freeform 2075"/>
            <p:cNvSpPr>
              <a:spLocks/>
            </p:cNvSpPr>
            <p:nvPr/>
          </p:nvSpPr>
          <p:spPr bwMode="auto">
            <a:xfrm>
              <a:off x="1524" y="2012"/>
              <a:ext cx="4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4"/>
                </a:cxn>
                <a:cxn ang="0">
                  <a:pos x="6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4"/>
                  </a:lnTo>
                  <a:lnTo>
                    <a:pt x="6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" name="Line 2076"/>
            <p:cNvSpPr>
              <a:spLocks noChangeShapeType="1"/>
            </p:cNvSpPr>
            <p:nvPr/>
          </p:nvSpPr>
          <p:spPr bwMode="auto">
            <a:xfrm>
              <a:off x="1524" y="20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Freeform 2077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" name="Freeform 2078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2079"/>
            <p:cNvSpPr>
              <a:spLocks/>
            </p:cNvSpPr>
            <p:nvPr/>
          </p:nvSpPr>
          <p:spPr bwMode="auto">
            <a:xfrm>
              <a:off x="1531" y="2017"/>
              <a:ext cx="4" cy="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29"/>
                </a:cxn>
                <a:cxn ang="0">
                  <a:pos x="7" y="32"/>
                </a:cxn>
                <a:cxn ang="0">
                  <a:pos x="20" y="0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0" y="29"/>
                  </a:lnTo>
                  <a:lnTo>
                    <a:pt x="7" y="3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Line 2080"/>
            <p:cNvSpPr>
              <a:spLocks noChangeShapeType="1"/>
            </p:cNvSpPr>
            <p:nvPr/>
          </p:nvSpPr>
          <p:spPr bwMode="auto">
            <a:xfrm>
              <a:off x="1531" y="20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2081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2082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" name="Freeform 2083"/>
            <p:cNvSpPr>
              <a:spLocks/>
            </p:cNvSpPr>
            <p:nvPr/>
          </p:nvSpPr>
          <p:spPr bwMode="auto">
            <a:xfrm>
              <a:off x="1540" y="2020"/>
              <a:ext cx="2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2"/>
                </a:cxn>
                <a:cxn ang="0">
                  <a:pos x="4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2"/>
                  </a:lnTo>
                  <a:lnTo>
                    <a:pt x="4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" name="Line 2084"/>
            <p:cNvSpPr>
              <a:spLocks noChangeShapeType="1"/>
            </p:cNvSpPr>
            <p:nvPr/>
          </p:nvSpPr>
          <p:spPr bwMode="auto">
            <a:xfrm>
              <a:off x="1540" y="202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" name="Freeform 2085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" name="Freeform 2086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" name="Freeform 2087"/>
            <p:cNvSpPr>
              <a:spLocks/>
            </p:cNvSpPr>
            <p:nvPr/>
          </p:nvSpPr>
          <p:spPr bwMode="auto">
            <a:xfrm>
              <a:off x="1549" y="2023"/>
              <a:ext cx="1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9" y="0"/>
                </a:cxn>
              </a:cxnLst>
              <a:rect l="0" t="0" r="r" b="b"/>
              <a:pathLst>
                <a:path w="9" h="36">
                  <a:moveTo>
                    <a:pt x="9" y="0"/>
                  </a:moveTo>
                  <a:lnTo>
                    <a:pt x="0" y="34"/>
                  </a:lnTo>
                  <a:lnTo>
                    <a:pt x="7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" name="Line 2088"/>
            <p:cNvSpPr>
              <a:spLocks noChangeShapeType="1"/>
            </p:cNvSpPr>
            <p:nvPr/>
          </p:nvSpPr>
          <p:spPr bwMode="auto">
            <a:xfrm>
              <a:off x="1549" y="202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" name="Freeform 2089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" name="Freeform 2090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" name="Freeform 2091"/>
            <p:cNvSpPr>
              <a:spLocks/>
            </p:cNvSpPr>
            <p:nvPr/>
          </p:nvSpPr>
          <p:spPr bwMode="auto">
            <a:xfrm>
              <a:off x="1558" y="2023"/>
              <a:ext cx="1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6"/>
                </a:cxn>
                <a:cxn ang="0">
                  <a:pos x="7" y="36"/>
                </a:cxn>
                <a:cxn ang="0">
                  <a:pos x="1" y="0"/>
                </a:cxn>
              </a:cxnLst>
              <a:rect l="0" t="0" r="r" b="b"/>
              <a:pathLst>
                <a:path w="7" h="36">
                  <a:moveTo>
                    <a:pt x="1" y="0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" name="Line 2092"/>
            <p:cNvSpPr>
              <a:spLocks noChangeShapeType="1"/>
            </p:cNvSpPr>
            <p:nvPr/>
          </p:nvSpPr>
          <p:spPr bwMode="auto">
            <a:xfrm>
              <a:off x="1558" y="202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" name="Freeform 2093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" name="Freeform 2094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" name="Freeform 2095"/>
            <p:cNvSpPr>
              <a:spLocks/>
            </p:cNvSpPr>
            <p:nvPr/>
          </p:nvSpPr>
          <p:spPr bwMode="auto">
            <a:xfrm>
              <a:off x="1567" y="20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2" y="33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5" y="36"/>
                  </a:lnTo>
                  <a:lnTo>
                    <a:pt x="12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" name="Line 2096"/>
            <p:cNvSpPr>
              <a:spLocks noChangeShapeType="1"/>
            </p:cNvSpPr>
            <p:nvPr/>
          </p:nvSpPr>
          <p:spPr bwMode="auto">
            <a:xfrm flipV="1">
              <a:off x="1568" y="20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" name="Freeform 2097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" name="Freeform 2098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" name="Freeform 2099"/>
            <p:cNvSpPr>
              <a:spLocks/>
            </p:cNvSpPr>
            <p:nvPr/>
          </p:nvSpPr>
          <p:spPr bwMode="auto">
            <a:xfrm>
              <a:off x="1574" y="2018"/>
              <a:ext cx="3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8" y="30"/>
                </a:cxn>
                <a:cxn ang="0">
                  <a:pos x="0" y="0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lnTo>
                    <a:pt x="12" y="34"/>
                  </a:lnTo>
                  <a:lnTo>
                    <a:pt x="1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" name="Line 2100"/>
            <p:cNvSpPr>
              <a:spLocks noChangeShapeType="1"/>
            </p:cNvSpPr>
            <p:nvPr/>
          </p:nvSpPr>
          <p:spPr bwMode="auto">
            <a:xfrm flipV="1">
              <a:off x="1576" y="20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" name="Freeform 2101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" name="Freeform 2102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" name="Freeform 2103"/>
            <p:cNvSpPr>
              <a:spLocks/>
            </p:cNvSpPr>
            <p:nvPr/>
          </p:nvSpPr>
          <p:spPr bwMode="auto">
            <a:xfrm>
              <a:off x="1581" y="2014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" name="Line 2104"/>
            <p:cNvSpPr>
              <a:spLocks noChangeShapeType="1"/>
            </p:cNvSpPr>
            <p:nvPr/>
          </p:nvSpPr>
          <p:spPr bwMode="auto">
            <a:xfrm flipV="1">
              <a:off x="1584" y="20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" name="Freeform 2105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" name="Freeform 2106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" name="Freeform 2107"/>
            <p:cNvSpPr>
              <a:spLocks/>
            </p:cNvSpPr>
            <p:nvPr/>
          </p:nvSpPr>
          <p:spPr bwMode="auto">
            <a:xfrm>
              <a:off x="1587" y="2008"/>
              <a:ext cx="5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3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" name="Line 2108"/>
            <p:cNvSpPr>
              <a:spLocks noChangeShapeType="1"/>
            </p:cNvSpPr>
            <p:nvPr/>
          </p:nvSpPr>
          <p:spPr bwMode="auto">
            <a:xfrm flipV="1">
              <a:off x="1591" y="20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" name="Freeform 2109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" name="Freeform 2110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" name="Freeform 2111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2" h="57">
                  <a:moveTo>
                    <a:pt x="27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" name="Freeform 2112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Freeform 2113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  <a:cxn ang="0">
                  <a:pos x="17" y="31"/>
                </a:cxn>
              </a:cxnLst>
              <a:rect l="0" t="0" r="r" b="b"/>
              <a:pathLst>
                <a:path w="51" h="67">
                  <a:moveTo>
                    <a:pt x="17" y="31"/>
                  </a:moveTo>
                  <a:lnTo>
                    <a:pt x="33" y="0"/>
                  </a:ln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" name="Freeform 2114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</a:cxnLst>
              <a:rect l="0" t="0" r="r" b="b"/>
              <a:pathLst>
                <a:path w="51" h="67">
                  <a:moveTo>
                    <a:pt x="33" y="0"/>
                  </a:move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" name="Freeform 2115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" name="Freeform 2116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" name="Freeform 2117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8" y="68"/>
                  </a:ln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" name="Freeform 2118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8" y="68"/>
                  </a:move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" name="Freeform 2119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  <a:cxn ang="0">
                  <a:pos x="17" y="32"/>
                </a:cxn>
              </a:cxnLst>
              <a:rect l="0" t="0" r="r" b="b"/>
              <a:pathLst>
                <a:path w="52" h="68">
                  <a:moveTo>
                    <a:pt x="17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" name="Freeform 2120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" name="Freeform 2121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" name="Freeform 2122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" name="Freeform 2123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6" y="68"/>
                  </a:ln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" name="Freeform 2124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6" y="68"/>
                  </a:move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" name="Freeform 2125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" name="Freeform 2126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" name="Freeform 2127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" name="Freeform 2128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" name="Freeform 2129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" name="Rectangle 2130"/>
            <p:cNvSpPr>
              <a:spLocks noChangeArrowheads="1"/>
            </p:cNvSpPr>
            <p:nvPr/>
          </p:nvSpPr>
          <p:spPr bwMode="auto">
            <a:xfrm>
              <a:off x="1437" y="2026"/>
              <a:ext cx="7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A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8" name="Rectangle 2131"/>
            <p:cNvSpPr>
              <a:spLocks noChangeArrowheads="1"/>
            </p:cNvSpPr>
            <p:nvPr/>
          </p:nvSpPr>
          <p:spPr bwMode="auto">
            <a:xfrm>
              <a:off x="1504" y="2026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9" name="Rectangle 2132"/>
            <p:cNvSpPr>
              <a:spLocks noChangeArrowheads="1"/>
            </p:cNvSpPr>
            <p:nvPr/>
          </p:nvSpPr>
          <p:spPr bwMode="auto">
            <a:xfrm>
              <a:off x="2092" y="2042"/>
              <a:ext cx="7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B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0" name="Rectangle 2133"/>
            <p:cNvSpPr>
              <a:spLocks noChangeArrowheads="1"/>
            </p:cNvSpPr>
            <p:nvPr/>
          </p:nvSpPr>
          <p:spPr bwMode="auto">
            <a:xfrm>
              <a:off x="2158" y="2042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1" name="Rectangle 2134"/>
            <p:cNvSpPr>
              <a:spLocks noChangeArrowheads="1"/>
            </p:cNvSpPr>
            <p:nvPr/>
          </p:nvSpPr>
          <p:spPr bwMode="auto">
            <a:xfrm>
              <a:off x="1711" y="2430"/>
              <a:ext cx="6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2" name="Rectangle 2135"/>
            <p:cNvSpPr>
              <a:spLocks noChangeArrowheads="1"/>
            </p:cNvSpPr>
            <p:nvPr/>
          </p:nvSpPr>
          <p:spPr bwMode="auto">
            <a:xfrm>
              <a:off x="1774" y="2430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3" name="Freeform 2136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" name="Line 2137"/>
            <p:cNvSpPr>
              <a:spLocks noChangeShapeType="1"/>
            </p:cNvSpPr>
            <p:nvPr/>
          </p:nvSpPr>
          <p:spPr bwMode="auto">
            <a:xfrm flipV="1">
              <a:off x="2751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" name="Line 2138"/>
            <p:cNvSpPr>
              <a:spLocks noChangeShapeType="1"/>
            </p:cNvSpPr>
            <p:nvPr/>
          </p:nvSpPr>
          <p:spPr bwMode="auto">
            <a:xfrm flipV="1">
              <a:off x="2751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" name="Line 2139"/>
            <p:cNvSpPr>
              <a:spLocks noChangeShapeType="1"/>
            </p:cNvSpPr>
            <p:nvPr/>
          </p:nvSpPr>
          <p:spPr bwMode="auto">
            <a:xfrm flipV="1">
              <a:off x="2751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" name="Line 2140"/>
            <p:cNvSpPr>
              <a:spLocks noChangeShapeType="1"/>
            </p:cNvSpPr>
            <p:nvPr/>
          </p:nvSpPr>
          <p:spPr bwMode="auto">
            <a:xfrm flipV="1">
              <a:off x="2751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" name="Line 2141"/>
            <p:cNvSpPr>
              <a:spLocks noChangeShapeType="1"/>
            </p:cNvSpPr>
            <p:nvPr/>
          </p:nvSpPr>
          <p:spPr bwMode="auto">
            <a:xfrm flipV="1">
              <a:off x="2751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" name="Line 2142"/>
            <p:cNvSpPr>
              <a:spLocks noChangeShapeType="1"/>
            </p:cNvSpPr>
            <p:nvPr/>
          </p:nvSpPr>
          <p:spPr bwMode="auto">
            <a:xfrm flipV="1">
              <a:off x="2751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" name="Line 2143"/>
            <p:cNvSpPr>
              <a:spLocks noChangeShapeType="1"/>
            </p:cNvSpPr>
            <p:nvPr/>
          </p:nvSpPr>
          <p:spPr bwMode="auto">
            <a:xfrm flipV="1">
              <a:off x="2751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" name="Line 2144"/>
            <p:cNvSpPr>
              <a:spLocks noChangeShapeType="1"/>
            </p:cNvSpPr>
            <p:nvPr/>
          </p:nvSpPr>
          <p:spPr bwMode="auto">
            <a:xfrm flipH="1">
              <a:off x="2557" y="1543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Line 2145"/>
            <p:cNvSpPr>
              <a:spLocks noChangeShapeType="1"/>
            </p:cNvSpPr>
            <p:nvPr/>
          </p:nvSpPr>
          <p:spPr bwMode="auto">
            <a:xfrm flipH="1">
              <a:off x="2337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" name="Line 2146"/>
            <p:cNvSpPr>
              <a:spLocks noChangeShapeType="1"/>
            </p:cNvSpPr>
            <p:nvPr/>
          </p:nvSpPr>
          <p:spPr bwMode="auto">
            <a:xfrm flipH="1">
              <a:off x="2116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" name="Line 2147"/>
            <p:cNvSpPr>
              <a:spLocks noChangeShapeType="1"/>
            </p:cNvSpPr>
            <p:nvPr/>
          </p:nvSpPr>
          <p:spPr bwMode="auto">
            <a:xfrm flipH="1">
              <a:off x="1895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Line 2148"/>
            <p:cNvSpPr>
              <a:spLocks noChangeShapeType="1"/>
            </p:cNvSpPr>
            <p:nvPr/>
          </p:nvSpPr>
          <p:spPr bwMode="auto">
            <a:xfrm flipH="1">
              <a:off x="1674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Line 2149"/>
            <p:cNvSpPr>
              <a:spLocks noChangeShapeType="1"/>
            </p:cNvSpPr>
            <p:nvPr/>
          </p:nvSpPr>
          <p:spPr bwMode="auto">
            <a:xfrm flipH="1">
              <a:off x="1453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" name="Line 2150"/>
            <p:cNvSpPr>
              <a:spLocks noChangeShapeType="1"/>
            </p:cNvSpPr>
            <p:nvPr/>
          </p:nvSpPr>
          <p:spPr bwMode="auto">
            <a:xfrm flipH="1">
              <a:off x="1216" y="1543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" name="Line 2151"/>
            <p:cNvSpPr>
              <a:spLocks noChangeShapeType="1"/>
            </p:cNvSpPr>
            <p:nvPr/>
          </p:nvSpPr>
          <p:spPr bwMode="auto">
            <a:xfrm>
              <a:off x="1216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" name="Line 2152"/>
            <p:cNvSpPr>
              <a:spLocks noChangeShapeType="1"/>
            </p:cNvSpPr>
            <p:nvPr/>
          </p:nvSpPr>
          <p:spPr bwMode="auto">
            <a:xfrm>
              <a:off x="1216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" name="Line 2153"/>
            <p:cNvSpPr>
              <a:spLocks noChangeShapeType="1"/>
            </p:cNvSpPr>
            <p:nvPr/>
          </p:nvSpPr>
          <p:spPr bwMode="auto">
            <a:xfrm>
              <a:off x="1216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" name="Line 2154"/>
            <p:cNvSpPr>
              <a:spLocks noChangeShapeType="1"/>
            </p:cNvSpPr>
            <p:nvPr/>
          </p:nvSpPr>
          <p:spPr bwMode="auto">
            <a:xfrm>
              <a:off x="1216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" name="Line 2155"/>
            <p:cNvSpPr>
              <a:spLocks noChangeShapeType="1"/>
            </p:cNvSpPr>
            <p:nvPr/>
          </p:nvSpPr>
          <p:spPr bwMode="auto">
            <a:xfrm>
              <a:off x="1216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" name="Line 2156"/>
            <p:cNvSpPr>
              <a:spLocks noChangeShapeType="1"/>
            </p:cNvSpPr>
            <p:nvPr/>
          </p:nvSpPr>
          <p:spPr bwMode="auto">
            <a:xfrm>
              <a:off x="1216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" name="Line 2157"/>
            <p:cNvSpPr>
              <a:spLocks noChangeShapeType="1"/>
            </p:cNvSpPr>
            <p:nvPr/>
          </p:nvSpPr>
          <p:spPr bwMode="auto">
            <a:xfrm>
              <a:off x="1216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" name="Line 2158"/>
            <p:cNvSpPr>
              <a:spLocks noChangeShapeType="1"/>
            </p:cNvSpPr>
            <p:nvPr/>
          </p:nvSpPr>
          <p:spPr bwMode="auto">
            <a:xfrm>
              <a:off x="1216" y="2948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" name="Line 2159"/>
            <p:cNvSpPr>
              <a:spLocks noChangeShapeType="1"/>
            </p:cNvSpPr>
            <p:nvPr/>
          </p:nvSpPr>
          <p:spPr bwMode="auto">
            <a:xfrm>
              <a:off x="1453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" name="Line 2160"/>
            <p:cNvSpPr>
              <a:spLocks noChangeShapeType="1"/>
            </p:cNvSpPr>
            <p:nvPr/>
          </p:nvSpPr>
          <p:spPr bwMode="auto">
            <a:xfrm>
              <a:off x="1674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" name="Line 2161"/>
            <p:cNvSpPr>
              <a:spLocks noChangeShapeType="1"/>
            </p:cNvSpPr>
            <p:nvPr/>
          </p:nvSpPr>
          <p:spPr bwMode="auto">
            <a:xfrm>
              <a:off x="1895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" name="Line 2162"/>
            <p:cNvSpPr>
              <a:spLocks noChangeShapeType="1"/>
            </p:cNvSpPr>
            <p:nvPr/>
          </p:nvSpPr>
          <p:spPr bwMode="auto">
            <a:xfrm>
              <a:off x="2116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" name="Line 2163"/>
            <p:cNvSpPr>
              <a:spLocks noChangeShapeType="1"/>
            </p:cNvSpPr>
            <p:nvPr/>
          </p:nvSpPr>
          <p:spPr bwMode="auto">
            <a:xfrm>
              <a:off x="2337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" name="Line 2164"/>
            <p:cNvSpPr>
              <a:spLocks noChangeShapeType="1"/>
            </p:cNvSpPr>
            <p:nvPr/>
          </p:nvSpPr>
          <p:spPr bwMode="auto">
            <a:xfrm>
              <a:off x="2557" y="2948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" name="Freeform 2165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" name="Freeform 2166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" name="Freeform 2167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" name="Freeform 2168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" name="Freeform 2169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" name="Freeform 2170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" name="Freeform 2171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" name="Freeform 2172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" name="Freeform 2173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" name="Freeform 2174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" name="Freeform 2175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" name="Freeform 2176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" name="Freeform 2177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" name="Freeform 2178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" name="Freeform 2179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" name="Freeform 2180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Freeform 2181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Freeform 2182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" name="Rectangle 2185"/>
            <p:cNvSpPr>
              <a:spLocks noChangeArrowheads="1"/>
            </p:cNvSpPr>
            <p:nvPr/>
          </p:nvSpPr>
          <p:spPr bwMode="auto">
            <a:xfrm>
              <a:off x="4800" y="1398"/>
              <a:ext cx="608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3Ø Load </a:t>
              </a:r>
            </a:p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or Network</a:t>
              </a:r>
            </a:p>
          </p:txBody>
        </p:sp>
        <p:sp>
          <p:nvSpPr>
            <p:cNvPr id="181" name="Line 2186"/>
            <p:cNvSpPr>
              <a:spLocks noChangeShapeType="1"/>
            </p:cNvSpPr>
            <p:nvPr/>
          </p:nvSpPr>
          <p:spPr bwMode="auto">
            <a:xfrm flipV="1">
              <a:off x="522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Line 2187"/>
            <p:cNvSpPr>
              <a:spLocks noChangeShapeType="1"/>
            </p:cNvSpPr>
            <p:nvPr/>
          </p:nvSpPr>
          <p:spPr bwMode="auto">
            <a:xfrm flipV="1">
              <a:off x="522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" name="Line 2188"/>
            <p:cNvSpPr>
              <a:spLocks noChangeShapeType="1"/>
            </p:cNvSpPr>
            <p:nvPr/>
          </p:nvSpPr>
          <p:spPr bwMode="auto">
            <a:xfrm flipV="1">
              <a:off x="522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" name="Line 2189"/>
            <p:cNvSpPr>
              <a:spLocks noChangeShapeType="1"/>
            </p:cNvSpPr>
            <p:nvPr/>
          </p:nvSpPr>
          <p:spPr bwMode="auto">
            <a:xfrm flipV="1">
              <a:off x="522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" name="Line 2190"/>
            <p:cNvSpPr>
              <a:spLocks noChangeShapeType="1"/>
            </p:cNvSpPr>
            <p:nvPr/>
          </p:nvSpPr>
          <p:spPr bwMode="auto">
            <a:xfrm flipV="1">
              <a:off x="522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" name="Line 2191"/>
            <p:cNvSpPr>
              <a:spLocks noChangeShapeType="1"/>
            </p:cNvSpPr>
            <p:nvPr/>
          </p:nvSpPr>
          <p:spPr bwMode="auto">
            <a:xfrm flipV="1">
              <a:off x="522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" name="Line 2192"/>
            <p:cNvSpPr>
              <a:spLocks noChangeShapeType="1"/>
            </p:cNvSpPr>
            <p:nvPr/>
          </p:nvSpPr>
          <p:spPr bwMode="auto">
            <a:xfrm flipH="1">
              <a:off x="5102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" name="Line 2193"/>
            <p:cNvSpPr>
              <a:spLocks noChangeShapeType="1"/>
            </p:cNvSpPr>
            <p:nvPr/>
          </p:nvSpPr>
          <p:spPr bwMode="auto">
            <a:xfrm flipH="1">
              <a:off x="4935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" name="Line 2194"/>
            <p:cNvSpPr>
              <a:spLocks noChangeShapeType="1"/>
            </p:cNvSpPr>
            <p:nvPr/>
          </p:nvSpPr>
          <p:spPr bwMode="auto">
            <a:xfrm>
              <a:off x="493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" name="Line 2195"/>
            <p:cNvSpPr>
              <a:spLocks noChangeShapeType="1"/>
            </p:cNvSpPr>
            <p:nvPr/>
          </p:nvSpPr>
          <p:spPr bwMode="auto">
            <a:xfrm>
              <a:off x="493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" name="Line 2196"/>
            <p:cNvSpPr>
              <a:spLocks noChangeShapeType="1"/>
            </p:cNvSpPr>
            <p:nvPr/>
          </p:nvSpPr>
          <p:spPr bwMode="auto">
            <a:xfrm>
              <a:off x="493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" name="Line 2197"/>
            <p:cNvSpPr>
              <a:spLocks noChangeShapeType="1"/>
            </p:cNvSpPr>
            <p:nvPr/>
          </p:nvSpPr>
          <p:spPr bwMode="auto">
            <a:xfrm>
              <a:off x="493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" name="Line 2198"/>
            <p:cNvSpPr>
              <a:spLocks noChangeShapeType="1"/>
            </p:cNvSpPr>
            <p:nvPr/>
          </p:nvSpPr>
          <p:spPr bwMode="auto">
            <a:xfrm>
              <a:off x="493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" name="Line 2199"/>
            <p:cNvSpPr>
              <a:spLocks noChangeShapeType="1"/>
            </p:cNvSpPr>
            <p:nvPr/>
          </p:nvSpPr>
          <p:spPr bwMode="auto">
            <a:xfrm>
              <a:off x="493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" name="Line 2200"/>
            <p:cNvSpPr>
              <a:spLocks noChangeShapeType="1"/>
            </p:cNvSpPr>
            <p:nvPr/>
          </p:nvSpPr>
          <p:spPr bwMode="auto">
            <a:xfrm>
              <a:off x="4935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" name="Line 2201"/>
            <p:cNvSpPr>
              <a:spLocks noChangeShapeType="1"/>
            </p:cNvSpPr>
            <p:nvPr/>
          </p:nvSpPr>
          <p:spPr bwMode="auto">
            <a:xfrm>
              <a:off x="5102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Freeform 2202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Freeform 2203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Freeform 2204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Freeform 2205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Freeform 2206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Freeform 2207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Freeform 2208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Freeform 2209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Freeform 2210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Freeform 2211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Freeform 2212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" name="Rectangle 2213"/>
            <p:cNvSpPr>
              <a:spLocks noChangeArrowheads="1"/>
            </p:cNvSpPr>
            <p:nvPr/>
          </p:nvSpPr>
          <p:spPr bwMode="auto">
            <a:xfrm>
              <a:off x="1693" y="1388"/>
              <a:ext cx="37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Source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09" name="Freeform 2214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" name="Line 2215"/>
            <p:cNvSpPr>
              <a:spLocks noChangeShapeType="1"/>
            </p:cNvSpPr>
            <p:nvPr/>
          </p:nvSpPr>
          <p:spPr bwMode="auto">
            <a:xfrm flipH="1">
              <a:off x="773" y="2390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" name="Line 2216"/>
            <p:cNvSpPr>
              <a:spLocks noChangeShapeType="1"/>
            </p:cNvSpPr>
            <p:nvPr/>
          </p:nvSpPr>
          <p:spPr bwMode="auto">
            <a:xfrm flipH="1">
              <a:off x="622" y="2390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" name="Line 2217"/>
            <p:cNvSpPr>
              <a:spLocks noChangeShapeType="1"/>
            </p:cNvSpPr>
            <p:nvPr/>
          </p:nvSpPr>
          <p:spPr bwMode="auto">
            <a:xfrm>
              <a:off x="622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" name="Line 2218"/>
            <p:cNvSpPr>
              <a:spLocks noChangeShapeType="1"/>
            </p:cNvSpPr>
            <p:nvPr/>
          </p:nvSpPr>
          <p:spPr bwMode="auto">
            <a:xfrm>
              <a:off x="622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" name="Line 2219"/>
            <p:cNvSpPr>
              <a:spLocks noChangeShapeType="1"/>
            </p:cNvSpPr>
            <p:nvPr/>
          </p:nvSpPr>
          <p:spPr bwMode="auto">
            <a:xfrm>
              <a:off x="622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" name="Line 2220"/>
            <p:cNvSpPr>
              <a:spLocks noChangeShapeType="1"/>
            </p:cNvSpPr>
            <p:nvPr/>
          </p:nvSpPr>
          <p:spPr bwMode="auto">
            <a:xfrm>
              <a:off x="622" y="3005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" name="Line 2221"/>
            <p:cNvSpPr>
              <a:spLocks noChangeShapeType="1"/>
            </p:cNvSpPr>
            <p:nvPr/>
          </p:nvSpPr>
          <p:spPr bwMode="auto">
            <a:xfrm>
              <a:off x="773" y="3005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" name="Line 2222"/>
            <p:cNvSpPr>
              <a:spLocks noChangeShapeType="1"/>
            </p:cNvSpPr>
            <p:nvPr/>
          </p:nvSpPr>
          <p:spPr bwMode="auto">
            <a:xfrm flipV="1">
              <a:off x="879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" name="Line 2223"/>
            <p:cNvSpPr>
              <a:spLocks noChangeShapeType="1"/>
            </p:cNvSpPr>
            <p:nvPr/>
          </p:nvSpPr>
          <p:spPr bwMode="auto">
            <a:xfrm flipV="1">
              <a:off x="879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" name="Line 2224"/>
            <p:cNvSpPr>
              <a:spLocks noChangeShapeType="1"/>
            </p:cNvSpPr>
            <p:nvPr/>
          </p:nvSpPr>
          <p:spPr bwMode="auto">
            <a:xfrm flipV="1">
              <a:off x="879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" name="Freeform 2225"/>
            <p:cNvSpPr>
              <a:spLocks/>
            </p:cNvSpPr>
            <p:nvPr/>
          </p:nvSpPr>
          <p:spPr bwMode="auto">
            <a:xfrm>
              <a:off x="680" y="3488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" name="Freeform 2227"/>
            <p:cNvSpPr>
              <a:spLocks/>
            </p:cNvSpPr>
            <p:nvPr/>
          </p:nvSpPr>
          <p:spPr bwMode="auto">
            <a:xfrm>
              <a:off x="656" y="3488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" name="Freeform 2228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" name="Freeform 2229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" name="Freeform 2230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" name="Freeform 2231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" name="Freeform 2232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" name="Freeform 2233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" name="Freeform 2234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" name="Freeform 2235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" name="Freeform 2236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" name="Freeform 2237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" name="Freeform 2238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" name="Freeform 2239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" name="Freeform 2240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" name="Freeform 2241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" name="Freeform 2242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" name="Freeform 2243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" name="Freeform 2244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" name="Freeform 2245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" name="Freeform 2246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" name="Freeform 2247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" name="Freeform 2248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" name="Freeform 2249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" name="Freeform 2250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" name="Freeform 2251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" name="Freeform 2252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" name="Freeform 2253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" name="Freeform 2254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" name="Freeform 2255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" name="Freeform 2256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" name="Freeform 2257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" name="Freeform 2258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" name="Freeform 2259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" name="Freeform 2260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" name="Freeform 2261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" name="Freeform 2262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" name="Freeform 2263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" name="Freeform 2264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" name="Freeform 2265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" name="Freeform 2266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" name="Freeform 2267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" name="Freeform 2268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" name="Freeform 2269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" name="Freeform 2270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" name="Freeform 2271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" name="Freeform 2272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" name="Freeform 2273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" name="Freeform 2274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" name="Freeform 2275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" name="Freeform 2276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" name="Freeform 2277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" name="Freeform 2278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" name="Freeform 2279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" name="Freeform 2280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" name="Freeform 2281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" name="Freeform 2282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" name="Freeform 2283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" name="Freeform 2284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" name="Freeform 2285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" name="Freeform 2286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36"/>
                </a:cxn>
              </a:cxnLst>
              <a:rect l="0" t="0" r="r" b="b"/>
              <a:pathLst>
                <a:path w="44" h="70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" name="Freeform 2287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</a:cxnLst>
              <a:rect l="0" t="0" r="r" b="b"/>
              <a:pathLst>
                <a:path w="44" h="70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" name="Freeform 2288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" name="Freeform 2289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" name="Freeform 2290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" name="Freeform 2291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" name="Freeform 2292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" name="Freeform 2293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" name="Freeform 2294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" name="Freeform 2295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" name="Freeform 2296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" name="Freeform 2297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" name="Freeform 2298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" name="Freeform 2299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" name="Freeform 2300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" name="Freeform 2301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" name="Freeform 2302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" name="Freeform 2303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" name="Freeform 2304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" name="Freeform 2305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" name="Freeform 2306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" name="Freeform 2307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" name="Freeform 2308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" name="Freeform 2309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Freeform 2310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" name="Freeform 2311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" name="Freeform 2312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" name="Freeform 2313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" name="Freeform 2314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" name="Freeform 2315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" name="Freeform 2316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" name="Freeform 2317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" name="Freeform 2318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" name="Freeform 2319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" name="Freeform 2320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" name="Freeform 2321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" name="Freeform 2322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" name="Freeform 2323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" name="Freeform 2324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" name="Freeform 2325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" name="Freeform 2326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" name="Freeform 2327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Freeform 2328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" name="Freeform 2329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" name="Freeform 2330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Freeform 2331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Freeform 2332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Freeform 2333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Freeform 2334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" name="Freeform 2335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" name="Freeform 2336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Freeform 2337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Freeform 2338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Freeform 2339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4" name="Freeform 2340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5" name="Freeform 2341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Freeform 2342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Freeform 2343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Freeform 2344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Freeform 2345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Freeform 2346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Freeform 2347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Freeform 2348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Freeform 2349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4" name="Freeform 2350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Freeform 2351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Freeform 2352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Freeform 2353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8" name="Freeform 2354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9" name="Freeform 2355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0" name="Freeform 2356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1" name="Freeform 2357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2" name="Freeform 2358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3" name="Freeform 2359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4" name="Freeform 2360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5" name="Freeform 2361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6" name="Freeform 2362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7" name="Freeform 2363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8" name="Freeform 2364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9" name="Freeform 2365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0" name="Freeform 2366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1" name="Freeform 2367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2" name="Freeform 2368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3" name="Freeform 2369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4" name="Freeform 2370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5" name="Freeform 2371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6" name="Freeform 2372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7" name="Freeform 2373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8" name="Freeform 2374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9" name="Freeform 2375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0" name="Freeform 2376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1" name="Freeform 2377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2" name="Freeform 2378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3" name="Freeform 2379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4" name="Freeform 2380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5" name="Freeform 2381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Freeform 2382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7" name="Freeform 2383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8" name="Freeform 2384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9" name="Freeform 2385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0" name="Freeform 2386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1" name="Freeform 2387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2" name="Freeform 2388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3" name="Freeform 2389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4" name="Freeform 2390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5" name="Freeform 2391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6" name="Freeform 2392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7" name="Freeform 2393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8" name="Freeform 2394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9" name="Freeform 2395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0" name="Freeform 2396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1" name="Freeform 2397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2" name="Freeform 2398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3" name="Freeform 2399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4" name="Freeform 2400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5" name="Freeform 2401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6" name="Freeform 2402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7" name="Freeform 2403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8" name="Freeform 2404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9" name="Freeform 2405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0" name="Freeform 2406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1" name="Freeform 2407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2" name="Freeform 2408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3" name="Freeform 2409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4" name="Freeform 2410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5" name="Freeform 2411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6" name="Freeform 2412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7" name="Freeform 2413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8" name="Freeform 2414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9" name="Freeform 2415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0" name="Freeform 2416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1" name="Freeform 2418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2" name="Freeform 2419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3" name="Freeform 2420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4" name="Freeform 2421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5" name="Freeform 2422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6" name="Freeform 2423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7" name="Freeform 2424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8" name="Freeform 2425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8" y="34"/>
                </a:cxn>
              </a:cxnLst>
              <a:rect l="0" t="0" r="r" b="b"/>
              <a:pathLst>
                <a:path w="42" h="70">
                  <a:moveTo>
                    <a:pt x="8" y="34"/>
                  </a:moveTo>
                  <a:lnTo>
                    <a:pt x="16" y="0"/>
                  </a:ln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9" name="Freeform 2426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2" h="70">
                  <a:moveTo>
                    <a:pt x="16" y="0"/>
                  </a:move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420" name="Group 2628"/>
            <p:cNvGrpSpPr>
              <a:grpSpLocks/>
            </p:cNvGrpSpPr>
            <p:nvPr/>
          </p:nvGrpSpPr>
          <p:grpSpPr bwMode="auto">
            <a:xfrm>
              <a:off x="2451" y="1717"/>
              <a:ext cx="1377" cy="1658"/>
              <a:chOff x="2451" y="1717"/>
              <a:chExt cx="1377" cy="1658"/>
            </a:xfrm>
          </p:grpSpPr>
          <p:sp>
            <p:nvSpPr>
              <p:cNvPr id="990" name="Freeform 2428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1" name="Freeform 2429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2" name="Freeform 2430"/>
              <p:cNvSpPr>
                <a:spLocks/>
              </p:cNvSpPr>
              <p:nvPr/>
            </p:nvSpPr>
            <p:spPr bwMode="auto">
              <a:xfrm>
                <a:off x="3233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3" name="Line 2431"/>
              <p:cNvSpPr>
                <a:spLocks noChangeShapeType="1"/>
              </p:cNvSpPr>
              <p:nvPr/>
            </p:nvSpPr>
            <p:spPr bwMode="auto">
              <a:xfrm flipH="1" flipV="1">
                <a:off x="3234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4" name="Freeform 2432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5" name="Freeform 2433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6" name="Freeform 2434"/>
              <p:cNvSpPr>
                <a:spLocks/>
              </p:cNvSpPr>
              <p:nvPr/>
            </p:nvSpPr>
            <p:spPr bwMode="auto">
              <a:xfrm>
                <a:off x="3212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7" name="Line 2435"/>
              <p:cNvSpPr>
                <a:spLocks noChangeShapeType="1"/>
              </p:cNvSpPr>
              <p:nvPr/>
            </p:nvSpPr>
            <p:spPr bwMode="auto">
              <a:xfrm flipH="1">
                <a:off x="3212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8" name="Freeform 2436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9" name="Freeform 2437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0" name="Freeform 2438"/>
              <p:cNvSpPr>
                <a:spLocks/>
              </p:cNvSpPr>
              <p:nvPr/>
            </p:nvSpPr>
            <p:spPr bwMode="auto">
              <a:xfrm>
                <a:off x="3190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1" name="Line 2439"/>
              <p:cNvSpPr>
                <a:spLocks noChangeShapeType="1"/>
              </p:cNvSpPr>
              <p:nvPr/>
            </p:nvSpPr>
            <p:spPr bwMode="auto">
              <a:xfrm flipH="1">
                <a:off x="319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2" name="Freeform 2440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3" name="Freeform 2441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4" name="Freeform 2442"/>
              <p:cNvSpPr>
                <a:spLocks/>
              </p:cNvSpPr>
              <p:nvPr/>
            </p:nvSpPr>
            <p:spPr bwMode="auto">
              <a:xfrm>
                <a:off x="3168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3" h="36">
                    <a:moveTo>
                      <a:pt x="1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5" name="Line 2443"/>
              <p:cNvSpPr>
                <a:spLocks noChangeShapeType="1"/>
              </p:cNvSpPr>
              <p:nvPr/>
            </p:nvSpPr>
            <p:spPr bwMode="auto">
              <a:xfrm flipH="1">
                <a:off x="3168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6" name="Freeform 2444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7" name="Freeform 2445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8" name="Freeform 2446"/>
              <p:cNvSpPr>
                <a:spLocks/>
              </p:cNvSpPr>
              <p:nvPr/>
            </p:nvSpPr>
            <p:spPr bwMode="auto">
              <a:xfrm>
                <a:off x="3145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9" name="Line 2447"/>
              <p:cNvSpPr>
                <a:spLocks noChangeShapeType="1"/>
              </p:cNvSpPr>
              <p:nvPr/>
            </p:nvSpPr>
            <p:spPr bwMode="auto">
              <a:xfrm flipH="1">
                <a:off x="3145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0" name="Freeform 2448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1" name="Freeform 2449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2" name="Freeform 2450"/>
              <p:cNvSpPr>
                <a:spLocks/>
              </p:cNvSpPr>
              <p:nvPr/>
            </p:nvSpPr>
            <p:spPr bwMode="auto">
              <a:xfrm>
                <a:off x="3123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3" name="Line 2451"/>
              <p:cNvSpPr>
                <a:spLocks noChangeShapeType="1"/>
              </p:cNvSpPr>
              <p:nvPr/>
            </p:nvSpPr>
            <p:spPr bwMode="auto">
              <a:xfrm flipH="1">
                <a:off x="3123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4" name="Freeform 2452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5" name="Freeform 2453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6" name="Freeform 2454"/>
              <p:cNvSpPr>
                <a:spLocks/>
              </p:cNvSpPr>
              <p:nvPr/>
            </p:nvSpPr>
            <p:spPr bwMode="auto">
              <a:xfrm>
                <a:off x="3101" y="307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7" name="Line 2455"/>
              <p:cNvSpPr>
                <a:spLocks noChangeShapeType="1"/>
              </p:cNvSpPr>
              <p:nvPr/>
            </p:nvSpPr>
            <p:spPr bwMode="auto">
              <a:xfrm flipH="1">
                <a:off x="310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8" name="Freeform 2456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9" name="Freeform 2457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0" name="Freeform 2458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1" name="Freeform 2459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2" name="Freeform 2460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3" name="Freeform 2461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4" name="Freeform 2462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5" name="Freeform 2463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6" name="Freeform 2464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7" name="Freeform 2465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8" name="Freeform 2466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9" name="Freeform 2467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0" name="Freeform 2468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1" name="Freeform 2469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2" name="Freeform 2470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3" name="Freeform 2471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4" name="Freeform 2472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5" name="Freeform 2473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6" name="Freeform 2474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7" name="Freeform 2475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8" name="Freeform 2476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9" name="Freeform 2477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0" name="Freeform 2478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1" name="Freeform 2479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2" name="Freeform 2480"/>
              <p:cNvSpPr>
                <a:spLocks/>
              </p:cNvSpPr>
              <p:nvPr/>
            </p:nvSpPr>
            <p:spPr bwMode="auto">
              <a:xfrm>
                <a:off x="248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3" name="Freeform 2481"/>
              <p:cNvSpPr>
                <a:spLocks/>
              </p:cNvSpPr>
              <p:nvPr/>
            </p:nvSpPr>
            <p:spPr bwMode="auto">
              <a:xfrm>
                <a:off x="2492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4" name="Freeform 2482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5" name="Freeform 2483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6" name="Freeform 2484"/>
              <p:cNvSpPr>
                <a:spLocks/>
              </p:cNvSpPr>
              <p:nvPr/>
            </p:nvSpPr>
            <p:spPr bwMode="auto">
              <a:xfrm>
                <a:off x="2484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7" name="Freeform 2485"/>
              <p:cNvSpPr>
                <a:spLocks/>
              </p:cNvSpPr>
              <p:nvPr/>
            </p:nvSpPr>
            <p:spPr bwMode="auto">
              <a:xfrm>
                <a:off x="2488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8" name="Freeform 2486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9" name="Freeform 2487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0" name="Freeform 2488"/>
              <p:cNvSpPr>
                <a:spLocks/>
              </p:cNvSpPr>
              <p:nvPr/>
            </p:nvSpPr>
            <p:spPr bwMode="auto">
              <a:xfrm>
                <a:off x="248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1" name="Freeform 2489"/>
              <p:cNvSpPr>
                <a:spLocks/>
              </p:cNvSpPr>
              <p:nvPr/>
            </p:nvSpPr>
            <p:spPr bwMode="auto">
              <a:xfrm>
                <a:off x="248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2" name="Freeform 2490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3" name="Freeform 2491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4" name="Freeform 2492"/>
              <p:cNvSpPr>
                <a:spLocks/>
              </p:cNvSpPr>
              <p:nvPr/>
            </p:nvSpPr>
            <p:spPr bwMode="auto">
              <a:xfrm>
                <a:off x="247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5" name="Freeform 2493"/>
              <p:cNvSpPr>
                <a:spLocks/>
              </p:cNvSpPr>
              <p:nvPr/>
            </p:nvSpPr>
            <p:spPr bwMode="auto">
              <a:xfrm>
                <a:off x="247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6" name="Freeform 2494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7" name="Freeform 2495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8" name="Freeform 2496"/>
              <p:cNvSpPr>
                <a:spLocks/>
              </p:cNvSpPr>
              <p:nvPr/>
            </p:nvSpPr>
            <p:spPr bwMode="auto">
              <a:xfrm>
                <a:off x="247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9" name="Freeform 2497"/>
              <p:cNvSpPr>
                <a:spLocks/>
              </p:cNvSpPr>
              <p:nvPr/>
            </p:nvSpPr>
            <p:spPr bwMode="auto">
              <a:xfrm>
                <a:off x="247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0" name="Freeform 2498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1" name="Freeform 2499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2" name="Freeform 2500"/>
              <p:cNvSpPr>
                <a:spLocks/>
              </p:cNvSpPr>
              <p:nvPr/>
            </p:nvSpPr>
            <p:spPr bwMode="auto">
              <a:xfrm>
                <a:off x="246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3" name="Freeform 2501"/>
              <p:cNvSpPr>
                <a:spLocks/>
              </p:cNvSpPr>
              <p:nvPr/>
            </p:nvSpPr>
            <p:spPr bwMode="auto">
              <a:xfrm>
                <a:off x="246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4" name="Freeform 2502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5" name="Freeform 2503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6" name="Freeform 2504"/>
              <p:cNvSpPr>
                <a:spLocks/>
              </p:cNvSpPr>
              <p:nvPr/>
            </p:nvSpPr>
            <p:spPr bwMode="auto">
              <a:xfrm>
                <a:off x="2459" y="1720"/>
                <a:ext cx="4" cy="6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7" name="Freeform 2505"/>
              <p:cNvSpPr>
                <a:spLocks/>
              </p:cNvSpPr>
              <p:nvPr/>
            </p:nvSpPr>
            <p:spPr bwMode="auto">
              <a:xfrm>
                <a:off x="2459" y="1720"/>
                <a:ext cx="1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8" name="Freeform 2506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9" name="Freeform 2507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0" name="Freeform 2508"/>
              <p:cNvSpPr>
                <a:spLocks/>
              </p:cNvSpPr>
              <p:nvPr/>
            </p:nvSpPr>
            <p:spPr bwMode="auto">
              <a:xfrm>
                <a:off x="245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1" name="Line 2509"/>
              <p:cNvSpPr>
                <a:spLocks noChangeShapeType="1"/>
              </p:cNvSpPr>
              <p:nvPr/>
            </p:nvSpPr>
            <p:spPr bwMode="auto">
              <a:xfrm flipH="1">
                <a:off x="245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2" name="Freeform 2510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3" name="Freeform 2511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4" name="Freeform 2512"/>
              <p:cNvSpPr>
                <a:spLocks/>
              </p:cNvSpPr>
              <p:nvPr/>
            </p:nvSpPr>
            <p:spPr bwMode="auto">
              <a:xfrm>
                <a:off x="2452" y="1731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5" name="Freeform 2513"/>
              <p:cNvSpPr>
                <a:spLocks/>
              </p:cNvSpPr>
              <p:nvPr/>
            </p:nvSpPr>
            <p:spPr bwMode="auto">
              <a:xfrm>
                <a:off x="245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6" name="Freeform 2514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7" name="Freeform 2515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8" name="Freeform 2516"/>
              <p:cNvSpPr>
                <a:spLocks/>
              </p:cNvSpPr>
              <p:nvPr/>
            </p:nvSpPr>
            <p:spPr bwMode="auto">
              <a:xfrm>
                <a:off x="245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9" name="Freeform 2517"/>
              <p:cNvSpPr>
                <a:spLocks/>
              </p:cNvSpPr>
              <p:nvPr/>
            </p:nvSpPr>
            <p:spPr bwMode="auto">
              <a:xfrm>
                <a:off x="245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0" name="Freeform 2518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1" name="Freeform 2519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2" name="Freeform 2520"/>
              <p:cNvSpPr>
                <a:spLocks/>
              </p:cNvSpPr>
              <p:nvPr/>
            </p:nvSpPr>
            <p:spPr bwMode="auto">
              <a:xfrm>
                <a:off x="2452" y="174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3" name="Freeform 2521"/>
              <p:cNvSpPr>
                <a:spLocks/>
              </p:cNvSpPr>
              <p:nvPr/>
            </p:nvSpPr>
            <p:spPr bwMode="auto">
              <a:xfrm>
                <a:off x="245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4" name="Freeform 2522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5" name="Freeform 2523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6" name="Freeform 2524"/>
              <p:cNvSpPr>
                <a:spLocks/>
              </p:cNvSpPr>
              <p:nvPr/>
            </p:nvSpPr>
            <p:spPr bwMode="auto">
              <a:xfrm>
                <a:off x="245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7" name="Freeform 2525"/>
              <p:cNvSpPr>
                <a:spLocks/>
              </p:cNvSpPr>
              <p:nvPr/>
            </p:nvSpPr>
            <p:spPr bwMode="auto">
              <a:xfrm>
                <a:off x="245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8" name="Freeform 2526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9" name="Freeform 2527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0" name="Freeform 2528"/>
              <p:cNvSpPr>
                <a:spLocks/>
              </p:cNvSpPr>
              <p:nvPr/>
            </p:nvSpPr>
            <p:spPr bwMode="auto">
              <a:xfrm>
                <a:off x="2459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1" name="Freeform 2529"/>
              <p:cNvSpPr>
                <a:spLocks/>
              </p:cNvSpPr>
              <p:nvPr/>
            </p:nvSpPr>
            <p:spPr bwMode="auto">
              <a:xfrm>
                <a:off x="2459" y="175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2" name="Freeform 2530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3" name="Freeform 2531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4" name="Freeform 2532"/>
              <p:cNvSpPr>
                <a:spLocks/>
              </p:cNvSpPr>
              <p:nvPr/>
            </p:nvSpPr>
            <p:spPr bwMode="auto">
              <a:xfrm>
                <a:off x="246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5" name="Freeform 2533"/>
              <p:cNvSpPr>
                <a:spLocks/>
              </p:cNvSpPr>
              <p:nvPr/>
            </p:nvSpPr>
            <p:spPr bwMode="auto">
              <a:xfrm>
                <a:off x="2465" y="176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6" name="Freeform 2534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7" name="Freeform 2535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8" name="Freeform 2536"/>
              <p:cNvSpPr>
                <a:spLocks/>
              </p:cNvSpPr>
              <p:nvPr/>
            </p:nvSpPr>
            <p:spPr bwMode="auto">
              <a:xfrm>
                <a:off x="247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9" name="Freeform 2537"/>
              <p:cNvSpPr>
                <a:spLocks/>
              </p:cNvSpPr>
              <p:nvPr/>
            </p:nvSpPr>
            <p:spPr bwMode="auto">
              <a:xfrm>
                <a:off x="247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0" name="Freeform 2538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1" name="Freeform 2539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2" name="Freeform 2540"/>
              <p:cNvSpPr>
                <a:spLocks/>
              </p:cNvSpPr>
              <p:nvPr/>
            </p:nvSpPr>
            <p:spPr bwMode="auto">
              <a:xfrm>
                <a:off x="247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3" name="Freeform 2541"/>
              <p:cNvSpPr>
                <a:spLocks/>
              </p:cNvSpPr>
              <p:nvPr/>
            </p:nvSpPr>
            <p:spPr bwMode="auto">
              <a:xfrm>
                <a:off x="247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4" name="Freeform 2542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5" name="Freeform 2543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6" name="Freeform 2544"/>
              <p:cNvSpPr>
                <a:spLocks/>
              </p:cNvSpPr>
              <p:nvPr/>
            </p:nvSpPr>
            <p:spPr bwMode="auto">
              <a:xfrm>
                <a:off x="248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7" name="Line 2545"/>
              <p:cNvSpPr>
                <a:spLocks noChangeShapeType="1"/>
              </p:cNvSpPr>
              <p:nvPr/>
            </p:nvSpPr>
            <p:spPr bwMode="auto">
              <a:xfrm flipV="1">
                <a:off x="248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8" name="Freeform 2546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9" name="Freeform 2547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0" name="Freeform 2548"/>
              <p:cNvSpPr>
                <a:spLocks/>
              </p:cNvSpPr>
              <p:nvPr/>
            </p:nvSpPr>
            <p:spPr bwMode="auto">
              <a:xfrm>
                <a:off x="2484" y="1748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1" name="Freeform 2549"/>
              <p:cNvSpPr>
                <a:spLocks/>
              </p:cNvSpPr>
              <p:nvPr/>
            </p:nvSpPr>
            <p:spPr bwMode="auto">
              <a:xfrm>
                <a:off x="248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2" name="Freeform 2550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3" name="Freeform 2551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4" name="Freeform 2552"/>
              <p:cNvSpPr>
                <a:spLocks/>
              </p:cNvSpPr>
              <p:nvPr/>
            </p:nvSpPr>
            <p:spPr bwMode="auto">
              <a:xfrm>
                <a:off x="248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5" name="Freeform 2553"/>
              <p:cNvSpPr>
                <a:spLocks/>
              </p:cNvSpPr>
              <p:nvPr/>
            </p:nvSpPr>
            <p:spPr bwMode="auto">
              <a:xfrm>
                <a:off x="249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6" name="Freeform 2554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7" name="Freeform 2555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8" name="Freeform 2556"/>
              <p:cNvSpPr>
                <a:spLocks/>
              </p:cNvSpPr>
              <p:nvPr/>
            </p:nvSpPr>
            <p:spPr bwMode="auto">
              <a:xfrm>
                <a:off x="2487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9" name="Freeform 2557"/>
              <p:cNvSpPr>
                <a:spLocks/>
              </p:cNvSpPr>
              <p:nvPr/>
            </p:nvSpPr>
            <p:spPr bwMode="auto">
              <a:xfrm>
                <a:off x="249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0" name="Freeform 2558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1" name="Freeform 2559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2" name="Freeform 2560"/>
              <p:cNvSpPr>
                <a:spLocks/>
              </p:cNvSpPr>
              <p:nvPr/>
            </p:nvSpPr>
            <p:spPr bwMode="auto">
              <a:xfrm>
                <a:off x="2611" y="1731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3" name="Freeform 2561"/>
              <p:cNvSpPr>
                <a:spLocks/>
              </p:cNvSpPr>
              <p:nvPr/>
            </p:nvSpPr>
            <p:spPr bwMode="auto">
              <a:xfrm>
                <a:off x="2616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4" name="Freeform 2562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5" name="Freeform 2563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6" name="Freeform 2564"/>
              <p:cNvSpPr>
                <a:spLocks/>
              </p:cNvSpPr>
              <p:nvPr/>
            </p:nvSpPr>
            <p:spPr bwMode="auto">
              <a:xfrm>
                <a:off x="2609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7" name="Freeform 2565"/>
              <p:cNvSpPr>
                <a:spLocks/>
              </p:cNvSpPr>
              <p:nvPr/>
            </p:nvSpPr>
            <p:spPr bwMode="auto">
              <a:xfrm>
                <a:off x="2613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8" name="Freeform 2566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9" name="Freeform 2567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0" name="Freeform 2568"/>
              <p:cNvSpPr>
                <a:spLocks/>
              </p:cNvSpPr>
              <p:nvPr/>
            </p:nvSpPr>
            <p:spPr bwMode="auto">
              <a:xfrm>
                <a:off x="2605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1" name="Freeform 2569"/>
              <p:cNvSpPr>
                <a:spLocks/>
              </p:cNvSpPr>
              <p:nvPr/>
            </p:nvSpPr>
            <p:spPr bwMode="auto">
              <a:xfrm>
                <a:off x="2608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2" name="Freeform 2570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3" name="Freeform 2571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4" name="Freeform 2572"/>
              <p:cNvSpPr>
                <a:spLocks/>
              </p:cNvSpPr>
              <p:nvPr/>
            </p:nvSpPr>
            <p:spPr bwMode="auto">
              <a:xfrm>
                <a:off x="2601" y="171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5" name="Freeform 2573"/>
              <p:cNvSpPr>
                <a:spLocks/>
              </p:cNvSpPr>
              <p:nvPr/>
            </p:nvSpPr>
            <p:spPr bwMode="auto">
              <a:xfrm>
                <a:off x="2602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6" name="Freeform 2574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7" name="Freeform 2575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8" name="Freeform 2576"/>
              <p:cNvSpPr>
                <a:spLocks/>
              </p:cNvSpPr>
              <p:nvPr/>
            </p:nvSpPr>
            <p:spPr bwMode="auto">
              <a:xfrm>
                <a:off x="2596" y="1717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9" name="Freeform 2577"/>
              <p:cNvSpPr>
                <a:spLocks/>
              </p:cNvSpPr>
              <p:nvPr/>
            </p:nvSpPr>
            <p:spPr bwMode="auto">
              <a:xfrm>
                <a:off x="2596" y="1717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0" name="Freeform 2578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1" name="Freeform 2579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2" name="Freeform 2580"/>
              <p:cNvSpPr>
                <a:spLocks/>
              </p:cNvSpPr>
              <p:nvPr/>
            </p:nvSpPr>
            <p:spPr bwMode="auto">
              <a:xfrm>
                <a:off x="2589" y="171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3" name="Freeform 2581"/>
              <p:cNvSpPr>
                <a:spLocks/>
              </p:cNvSpPr>
              <p:nvPr/>
            </p:nvSpPr>
            <p:spPr bwMode="auto">
              <a:xfrm>
                <a:off x="2589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4" name="Freeform 2582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5" name="Freeform 2583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6" name="Freeform 2584"/>
              <p:cNvSpPr>
                <a:spLocks/>
              </p:cNvSpPr>
              <p:nvPr/>
            </p:nvSpPr>
            <p:spPr bwMode="auto">
              <a:xfrm>
                <a:off x="2583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7" name="Freeform 2585"/>
              <p:cNvSpPr>
                <a:spLocks/>
              </p:cNvSpPr>
              <p:nvPr/>
            </p:nvSpPr>
            <p:spPr bwMode="auto">
              <a:xfrm>
                <a:off x="2583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8" name="Freeform 2586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9" name="Freeform 2587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0" name="Freeform 2588"/>
              <p:cNvSpPr>
                <a:spLocks/>
              </p:cNvSpPr>
              <p:nvPr/>
            </p:nvSpPr>
            <p:spPr bwMode="auto">
              <a:xfrm>
                <a:off x="2579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1" name="Line 2589"/>
              <p:cNvSpPr>
                <a:spLocks noChangeShapeType="1"/>
              </p:cNvSpPr>
              <p:nvPr/>
            </p:nvSpPr>
            <p:spPr bwMode="auto">
              <a:xfrm flipH="1">
                <a:off x="2579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2" name="Freeform 2590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3" name="Freeform 2591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4" name="Freeform 2592"/>
              <p:cNvSpPr>
                <a:spLocks/>
              </p:cNvSpPr>
              <p:nvPr/>
            </p:nvSpPr>
            <p:spPr bwMode="auto">
              <a:xfrm>
                <a:off x="2576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5" name="Freeform 2593"/>
              <p:cNvSpPr>
                <a:spLocks/>
              </p:cNvSpPr>
              <p:nvPr/>
            </p:nvSpPr>
            <p:spPr bwMode="auto">
              <a:xfrm>
                <a:off x="2576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6" name="Freeform 2594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7" name="Freeform 2595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8" name="Freeform 2596"/>
              <p:cNvSpPr>
                <a:spLocks/>
              </p:cNvSpPr>
              <p:nvPr/>
            </p:nvSpPr>
            <p:spPr bwMode="auto">
              <a:xfrm>
                <a:off x="2576" y="1738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9" name="Freeform 2597"/>
              <p:cNvSpPr>
                <a:spLocks/>
              </p:cNvSpPr>
              <p:nvPr/>
            </p:nvSpPr>
            <p:spPr bwMode="auto">
              <a:xfrm>
                <a:off x="2576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0" name="Freeform 2598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1" name="Freeform 2599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2" name="Freeform 2600"/>
              <p:cNvSpPr>
                <a:spLocks/>
              </p:cNvSpPr>
              <p:nvPr/>
            </p:nvSpPr>
            <p:spPr bwMode="auto">
              <a:xfrm>
                <a:off x="2576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3" name="Freeform 2601"/>
              <p:cNvSpPr>
                <a:spLocks/>
              </p:cNvSpPr>
              <p:nvPr/>
            </p:nvSpPr>
            <p:spPr bwMode="auto">
              <a:xfrm>
                <a:off x="257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4" name="Freeform 2602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5" name="Freeform 2603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6" name="Freeform 2604"/>
              <p:cNvSpPr>
                <a:spLocks/>
              </p:cNvSpPr>
              <p:nvPr/>
            </p:nvSpPr>
            <p:spPr bwMode="auto">
              <a:xfrm>
                <a:off x="2579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7" name="Freeform 2605"/>
              <p:cNvSpPr>
                <a:spLocks/>
              </p:cNvSpPr>
              <p:nvPr/>
            </p:nvSpPr>
            <p:spPr bwMode="auto">
              <a:xfrm>
                <a:off x="2579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8" name="Freeform 2606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9" name="Freeform 2607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0" name="Freeform 2608"/>
              <p:cNvSpPr>
                <a:spLocks/>
              </p:cNvSpPr>
              <p:nvPr/>
            </p:nvSpPr>
            <p:spPr bwMode="auto">
              <a:xfrm>
                <a:off x="2583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1" name="Freeform 2609"/>
              <p:cNvSpPr>
                <a:spLocks/>
              </p:cNvSpPr>
              <p:nvPr/>
            </p:nvSpPr>
            <p:spPr bwMode="auto">
              <a:xfrm>
                <a:off x="2583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2" name="Freeform 2610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3" name="Freeform 2611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4" name="Freeform 2612"/>
              <p:cNvSpPr>
                <a:spLocks/>
              </p:cNvSpPr>
              <p:nvPr/>
            </p:nvSpPr>
            <p:spPr bwMode="auto">
              <a:xfrm>
                <a:off x="2589" y="175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5" name="Freeform 2613"/>
              <p:cNvSpPr>
                <a:spLocks/>
              </p:cNvSpPr>
              <p:nvPr/>
            </p:nvSpPr>
            <p:spPr bwMode="auto">
              <a:xfrm>
                <a:off x="2589" y="176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6" name="Freeform 2614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7" name="Freeform 2615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8" name="Freeform 2616"/>
              <p:cNvSpPr>
                <a:spLocks/>
              </p:cNvSpPr>
              <p:nvPr/>
            </p:nvSpPr>
            <p:spPr bwMode="auto">
              <a:xfrm>
                <a:off x="2596" y="175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9" name="Freeform 2617"/>
              <p:cNvSpPr>
                <a:spLocks/>
              </p:cNvSpPr>
              <p:nvPr/>
            </p:nvSpPr>
            <p:spPr bwMode="auto">
              <a:xfrm>
                <a:off x="2596" y="1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0" name="Freeform 2618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1" name="Freeform 2619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2" name="Freeform 2620"/>
              <p:cNvSpPr>
                <a:spLocks/>
              </p:cNvSpPr>
              <p:nvPr/>
            </p:nvSpPr>
            <p:spPr bwMode="auto">
              <a:xfrm>
                <a:off x="2601" y="175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3" name="Freeform 2621"/>
              <p:cNvSpPr>
                <a:spLocks/>
              </p:cNvSpPr>
              <p:nvPr/>
            </p:nvSpPr>
            <p:spPr bwMode="auto">
              <a:xfrm>
                <a:off x="2602" y="1759"/>
                <a:ext cx="2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4" name="Freeform 2622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5" name="Freeform 2623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6" name="Freeform 2624"/>
              <p:cNvSpPr>
                <a:spLocks/>
              </p:cNvSpPr>
              <p:nvPr/>
            </p:nvSpPr>
            <p:spPr bwMode="auto">
              <a:xfrm>
                <a:off x="2605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7" name="Line 2625"/>
              <p:cNvSpPr>
                <a:spLocks noChangeShapeType="1"/>
              </p:cNvSpPr>
              <p:nvPr/>
            </p:nvSpPr>
            <p:spPr bwMode="auto">
              <a:xfrm flipV="1">
                <a:off x="2608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8" name="Freeform 2626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9" name="Freeform 2627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1" name="Group 2829"/>
            <p:cNvGrpSpPr>
              <a:grpSpLocks/>
            </p:cNvGrpSpPr>
            <p:nvPr/>
          </p:nvGrpSpPr>
          <p:grpSpPr bwMode="auto">
            <a:xfrm>
              <a:off x="2369" y="1669"/>
              <a:ext cx="2548" cy="614"/>
              <a:chOff x="2369" y="1669"/>
              <a:chExt cx="2548" cy="614"/>
            </a:xfrm>
          </p:grpSpPr>
          <p:sp>
            <p:nvSpPr>
              <p:cNvPr id="790" name="Freeform 2629"/>
              <p:cNvSpPr>
                <a:spLocks/>
              </p:cNvSpPr>
              <p:nvPr/>
            </p:nvSpPr>
            <p:spPr bwMode="auto">
              <a:xfrm>
                <a:off x="2609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1" name="Freeform 2630"/>
              <p:cNvSpPr>
                <a:spLocks/>
              </p:cNvSpPr>
              <p:nvPr/>
            </p:nvSpPr>
            <p:spPr bwMode="auto">
              <a:xfrm>
                <a:off x="2613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2" name="Freeform 2631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3" name="Freeform 2632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4" name="Freeform 2633"/>
              <p:cNvSpPr>
                <a:spLocks/>
              </p:cNvSpPr>
              <p:nvPr/>
            </p:nvSpPr>
            <p:spPr bwMode="auto">
              <a:xfrm>
                <a:off x="2611" y="1744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5" name="Freeform 2634"/>
              <p:cNvSpPr>
                <a:spLocks/>
              </p:cNvSpPr>
              <p:nvPr/>
            </p:nvSpPr>
            <p:spPr bwMode="auto">
              <a:xfrm>
                <a:off x="261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6" name="Freeform 2635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7" name="Freeform 2636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8" name="Freeform 2637"/>
              <p:cNvSpPr>
                <a:spLocks/>
              </p:cNvSpPr>
              <p:nvPr/>
            </p:nvSpPr>
            <p:spPr bwMode="auto">
              <a:xfrm>
                <a:off x="2612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9" name="Freeform 2638"/>
              <p:cNvSpPr>
                <a:spLocks/>
              </p:cNvSpPr>
              <p:nvPr/>
            </p:nvSpPr>
            <p:spPr bwMode="auto">
              <a:xfrm>
                <a:off x="2618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0" name="Freeform 2639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25" y="26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6"/>
                  </a:cxn>
                </a:cxnLst>
                <a:rect l="0" t="0" r="r" b="b"/>
                <a:pathLst>
                  <a:path w="59" h="62">
                    <a:moveTo>
                      <a:pt x="25" y="26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1" name="Freeform 2640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2">
                    <a:moveTo>
                      <a:pt x="49" y="0"/>
                    </a:move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2" name="Freeform 2641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3" name="Freeform 2642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4" name="Freeform 2643"/>
              <p:cNvSpPr>
                <a:spLocks/>
              </p:cNvSpPr>
              <p:nvPr/>
            </p:nvSpPr>
            <p:spPr bwMode="auto">
              <a:xfrm>
                <a:off x="2589" y="1692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5" name="Line 2644"/>
              <p:cNvSpPr>
                <a:spLocks noChangeShapeType="1"/>
              </p:cNvSpPr>
              <p:nvPr/>
            </p:nvSpPr>
            <p:spPr bwMode="auto">
              <a:xfrm flipH="1" flipV="1">
                <a:off x="2592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6" name="Freeform 2645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7" name="Freeform 2646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8" name="Freeform 2647"/>
              <p:cNvSpPr>
                <a:spLocks/>
              </p:cNvSpPr>
              <p:nvPr/>
            </p:nvSpPr>
            <p:spPr bwMode="auto">
              <a:xfrm>
                <a:off x="2580" y="168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9" name="Line 2648"/>
              <p:cNvSpPr>
                <a:spLocks noChangeShapeType="1"/>
              </p:cNvSpPr>
              <p:nvPr/>
            </p:nvSpPr>
            <p:spPr bwMode="auto">
              <a:xfrm flipH="1" flipV="1">
                <a:off x="2583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0" name="Freeform 2649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1" name="Freeform 2650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2" name="Freeform 2651"/>
              <p:cNvSpPr>
                <a:spLocks/>
              </p:cNvSpPr>
              <p:nvPr/>
            </p:nvSpPr>
            <p:spPr bwMode="auto">
              <a:xfrm>
                <a:off x="2571" y="1678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3" name="Line 2652"/>
              <p:cNvSpPr>
                <a:spLocks noChangeShapeType="1"/>
              </p:cNvSpPr>
              <p:nvPr/>
            </p:nvSpPr>
            <p:spPr bwMode="auto">
              <a:xfrm flipH="1" flipV="1">
                <a:off x="2573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4" name="Freeform 2653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5" name="Freeform 2654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6" name="Freeform 2655"/>
              <p:cNvSpPr>
                <a:spLocks/>
              </p:cNvSpPr>
              <p:nvPr/>
            </p:nvSpPr>
            <p:spPr bwMode="auto">
              <a:xfrm>
                <a:off x="2561" y="1674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0" y="34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7" name="Line 2656"/>
              <p:cNvSpPr>
                <a:spLocks noChangeShapeType="1"/>
              </p:cNvSpPr>
              <p:nvPr/>
            </p:nvSpPr>
            <p:spPr bwMode="auto">
              <a:xfrm flipH="1" flipV="1">
                <a:off x="256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8" name="Freeform 2657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9" name="Freeform 2658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0" name="Freeform 2659"/>
              <p:cNvSpPr>
                <a:spLocks/>
              </p:cNvSpPr>
              <p:nvPr/>
            </p:nvSpPr>
            <p:spPr bwMode="auto">
              <a:xfrm>
                <a:off x="2550" y="1671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1" name="Line 2660"/>
              <p:cNvSpPr>
                <a:spLocks noChangeShapeType="1"/>
              </p:cNvSpPr>
              <p:nvPr/>
            </p:nvSpPr>
            <p:spPr bwMode="auto">
              <a:xfrm flipH="1" flipV="1">
                <a:off x="2551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2" name="Freeform 2661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3" name="Freeform 2662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4" name="Freeform 2663"/>
              <p:cNvSpPr>
                <a:spLocks/>
              </p:cNvSpPr>
              <p:nvPr/>
            </p:nvSpPr>
            <p:spPr bwMode="auto">
              <a:xfrm>
                <a:off x="2540" y="16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5" name="Line 2664"/>
              <p:cNvSpPr>
                <a:spLocks noChangeShapeType="1"/>
              </p:cNvSpPr>
              <p:nvPr/>
            </p:nvSpPr>
            <p:spPr bwMode="auto">
              <a:xfrm flipH="1">
                <a:off x="2540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6" name="Freeform 2665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7" name="Freeform 2666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8" name="Freeform 2667"/>
              <p:cNvSpPr>
                <a:spLocks/>
              </p:cNvSpPr>
              <p:nvPr/>
            </p:nvSpPr>
            <p:spPr bwMode="auto">
              <a:xfrm>
                <a:off x="2528" y="16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9" name="Line 2668"/>
              <p:cNvSpPr>
                <a:spLocks noChangeShapeType="1"/>
              </p:cNvSpPr>
              <p:nvPr/>
            </p:nvSpPr>
            <p:spPr bwMode="auto">
              <a:xfrm flipH="1">
                <a:off x="2528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0" name="Freeform 2669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1" name="Freeform 2670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2" name="Freeform 2671"/>
              <p:cNvSpPr>
                <a:spLocks/>
              </p:cNvSpPr>
              <p:nvPr/>
            </p:nvSpPr>
            <p:spPr bwMode="auto">
              <a:xfrm>
                <a:off x="2517" y="1671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3" name="Line 2672"/>
              <p:cNvSpPr>
                <a:spLocks noChangeShapeType="1"/>
              </p:cNvSpPr>
              <p:nvPr/>
            </p:nvSpPr>
            <p:spPr bwMode="auto">
              <a:xfrm flipH="1">
                <a:off x="2517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4" name="Freeform 2673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5" name="Freeform 2674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6" name="Freeform 2675"/>
              <p:cNvSpPr>
                <a:spLocks/>
              </p:cNvSpPr>
              <p:nvPr/>
            </p:nvSpPr>
            <p:spPr bwMode="auto">
              <a:xfrm>
                <a:off x="2506" y="1674"/>
                <a:ext cx="2" cy="6"/>
              </a:xfrm>
              <a:custGeom>
                <a:avLst/>
                <a:gdLst/>
                <a:ahLst/>
                <a:cxnLst>
                  <a:cxn ang="0">
                    <a:pos x="13" y="34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4"/>
                  </a:cxn>
                </a:cxnLst>
                <a:rect l="0" t="0" r="r" b="b"/>
                <a:pathLst>
                  <a:path w="13" h="34">
                    <a:moveTo>
                      <a:pt x="13" y="34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7" name="Line 2676"/>
              <p:cNvSpPr>
                <a:spLocks noChangeShapeType="1"/>
              </p:cNvSpPr>
              <p:nvPr/>
            </p:nvSpPr>
            <p:spPr bwMode="auto">
              <a:xfrm flipH="1">
                <a:off x="2506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8" name="Freeform 2677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9" name="Freeform 2678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0" name="Freeform 2679"/>
              <p:cNvSpPr>
                <a:spLocks/>
              </p:cNvSpPr>
              <p:nvPr/>
            </p:nvSpPr>
            <p:spPr bwMode="auto">
              <a:xfrm>
                <a:off x="2495" y="1678"/>
                <a:ext cx="3" cy="6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1" name="Line 2680"/>
              <p:cNvSpPr>
                <a:spLocks noChangeShapeType="1"/>
              </p:cNvSpPr>
              <p:nvPr/>
            </p:nvSpPr>
            <p:spPr bwMode="auto">
              <a:xfrm flipH="1">
                <a:off x="2495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2" name="Freeform 2681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3" name="Freeform 2682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4" name="Freeform 2683"/>
              <p:cNvSpPr>
                <a:spLocks/>
              </p:cNvSpPr>
              <p:nvPr/>
            </p:nvSpPr>
            <p:spPr bwMode="auto">
              <a:xfrm>
                <a:off x="2485" y="1685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5" name="Line 2684"/>
              <p:cNvSpPr>
                <a:spLocks noChangeShapeType="1"/>
              </p:cNvSpPr>
              <p:nvPr/>
            </p:nvSpPr>
            <p:spPr bwMode="auto">
              <a:xfrm flipH="1">
                <a:off x="2485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6" name="Freeform 2685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7" name="Freeform 2686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8" name="Freeform 2687"/>
              <p:cNvSpPr>
                <a:spLocks/>
              </p:cNvSpPr>
              <p:nvPr/>
            </p:nvSpPr>
            <p:spPr bwMode="auto">
              <a:xfrm>
                <a:off x="2476" y="1692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9" name="Line 2688"/>
              <p:cNvSpPr>
                <a:spLocks noChangeShapeType="1"/>
              </p:cNvSpPr>
              <p:nvPr/>
            </p:nvSpPr>
            <p:spPr bwMode="auto">
              <a:xfrm flipH="1">
                <a:off x="2476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0" name="Freeform 2689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1" name="Freeform 2690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2" name="Freeform 2691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34" y="26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6"/>
                  </a:cxn>
                </a:cxnLst>
                <a:rect l="0" t="0" r="r" b="b"/>
                <a:pathLst>
                  <a:path w="58" h="62">
                    <a:moveTo>
                      <a:pt x="34" y="26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3" name="Freeform 2692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2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4" name="Freeform 2693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5" name="Freeform 2694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6" name="Freeform 2695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7" name="Freeform 2696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8" name="Freeform 2697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9" name="Freeform 2698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0" name="Line 2699"/>
              <p:cNvSpPr>
                <a:spLocks noChangeShapeType="1"/>
              </p:cNvSpPr>
              <p:nvPr/>
            </p:nvSpPr>
            <p:spPr bwMode="auto">
              <a:xfrm>
                <a:off x="2369" y="1853"/>
                <a:ext cx="1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1" name="Freeform 2700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5"/>
                  </a:cxn>
                </a:cxnLst>
                <a:rect l="0" t="0" r="r" b="b"/>
                <a:pathLst>
                  <a:path w="59" h="61">
                    <a:moveTo>
                      <a:pt x="25" y="25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2" name="Freeform 2701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1">
                    <a:moveTo>
                      <a:pt x="49" y="0"/>
                    </a:move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3" name="Freeform 2702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4" name="Freeform 2703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5" name="Freeform 2704"/>
              <p:cNvSpPr>
                <a:spLocks/>
              </p:cNvSpPr>
              <p:nvPr/>
            </p:nvSpPr>
            <p:spPr bwMode="auto">
              <a:xfrm>
                <a:off x="2589" y="2213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6" name="Line 2705"/>
              <p:cNvSpPr>
                <a:spLocks noChangeShapeType="1"/>
              </p:cNvSpPr>
              <p:nvPr/>
            </p:nvSpPr>
            <p:spPr bwMode="auto">
              <a:xfrm flipH="1" flipV="1">
                <a:off x="2592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7" name="Freeform 2706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8" name="Freeform 2707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9" name="Freeform 2708"/>
              <p:cNvSpPr>
                <a:spLocks/>
              </p:cNvSpPr>
              <p:nvPr/>
            </p:nvSpPr>
            <p:spPr bwMode="auto">
              <a:xfrm>
                <a:off x="2580" y="220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0" name="Line 2709"/>
              <p:cNvSpPr>
                <a:spLocks noChangeShapeType="1"/>
              </p:cNvSpPr>
              <p:nvPr/>
            </p:nvSpPr>
            <p:spPr bwMode="auto">
              <a:xfrm flipH="1" flipV="1">
                <a:off x="2583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1" name="Freeform 2710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2" name="Freeform 2711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3" name="Freeform 2712"/>
              <p:cNvSpPr>
                <a:spLocks/>
              </p:cNvSpPr>
              <p:nvPr/>
            </p:nvSpPr>
            <p:spPr bwMode="auto">
              <a:xfrm>
                <a:off x="2571" y="2200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4" name="Line 2713"/>
              <p:cNvSpPr>
                <a:spLocks noChangeShapeType="1"/>
              </p:cNvSpPr>
              <p:nvPr/>
            </p:nvSpPr>
            <p:spPr bwMode="auto">
              <a:xfrm flipH="1" flipV="1">
                <a:off x="2573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5" name="Freeform 2714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6" name="Freeform 2715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7" name="Freeform 2716"/>
              <p:cNvSpPr>
                <a:spLocks/>
              </p:cNvSpPr>
              <p:nvPr/>
            </p:nvSpPr>
            <p:spPr bwMode="auto">
              <a:xfrm>
                <a:off x="2561" y="219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3" h="35">
                    <a:moveTo>
                      <a:pt x="0" y="35"/>
                    </a:moveTo>
                    <a:lnTo>
                      <a:pt x="13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8" name="Line 2717"/>
              <p:cNvSpPr>
                <a:spLocks noChangeShapeType="1"/>
              </p:cNvSpPr>
              <p:nvPr/>
            </p:nvSpPr>
            <p:spPr bwMode="auto">
              <a:xfrm flipH="1" flipV="1">
                <a:off x="2562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9" name="Freeform 2718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0" name="Freeform 2719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1" name="Freeform 2720"/>
              <p:cNvSpPr>
                <a:spLocks/>
              </p:cNvSpPr>
              <p:nvPr/>
            </p:nvSpPr>
            <p:spPr bwMode="auto">
              <a:xfrm>
                <a:off x="2550" y="219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2" name="Line 2721"/>
              <p:cNvSpPr>
                <a:spLocks noChangeShapeType="1"/>
              </p:cNvSpPr>
              <p:nvPr/>
            </p:nvSpPr>
            <p:spPr bwMode="auto">
              <a:xfrm flipH="1" flipV="1">
                <a:off x="2551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3" name="Freeform 2722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4" name="Freeform 2723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5" name="Freeform 2724"/>
              <p:cNvSpPr>
                <a:spLocks/>
              </p:cNvSpPr>
              <p:nvPr/>
            </p:nvSpPr>
            <p:spPr bwMode="auto">
              <a:xfrm>
                <a:off x="2540" y="219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6" name="Line 2725"/>
              <p:cNvSpPr>
                <a:spLocks noChangeShapeType="1"/>
              </p:cNvSpPr>
              <p:nvPr/>
            </p:nvSpPr>
            <p:spPr bwMode="auto">
              <a:xfrm flipH="1">
                <a:off x="2540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7" name="Freeform 2726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8" name="Freeform 2727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9" name="Freeform 2728"/>
              <p:cNvSpPr>
                <a:spLocks/>
              </p:cNvSpPr>
              <p:nvPr/>
            </p:nvSpPr>
            <p:spPr bwMode="auto">
              <a:xfrm>
                <a:off x="2528" y="2190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0" name="Line 2729"/>
              <p:cNvSpPr>
                <a:spLocks noChangeShapeType="1"/>
              </p:cNvSpPr>
              <p:nvPr/>
            </p:nvSpPr>
            <p:spPr bwMode="auto">
              <a:xfrm flipH="1">
                <a:off x="2528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1" name="Freeform 2730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2" name="Freeform 2731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3" name="Freeform 2732"/>
              <p:cNvSpPr>
                <a:spLocks/>
              </p:cNvSpPr>
              <p:nvPr/>
            </p:nvSpPr>
            <p:spPr bwMode="auto">
              <a:xfrm>
                <a:off x="2517" y="2192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4" name="Line 2733"/>
              <p:cNvSpPr>
                <a:spLocks noChangeShapeType="1"/>
              </p:cNvSpPr>
              <p:nvPr/>
            </p:nvSpPr>
            <p:spPr bwMode="auto">
              <a:xfrm flipH="1">
                <a:off x="2517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5" name="Freeform 2734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6" name="Freeform 2735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7" name="Freeform 2736"/>
              <p:cNvSpPr>
                <a:spLocks/>
              </p:cNvSpPr>
              <p:nvPr/>
            </p:nvSpPr>
            <p:spPr bwMode="auto">
              <a:xfrm>
                <a:off x="2506" y="2195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8" name="Line 2737"/>
              <p:cNvSpPr>
                <a:spLocks noChangeShapeType="1"/>
              </p:cNvSpPr>
              <p:nvPr/>
            </p:nvSpPr>
            <p:spPr bwMode="auto">
              <a:xfrm flipH="1">
                <a:off x="2506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9" name="Freeform 2738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0" name="Freeform 2739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1" name="Freeform 2740"/>
              <p:cNvSpPr>
                <a:spLocks/>
              </p:cNvSpPr>
              <p:nvPr/>
            </p:nvSpPr>
            <p:spPr bwMode="auto">
              <a:xfrm>
                <a:off x="2495" y="2200"/>
                <a:ext cx="3" cy="5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2" name="Line 2741"/>
              <p:cNvSpPr>
                <a:spLocks noChangeShapeType="1"/>
              </p:cNvSpPr>
              <p:nvPr/>
            </p:nvSpPr>
            <p:spPr bwMode="auto">
              <a:xfrm flipH="1">
                <a:off x="2495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3" name="Freeform 2742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4" name="Freeform 2743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5" name="Freeform 2744"/>
              <p:cNvSpPr>
                <a:spLocks/>
              </p:cNvSpPr>
              <p:nvPr/>
            </p:nvSpPr>
            <p:spPr bwMode="auto">
              <a:xfrm>
                <a:off x="2485" y="2206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6" name="Line 2745"/>
              <p:cNvSpPr>
                <a:spLocks noChangeShapeType="1"/>
              </p:cNvSpPr>
              <p:nvPr/>
            </p:nvSpPr>
            <p:spPr bwMode="auto">
              <a:xfrm flipH="1">
                <a:off x="2485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7" name="Freeform 2746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8" name="Freeform 2747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9" name="Freeform 2748"/>
              <p:cNvSpPr>
                <a:spLocks/>
              </p:cNvSpPr>
              <p:nvPr/>
            </p:nvSpPr>
            <p:spPr bwMode="auto">
              <a:xfrm>
                <a:off x="2476" y="2213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0" name="Line 2749"/>
              <p:cNvSpPr>
                <a:spLocks noChangeShapeType="1"/>
              </p:cNvSpPr>
              <p:nvPr/>
            </p:nvSpPr>
            <p:spPr bwMode="auto">
              <a:xfrm flipH="1">
                <a:off x="2476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1" name="Freeform 2750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2" name="Freeform 2751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3" name="Freeform 2752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5"/>
                  </a:cxn>
                </a:cxnLst>
                <a:rect l="0" t="0" r="r" b="b"/>
                <a:pathLst>
                  <a:path w="58" h="61">
                    <a:moveTo>
                      <a:pt x="34" y="25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4" name="Freeform 2753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1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5" name="Freeform 2754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6" name="Freeform 2755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7" name="Freeform 2756"/>
              <p:cNvSpPr>
                <a:spLocks/>
              </p:cNvSpPr>
              <p:nvPr/>
            </p:nvSpPr>
            <p:spPr bwMode="auto">
              <a:xfrm>
                <a:off x="2611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8" name="Freeform 2757"/>
              <p:cNvSpPr>
                <a:spLocks/>
              </p:cNvSpPr>
              <p:nvPr/>
            </p:nvSpPr>
            <p:spPr bwMode="auto">
              <a:xfrm>
                <a:off x="2616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9" name="Freeform 2758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0" name="Freeform 2759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1" name="Freeform 2760"/>
              <p:cNvSpPr>
                <a:spLocks/>
              </p:cNvSpPr>
              <p:nvPr/>
            </p:nvSpPr>
            <p:spPr bwMode="auto">
              <a:xfrm>
                <a:off x="2609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2" name="Freeform 2761"/>
              <p:cNvSpPr>
                <a:spLocks/>
              </p:cNvSpPr>
              <p:nvPr/>
            </p:nvSpPr>
            <p:spPr bwMode="auto">
              <a:xfrm>
                <a:off x="2613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3" name="Freeform 2762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4" name="Freeform 2763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5" name="Freeform 2764"/>
              <p:cNvSpPr>
                <a:spLocks/>
              </p:cNvSpPr>
              <p:nvPr/>
            </p:nvSpPr>
            <p:spPr bwMode="auto">
              <a:xfrm>
                <a:off x="2605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6" name="Freeform 2765"/>
              <p:cNvSpPr>
                <a:spLocks/>
              </p:cNvSpPr>
              <p:nvPr/>
            </p:nvSpPr>
            <p:spPr bwMode="auto">
              <a:xfrm>
                <a:off x="2608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7" name="Freeform 2766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8" name="Freeform 2767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9" name="Freeform 2768"/>
              <p:cNvSpPr>
                <a:spLocks/>
              </p:cNvSpPr>
              <p:nvPr/>
            </p:nvSpPr>
            <p:spPr bwMode="auto">
              <a:xfrm>
                <a:off x="2601" y="2239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0" name="Freeform 2769"/>
              <p:cNvSpPr>
                <a:spLocks/>
              </p:cNvSpPr>
              <p:nvPr/>
            </p:nvSpPr>
            <p:spPr bwMode="auto">
              <a:xfrm>
                <a:off x="2602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1" name="Freeform 2770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2" name="Freeform 2771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3" name="Freeform 2772"/>
              <p:cNvSpPr>
                <a:spLocks/>
              </p:cNvSpPr>
              <p:nvPr/>
            </p:nvSpPr>
            <p:spPr bwMode="auto">
              <a:xfrm>
                <a:off x="2596" y="2238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4" name="Freeform 2773"/>
              <p:cNvSpPr>
                <a:spLocks/>
              </p:cNvSpPr>
              <p:nvPr/>
            </p:nvSpPr>
            <p:spPr bwMode="auto">
              <a:xfrm>
                <a:off x="2596" y="2238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5" name="Freeform 2774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6" name="Freeform 2775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7" name="Freeform 2776"/>
              <p:cNvSpPr>
                <a:spLocks/>
              </p:cNvSpPr>
              <p:nvPr/>
            </p:nvSpPr>
            <p:spPr bwMode="auto">
              <a:xfrm>
                <a:off x="2589" y="2239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8" name="Freeform 2777"/>
              <p:cNvSpPr>
                <a:spLocks/>
              </p:cNvSpPr>
              <p:nvPr/>
            </p:nvSpPr>
            <p:spPr bwMode="auto">
              <a:xfrm>
                <a:off x="2589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9" name="Freeform 2778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0" name="Freeform 2779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1" name="Freeform 2780"/>
              <p:cNvSpPr>
                <a:spLocks/>
              </p:cNvSpPr>
              <p:nvPr/>
            </p:nvSpPr>
            <p:spPr bwMode="auto">
              <a:xfrm>
                <a:off x="2583" y="2242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2" name="Freeform 2781"/>
              <p:cNvSpPr>
                <a:spLocks/>
              </p:cNvSpPr>
              <p:nvPr/>
            </p:nvSpPr>
            <p:spPr bwMode="auto">
              <a:xfrm>
                <a:off x="2583" y="2242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3" name="Freeform 2782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4" name="Freeform 2783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5" name="Freeform 2784"/>
              <p:cNvSpPr>
                <a:spLocks/>
              </p:cNvSpPr>
              <p:nvPr/>
            </p:nvSpPr>
            <p:spPr bwMode="auto">
              <a:xfrm>
                <a:off x="2579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6" name="Line 2785"/>
              <p:cNvSpPr>
                <a:spLocks noChangeShapeType="1"/>
              </p:cNvSpPr>
              <p:nvPr/>
            </p:nvSpPr>
            <p:spPr bwMode="auto">
              <a:xfrm flipH="1">
                <a:off x="2579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7" name="Freeform 2786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8" name="Freeform 2787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9" name="Freeform 2788"/>
              <p:cNvSpPr>
                <a:spLocks/>
              </p:cNvSpPr>
              <p:nvPr/>
            </p:nvSpPr>
            <p:spPr bwMode="auto">
              <a:xfrm>
                <a:off x="2576" y="2252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0" name="Freeform 2789"/>
              <p:cNvSpPr>
                <a:spLocks/>
              </p:cNvSpPr>
              <p:nvPr/>
            </p:nvSpPr>
            <p:spPr bwMode="auto">
              <a:xfrm>
                <a:off x="2576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1" name="Freeform 2790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2" name="Freeform 2791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3" name="Freeform 2792"/>
              <p:cNvSpPr>
                <a:spLocks/>
              </p:cNvSpPr>
              <p:nvPr/>
            </p:nvSpPr>
            <p:spPr bwMode="auto">
              <a:xfrm>
                <a:off x="2576" y="2259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4" name="Freeform 2793"/>
              <p:cNvSpPr>
                <a:spLocks/>
              </p:cNvSpPr>
              <p:nvPr/>
            </p:nvSpPr>
            <p:spPr bwMode="auto">
              <a:xfrm>
                <a:off x="257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5" name="Freeform 2794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6" name="Freeform 2795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7" name="Freeform 2796"/>
              <p:cNvSpPr>
                <a:spLocks/>
              </p:cNvSpPr>
              <p:nvPr/>
            </p:nvSpPr>
            <p:spPr bwMode="auto">
              <a:xfrm>
                <a:off x="2576" y="2265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8" name="Freeform 2797"/>
              <p:cNvSpPr>
                <a:spLocks/>
              </p:cNvSpPr>
              <p:nvPr/>
            </p:nvSpPr>
            <p:spPr bwMode="auto">
              <a:xfrm>
                <a:off x="257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9" name="Freeform 2798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0" name="Freeform 2799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1" name="Freeform 2800"/>
              <p:cNvSpPr>
                <a:spLocks/>
              </p:cNvSpPr>
              <p:nvPr/>
            </p:nvSpPr>
            <p:spPr bwMode="auto">
              <a:xfrm>
                <a:off x="2579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2" name="Freeform 2801"/>
              <p:cNvSpPr>
                <a:spLocks/>
              </p:cNvSpPr>
              <p:nvPr/>
            </p:nvSpPr>
            <p:spPr bwMode="auto">
              <a:xfrm>
                <a:off x="2579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3" name="Freeform 2802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4" name="Freeform 2803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5" name="Freeform 2804"/>
              <p:cNvSpPr>
                <a:spLocks/>
              </p:cNvSpPr>
              <p:nvPr/>
            </p:nvSpPr>
            <p:spPr bwMode="auto">
              <a:xfrm>
                <a:off x="2583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6" name="Freeform 2805"/>
              <p:cNvSpPr>
                <a:spLocks/>
              </p:cNvSpPr>
              <p:nvPr/>
            </p:nvSpPr>
            <p:spPr bwMode="auto">
              <a:xfrm>
                <a:off x="2583" y="2277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7" name="Freeform 2806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8" name="Freeform 2807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9" name="Freeform 2808"/>
              <p:cNvSpPr>
                <a:spLocks/>
              </p:cNvSpPr>
              <p:nvPr/>
            </p:nvSpPr>
            <p:spPr bwMode="auto">
              <a:xfrm>
                <a:off x="2589" y="2275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0" name="Freeform 2809"/>
              <p:cNvSpPr>
                <a:spLocks/>
              </p:cNvSpPr>
              <p:nvPr/>
            </p:nvSpPr>
            <p:spPr bwMode="auto">
              <a:xfrm>
                <a:off x="2589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1" name="Freeform 2810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2" name="Freeform 2811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3" name="Freeform 2812"/>
              <p:cNvSpPr>
                <a:spLocks/>
              </p:cNvSpPr>
              <p:nvPr/>
            </p:nvSpPr>
            <p:spPr bwMode="auto">
              <a:xfrm>
                <a:off x="2596" y="2276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4" name="Freeform 2813"/>
              <p:cNvSpPr>
                <a:spLocks/>
              </p:cNvSpPr>
              <p:nvPr/>
            </p:nvSpPr>
            <p:spPr bwMode="auto">
              <a:xfrm>
                <a:off x="2596" y="228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5" name="Freeform 2814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6" name="Freeform 2815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7" name="Freeform 2816"/>
              <p:cNvSpPr>
                <a:spLocks/>
              </p:cNvSpPr>
              <p:nvPr/>
            </p:nvSpPr>
            <p:spPr bwMode="auto">
              <a:xfrm>
                <a:off x="2601" y="2275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8" name="Freeform 2817"/>
              <p:cNvSpPr>
                <a:spLocks/>
              </p:cNvSpPr>
              <p:nvPr/>
            </p:nvSpPr>
            <p:spPr bwMode="auto">
              <a:xfrm>
                <a:off x="2602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9" name="Freeform 2818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0" name="Freeform 2819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1" name="Freeform 2820"/>
              <p:cNvSpPr>
                <a:spLocks/>
              </p:cNvSpPr>
              <p:nvPr/>
            </p:nvSpPr>
            <p:spPr bwMode="auto">
              <a:xfrm>
                <a:off x="2605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2" name="Line 2821"/>
              <p:cNvSpPr>
                <a:spLocks noChangeShapeType="1"/>
              </p:cNvSpPr>
              <p:nvPr/>
            </p:nvSpPr>
            <p:spPr bwMode="auto">
              <a:xfrm flipV="1">
                <a:off x="2608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3" name="Freeform 2822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4" name="Freeform 2823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5" name="Freeform 2824"/>
              <p:cNvSpPr>
                <a:spLocks/>
              </p:cNvSpPr>
              <p:nvPr/>
            </p:nvSpPr>
            <p:spPr bwMode="auto">
              <a:xfrm>
                <a:off x="2609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6" name="Freeform 2825"/>
              <p:cNvSpPr>
                <a:spLocks/>
              </p:cNvSpPr>
              <p:nvPr/>
            </p:nvSpPr>
            <p:spPr bwMode="auto">
              <a:xfrm>
                <a:off x="2613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7" name="Freeform 2826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8" name="Freeform 2827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9" name="Freeform 2828"/>
              <p:cNvSpPr>
                <a:spLocks/>
              </p:cNvSpPr>
              <p:nvPr/>
            </p:nvSpPr>
            <p:spPr bwMode="auto">
              <a:xfrm>
                <a:off x="2611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2" name="Group 3030"/>
            <p:cNvGrpSpPr>
              <a:grpSpLocks/>
            </p:cNvGrpSpPr>
            <p:nvPr/>
          </p:nvGrpSpPr>
          <p:grpSpPr bwMode="auto">
            <a:xfrm>
              <a:off x="2451" y="2238"/>
              <a:ext cx="168" cy="591"/>
              <a:chOff x="2451" y="2238"/>
              <a:chExt cx="168" cy="591"/>
            </a:xfrm>
          </p:grpSpPr>
          <p:sp>
            <p:nvSpPr>
              <p:cNvPr id="590" name="Freeform 2830"/>
              <p:cNvSpPr>
                <a:spLocks/>
              </p:cNvSpPr>
              <p:nvPr/>
            </p:nvSpPr>
            <p:spPr bwMode="auto">
              <a:xfrm>
                <a:off x="261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1" name="Freeform 2831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2" name="Freeform 2832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3" name="Freeform 2833"/>
              <p:cNvSpPr>
                <a:spLocks/>
              </p:cNvSpPr>
              <p:nvPr/>
            </p:nvSpPr>
            <p:spPr bwMode="auto">
              <a:xfrm>
                <a:off x="2612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4" name="Freeform 2834"/>
              <p:cNvSpPr>
                <a:spLocks/>
              </p:cNvSpPr>
              <p:nvPr/>
            </p:nvSpPr>
            <p:spPr bwMode="auto">
              <a:xfrm>
                <a:off x="2618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5" name="Freeform 2835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6" name="Freeform 2836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7" name="Freeform 2837"/>
              <p:cNvSpPr>
                <a:spLocks/>
              </p:cNvSpPr>
              <p:nvPr/>
            </p:nvSpPr>
            <p:spPr bwMode="auto">
              <a:xfrm>
                <a:off x="2487" y="2252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8" name="Freeform 2838"/>
              <p:cNvSpPr>
                <a:spLocks/>
              </p:cNvSpPr>
              <p:nvPr/>
            </p:nvSpPr>
            <p:spPr bwMode="auto">
              <a:xfrm>
                <a:off x="2492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9" name="Freeform 2839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0" name="Freeform 2840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1" name="Freeform 2841"/>
              <p:cNvSpPr>
                <a:spLocks/>
              </p:cNvSpPr>
              <p:nvPr/>
            </p:nvSpPr>
            <p:spPr bwMode="auto">
              <a:xfrm>
                <a:off x="2484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2" name="Freeform 2842"/>
              <p:cNvSpPr>
                <a:spLocks/>
              </p:cNvSpPr>
              <p:nvPr/>
            </p:nvSpPr>
            <p:spPr bwMode="auto">
              <a:xfrm>
                <a:off x="248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3" name="Freeform 2843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4" name="Freeform 2844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5" name="Freeform 2845"/>
              <p:cNvSpPr>
                <a:spLocks/>
              </p:cNvSpPr>
              <p:nvPr/>
            </p:nvSpPr>
            <p:spPr bwMode="auto">
              <a:xfrm>
                <a:off x="2481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6" name="Freeform 2846"/>
              <p:cNvSpPr>
                <a:spLocks/>
              </p:cNvSpPr>
              <p:nvPr/>
            </p:nvSpPr>
            <p:spPr bwMode="auto">
              <a:xfrm>
                <a:off x="2484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7" name="Freeform 2847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8" name="Freeform 2848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9" name="Freeform 2849"/>
              <p:cNvSpPr>
                <a:spLocks/>
              </p:cNvSpPr>
              <p:nvPr/>
            </p:nvSpPr>
            <p:spPr bwMode="auto">
              <a:xfrm>
                <a:off x="2477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0" name="Freeform 2850"/>
              <p:cNvSpPr>
                <a:spLocks/>
              </p:cNvSpPr>
              <p:nvPr/>
            </p:nvSpPr>
            <p:spPr bwMode="auto">
              <a:xfrm>
                <a:off x="247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1" name="Freeform 2851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2" name="Freeform 2852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3" name="Freeform 2853"/>
              <p:cNvSpPr>
                <a:spLocks/>
              </p:cNvSpPr>
              <p:nvPr/>
            </p:nvSpPr>
            <p:spPr bwMode="auto">
              <a:xfrm>
                <a:off x="2471" y="2238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4" name="Freeform 2854"/>
              <p:cNvSpPr>
                <a:spLocks/>
              </p:cNvSpPr>
              <p:nvPr/>
            </p:nvSpPr>
            <p:spPr bwMode="auto">
              <a:xfrm>
                <a:off x="2471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5" name="Freeform 2855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6" name="Freeform 2856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7" name="Freeform 2857"/>
              <p:cNvSpPr>
                <a:spLocks/>
              </p:cNvSpPr>
              <p:nvPr/>
            </p:nvSpPr>
            <p:spPr bwMode="auto">
              <a:xfrm>
                <a:off x="2465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8" name="Freeform 2858"/>
              <p:cNvSpPr>
                <a:spLocks/>
              </p:cNvSpPr>
              <p:nvPr/>
            </p:nvSpPr>
            <p:spPr bwMode="auto">
              <a:xfrm>
                <a:off x="2465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9" name="Freeform 2859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0" name="Freeform 2860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1" name="Freeform 2861"/>
              <p:cNvSpPr>
                <a:spLocks/>
              </p:cNvSpPr>
              <p:nvPr/>
            </p:nvSpPr>
            <p:spPr bwMode="auto">
              <a:xfrm>
                <a:off x="2459" y="2242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2" name="Freeform 2862"/>
              <p:cNvSpPr>
                <a:spLocks/>
              </p:cNvSpPr>
              <p:nvPr/>
            </p:nvSpPr>
            <p:spPr bwMode="auto">
              <a:xfrm>
                <a:off x="2459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3" name="Freeform 2863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4" name="Freeform 2864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5" name="Freeform 2865"/>
              <p:cNvSpPr>
                <a:spLocks/>
              </p:cNvSpPr>
              <p:nvPr/>
            </p:nvSpPr>
            <p:spPr bwMode="auto">
              <a:xfrm>
                <a:off x="2455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6" name="Line 2866"/>
              <p:cNvSpPr>
                <a:spLocks noChangeShapeType="1"/>
              </p:cNvSpPr>
              <p:nvPr/>
            </p:nvSpPr>
            <p:spPr bwMode="auto">
              <a:xfrm flipH="1">
                <a:off x="2455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7" name="Freeform 2867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8" name="Freeform 2868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9" name="Freeform 2869"/>
              <p:cNvSpPr>
                <a:spLocks/>
              </p:cNvSpPr>
              <p:nvPr/>
            </p:nvSpPr>
            <p:spPr bwMode="auto">
              <a:xfrm>
                <a:off x="2452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0" name="Freeform 2870"/>
              <p:cNvSpPr>
                <a:spLocks/>
              </p:cNvSpPr>
              <p:nvPr/>
            </p:nvSpPr>
            <p:spPr bwMode="auto">
              <a:xfrm>
                <a:off x="2452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1" name="Freeform 2871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2" name="Freeform 2872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3" name="Freeform 2873"/>
              <p:cNvSpPr>
                <a:spLocks/>
              </p:cNvSpPr>
              <p:nvPr/>
            </p:nvSpPr>
            <p:spPr bwMode="auto">
              <a:xfrm>
                <a:off x="2451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4" name="Freeform 2874"/>
              <p:cNvSpPr>
                <a:spLocks/>
              </p:cNvSpPr>
              <p:nvPr/>
            </p:nvSpPr>
            <p:spPr bwMode="auto">
              <a:xfrm>
                <a:off x="2451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5" name="Freeform 2875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6" name="Freeform 2876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7" name="Freeform 2877"/>
              <p:cNvSpPr>
                <a:spLocks/>
              </p:cNvSpPr>
              <p:nvPr/>
            </p:nvSpPr>
            <p:spPr bwMode="auto">
              <a:xfrm>
                <a:off x="2452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8" name="Freeform 2878"/>
              <p:cNvSpPr>
                <a:spLocks/>
              </p:cNvSpPr>
              <p:nvPr/>
            </p:nvSpPr>
            <p:spPr bwMode="auto">
              <a:xfrm>
                <a:off x="245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9" name="Freeform 2879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0" name="Freeform 2880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1" name="Freeform 2881"/>
              <p:cNvSpPr>
                <a:spLocks/>
              </p:cNvSpPr>
              <p:nvPr/>
            </p:nvSpPr>
            <p:spPr bwMode="auto">
              <a:xfrm>
                <a:off x="2455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2" name="Freeform 2882"/>
              <p:cNvSpPr>
                <a:spLocks/>
              </p:cNvSpPr>
              <p:nvPr/>
            </p:nvSpPr>
            <p:spPr bwMode="auto">
              <a:xfrm>
                <a:off x="2455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3" name="Freeform 2883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4" name="Freeform 2884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5" name="Freeform 2885"/>
              <p:cNvSpPr>
                <a:spLocks/>
              </p:cNvSpPr>
              <p:nvPr/>
            </p:nvSpPr>
            <p:spPr bwMode="auto">
              <a:xfrm>
                <a:off x="2459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6" name="Freeform 2886"/>
              <p:cNvSpPr>
                <a:spLocks/>
              </p:cNvSpPr>
              <p:nvPr/>
            </p:nvSpPr>
            <p:spPr bwMode="auto">
              <a:xfrm>
                <a:off x="2459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7" name="Freeform 2887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8" name="Freeform 2888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9" name="Freeform 2889"/>
              <p:cNvSpPr>
                <a:spLocks/>
              </p:cNvSpPr>
              <p:nvPr/>
            </p:nvSpPr>
            <p:spPr bwMode="auto">
              <a:xfrm>
                <a:off x="2465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0" name="Freeform 2890"/>
              <p:cNvSpPr>
                <a:spLocks/>
              </p:cNvSpPr>
              <p:nvPr/>
            </p:nvSpPr>
            <p:spPr bwMode="auto">
              <a:xfrm>
                <a:off x="2465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1" name="Freeform 2891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2" name="Freeform 2892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3" name="Freeform 2893"/>
              <p:cNvSpPr>
                <a:spLocks/>
              </p:cNvSpPr>
              <p:nvPr/>
            </p:nvSpPr>
            <p:spPr bwMode="auto">
              <a:xfrm>
                <a:off x="2471" y="2276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4" name="Freeform 2894"/>
              <p:cNvSpPr>
                <a:spLocks/>
              </p:cNvSpPr>
              <p:nvPr/>
            </p:nvSpPr>
            <p:spPr bwMode="auto">
              <a:xfrm>
                <a:off x="2471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5" name="Freeform 2895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6" name="Freeform 2896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7" name="Freeform 2897"/>
              <p:cNvSpPr>
                <a:spLocks/>
              </p:cNvSpPr>
              <p:nvPr/>
            </p:nvSpPr>
            <p:spPr bwMode="auto">
              <a:xfrm>
                <a:off x="2477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8" name="Freeform 2898"/>
              <p:cNvSpPr>
                <a:spLocks/>
              </p:cNvSpPr>
              <p:nvPr/>
            </p:nvSpPr>
            <p:spPr bwMode="auto">
              <a:xfrm>
                <a:off x="247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9" name="Freeform 2899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0" name="Freeform 2900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1" name="Freeform 2901"/>
              <p:cNvSpPr>
                <a:spLocks/>
              </p:cNvSpPr>
              <p:nvPr/>
            </p:nvSpPr>
            <p:spPr bwMode="auto">
              <a:xfrm>
                <a:off x="2481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2" name="Line 2902"/>
              <p:cNvSpPr>
                <a:spLocks noChangeShapeType="1"/>
              </p:cNvSpPr>
              <p:nvPr/>
            </p:nvSpPr>
            <p:spPr bwMode="auto">
              <a:xfrm flipV="1">
                <a:off x="2484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3" name="Freeform 2903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4" name="Freeform 2904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5" name="Freeform 2905"/>
              <p:cNvSpPr>
                <a:spLocks/>
              </p:cNvSpPr>
              <p:nvPr/>
            </p:nvSpPr>
            <p:spPr bwMode="auto">
              <a:xfrm>
                <a:off x="2484" y="227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6" name="Freeform 2906"/>
              <p:cNvSpPr>
                <a:spLocks/>
              </p:cNvSpPr>
              <p:nvPr/>
            </p:nvSpPr>
            <p:spPr bwMode="auto">
              <a:xfrm>
                <a:off x="2488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7" name="Freeform 2907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8" name="Freeform 2908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9" name="Freeform 2909"/>
              <p:cNvSpPr>
                <a:spLocks/>
              </p:cNvSpPr>
              <p:nvPr/>
            </p:nvSpPr>
            <p:spPr bwMode="auto">
              <a:xfrm>
                <a:off x="2487" y="2265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0" name="Freeform 2910"/>
              <p:cNvSpPr>
                <a:spLocks/>
              </p:cNvSpPr>
              <p:nvPr/>
            </p:nvSpPr>
            <p:spPr bwMode="auto">
              <a:xfrm>
                <a:off x="249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1" name="Freeform 2911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2" name="Freeform 2912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3" name="Freeform 2913"/>
              <p:cNvSpPr>
                <a:spLocks/>
              </p:cNvSpPr>
              <p:nvPr/>
            </p:nvSpPr>
            <p:spPr bwMode="auto">
              <a:xfrm>
                <a:off x="2487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4" name="Freeform 2914"/>
              <p:cNvSpPr>
                <a:spLocks/>
              </p:cNvSpPr>
              <p:nvPr/>
            </p:nvSpPr>
            <p:spPr bwMode="auto">
              <a:xfrm>
                <a:off x="2493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5" name="Freeform 2915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6" name="Freeform 2916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7" name="Freeform 2917"/>
              <p:cNvSpPr>
                <a:spLocks/>
              </p:cNvSpPr>
              <p:nvPr/>
            </p:nvSpPr>
            <p:spPr bwMode="auto">
              <a:xfrm>
                <a:off x="2611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8" name="Freeform 2918"/>
              <p:cNvSpPr>
                <a:spLocks/>
              </p:cNvSpPr>
              <p:nvPr/>
            </p:nvSpPr>
            <p:spPr bwMode="auto">
              <a:xfrm>
                <a:off x="2616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9" name="Freeform 2919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0" name="Freeform 2920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1" name="Freeform 2921"/>
              <p:cNvSpPr>
                <a:spLocks/>
              </p:cNvSpPr>
              <p:nvPr/>
            </p:nvSpPr>
            <p:spPr bwMode="auto">
              <a:xfrm>
                <a:off x="2609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2" name="Freeform 2922"/>
              <p:cNvSpPr>
                <a:spLocks/>
              </p:cNvSpPr>
              <p:nvPr/>
            </p:nvSpPr>
            <p:spPr bwMode="auto">
              <a:xfrm>
                <a:off x="2613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3" name="Freeform 2923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4" name="Freeform 2924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5" name="Freeform 2925"/>
              <p:cNvSpPr>
                <a:spLocks/>
              </p:cNvSpPr>
              <p:nvPr/>
            </p:nvSpPr>
            <p:spPr bwMode="auto">
              <a:xfrm>
                <a:off x="2605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6" name="Freeform 2926"/>
              <p:cNvSpPr>
                <a:spLocks/>
              </p:cNvSpPr>
              <p:nvPr/>
            </p:nvSpPr>
            <p:spPr bwMode="auto">
              <a:xfrm>
                <a:off x="2608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7" name="Freeform 2927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8" name="Freeform 2928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9" name="Freeform 2929"/>
              <p:cNvSpPr>
                <a:spLocks/>
              </p:cNvSpPr>
              <p:nvPr/>
            </p:nvSpPr>
            <p:spPr bwMode="auto">
              <a:xfrm>
                <a:off x="2601" y="2784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0" name="Freeform 2930"/>
              <p:cNvSpPr>
                <a:spLocks/>
              </p:cNvSpPr>
              <p:nvPr/>
            </p:nvSpPr>
            <p:spPr bwMode="auto">
              <a:xfrm>
                <a:off x="2602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1" name="Freeform 2931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2" name="Freeform 2932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3" name="Freeform 2933"/>
              <p:cNvSpPr>
                <a:spLocks/>
              </p:cNvSpPr>
              <p:nvPr/>
            </p:nvSpPr>
            <p:spPr bwMode="auto">
              <a:xfrm>
                <a:off x="2596" y="2783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4" name="Freeform 2934"/>
              <p:cNvSpPr>
                <a:spLocks/>
              </p:cNvSpPr>
              <p:nvPr/>
            </p:nvSpPr>
            <p:spPr bwMode="auto">
              <a:xfrm>
                <a:off x="2596" y="2783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5" name="Freeform 2935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6" name="Freeform 2936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7" name="Freeform 2937"/>
              <p:cNvSpPr>
                <a:spLocks/>
              </p:cNvSpPr>
              <p:nvPr/>
            </p:nvSpPr>
            <p:spPr bwMode="auto">
              <a:xfrm>
                <a:off x="2589" y="2784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8" name="Freeform 2938"/>
              <p:cNvSpPr>
                <a:spLocks/>
              </p:cNvSpPr>
              <p:nvPr/>
            </p:nvSpPr>
            <p:spPr bwMode="auto">
              <a:xfrm>
                <a:off x="2589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9" name="Freeform 2939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0" name="Freeform 2940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1" name="Freeform 2941"/>
              <p:cNvSpPr>
                <a:spLocks/>
              </p:cNvSpPr>
              <p:nvPr/>
            </p:nvSpPr>
            <p:spPr bwMode="auto">
              <a:xfrm>
                <a:off x="2583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2" name="Freeform 2942"/>
              <p:cNvSpPr>
                <a:spLocks/>
              </p:cNvSpPr>
              <p:nvPr/>
            </p:nvSpPr>
            <p:spPr bwMode="auto">
              <a:xfrm>
                <a:off x="2583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3" name="Freeform 2943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4" name="Freeform 2944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5" name="Freeform 2945"/>
              <p:cNvSpPr>
                <a:spLocks/>
              </p:cNvSpPr>
              <p:nvPr/>
            </p:nvSpPr>
            <p:spPr bwMode="auto">
              <a:xfrm>
                <a:off x="2579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6" name="Line 2946"/>
              <p:cNvSpPr>
                <a:spLocks noChangeShapeType="1"/>
              </p:cNvSpPr>
              <p:nvPr/>
            </p:nvSpPr>
            <p:spPr bwMode="auto">
              <a:xfrm flipH="1">
                <a:off x="2579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7" name="Freeform 2947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8" name="Freeform 2948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9" name="Freeform 2949"/>
              <p:cNvSpPr>
                <a:spLocks/>
              </p:cNvSpPr>
              <p:nvPr/>
            </p:nvSpPr>
            <p:spPr bwMode="auto">
              <a:xfrm>
                <a:off x="2576" y="2798"/>
                <a:ext cx="6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0" name="Freeform 2950"/>
              <p:cNvSpPr>
                <a:spLocks/>
              </p:cNvSpPr>
              <p:nvPr/>
            </p:nvSpPr>
            <p:spPr bwMode="auto">
              <a:xfrm>
                <a:off x="2576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1" name="Freeform 2951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2" name="Freeform 2952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3" name="Freeform 2953"/>
              <p:cNvSpPr>
                <a:spLocks/>
              </p:cNvSpPr>
              <p:nvPr/>
            </p:nvSpPr>
            <p:spPr bwMode="auto">
              <a:xfrm>
                <a:off x="2576" y="2804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4" name="Freeform 2954"/>
              <p:cNvSpPr>
                <a:spLocks/>
              </p:cNvSpPr>
              <p:nvPr/>
            </p:nvSpPr>
            <p:spPr bwMode="auto">
              <a:xfrm>
                <a:off x="2576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5" name="Freeform 2955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6" name="Freeform 2956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7" name="Freeform 2957"/>
              <p:cNvSpPr>
                <a:spLocks/>
              </p:cNvSpPr>
              <p:nvPr/>
            </p:nvSpPr>
            <p:spPr bwMode="auto">
              <a:xfrm>
                <a:off x="2576" y="2810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5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8" name="Freeform 2958"/>
              <p:cNvSpPr>
                <a:spLocks/>
              </p:cNvSpPr>
              <p:nvPr/>
            </p:nvSpPr>
            <p:spPr bwMode="auto">
              <a:xfrm>
                <a:off x="257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3" y="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1" y="5"/>
                    </a:lnTo>
                    <a:lnTo>
                      <a:pt x="3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9" name="Freeform 2959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0" name="Freeform 2960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1" name="Freeform 2961"/>
              <p:cNvSpPr>
                <a:spLocks/>
              </p:cNvSpPr>
              <p:nvPr/>
            </p:nvSpPr>
            <p:spPr bwMode="auto">
              <a:xfrm>
                <a:off x="2579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2" name="Freeform 2962"/>
              <p:cNvSpPr>
                <a:spLocks/>
              </p:cNvSpPr>
              <p:nvPr/>
            </p:nvSpPr>
            <p:spPr bwMode="auto">
              <a:xfrm>
                <a:off x="2579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3" name="Freeform 2963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4" name="Freeform 2964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5" name="Freeform 2965"/>
              <p:cNvSpPr>
                <a:spLocks/>
              </p:cNvSpPr>
              <p:nvPr/>
            </p:nvSpPr>
            <p:spPr bwMode="auto">
              <a:xfrm>
                <a:off x="2583" y="2818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8" y="33"/>
                  </a:cxn>
                  <a:cxn ang="0">
                    <a:pos x="24" y="0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lnTo>
                      <a:pt x="0" y="26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6" name="Freeform 2966"/>
              <p:cNvSpPr>
                <a:spLocks/>
              </p:cNvSpPr>
              <p:nvPr/>
            </p:nvSpPr>
            <p:spPr bwMode="auto">
              <a:xfrm>
                <a:off x="2583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3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7" name="Freeform 2967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8" name="Freeform 2968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9" name="Freeform 2969"/>
              <p:cNvSpPr>
                <a:spLocks/>
              </p:cNvSpPr>
              <p:nvPr/>
            </p:nvSpPr>
            <p:spPr bwMode="auto">
              <a:xfrm>
                <a:off x="2589" y="2821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0" name="Freeform 2970"/>
              <p:cNvSpPr>
                <a:spLocks/>
              </p:cNvSpPr>
              <p:nvPr/>
            </p:nvSpPr>
            <p:spPr bwMode="auto">
              <a:xfrm>
                <a:off x="2589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1" name="Freeform 2971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2" name="Freeform 2972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3" name="Freeform 2973"/>
              <p:cNvSpPr>
                <a:spLocks/>
              </p:cNvSpPr>
              <p:nvPr/>
            </p:nvSpPr>
            <p:spPr bwMode="auto">
              <a:xfrm>
                <a:off x="2596" y="2821"/>
                <a:ext cx="1" cy="7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4" name="Freeform 2974"/>
              <p:cNvSpPr>
                <a:spLocks/>
              </p:cNvSpPr>
              <p:nvPr/>
            </p:nvSpPr>
            <p:spPr bwMode="auto">
              <a:xfrm>
                <a:off x="2596" y="282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5" name="Freeform 2975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6" name="Freeform 2976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7" name="Freeform 2977"/>
              <p:cNvSpPr>
                <a:spLocks/>
              </p:cNvSpPr>
              <p:nvPr/>
            </p:nvSpPr>
            <p:spPr bwMode="auto">
              <a:xfrm>
                <a:off x="2601" y="2821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8" name="Freeform 2978"/>
              <p:cNvSpPr>
                <a:spLocks/>
              </p:cNvSpPr>
              <p:nvPr/>
            </p:nvSpPr>
            <p:spPr bwMode="auto">
              <a:xfrm>
                <a:off x="2602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9" name="Freeform 2979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0" name="Freeform 2980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1" name="Freeform 2981"/>
              <p:cNvSpPr>
                <a:spLocks/>
              </p:cNvSpPr>
              <p:nvPr/>
            </p:nvSpPr>
            <p:spPr bwMode="auto">
              <a:xfrm>
                <a:off x="2605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5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2" name="Line 2982"/>
              <p:cNvSpPr>
                <a:spLocks noChangeShapeType="1"/>
              </p:cNvSpPr>
              <p:nvPr/>
            </p:nvSpPr>
            <p:spPr bwMode="auto">
              <a:xfrm flipV="1">
                <a:off x="2608" y="28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3" name="Freeform 2983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4" name="Freeform 2984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5" name="Freeform 2985"/>
              <p:cNvSpPr>
                <a:spLocks/>
              </p:cNvSpPr>
              <p:nvPr/>
            </p:nvSpPr>
            <p:spPr bwMode="auto">
              <a:xfrm>
                <a:off x="2609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6" name="Freeform 2986"/>
              <p:cNvSpPr>
                <a:spLocks/>
              </p:cNvSpPr>
              <p:nvPr/>
            </p:nvSpPr>
            <p:spPr bwMode="auto">
              <a:xfrm>
                <a:off x="2613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7" name="Freeform 2987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8" name="Freeform 2988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9" name="Freeform 2989"/>
              <p:cNvSpPr>
                <a:spLocks/>
              </p:cNvSpPr>
              <p:nvPr/>
            </p:nvSpPr>
            <p:spPr bwMode="auto">
              <a:xfrm>
                <a:off x="2611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0" name="Freeform 2990"/>
              <p:cNvSpPr>
                <a:spLocks/>
              </p:cNvSpPr>
              <p:nvPr/>
            </p:nvSpPr>
            <p:spPr bwMode="auto">
              <a:xfrm>
                <a:off x="261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1" name="Freeform 2991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2" name="Freeform 2992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3" name="Freeform 2993"/>
              <p:cNvSpPr>
                <a:spLocks/>
              </p:cNvSpPr>
              <p:nvPr/>
            </p:nvSpPr>
            <p:spPr bwMode="auto">
              <a:xfrm>
                <a:off x="2612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4" name="Freeform 2994"/>
              <p:cNvSpPr>
                <a:spLocks/>
              </p:cNvSpPr>
              <p:nvPr/>
            </p:nvSpPr>
            <p:spPr bwMode="auto">
              <a:xfrm>
                <a:off x="2618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5" name="Freeform 2995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6" name="Freeform 2996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7" name="Freeform 2997"/>
              <p:cNvSpPr>
                <a:spLocks/>
              </p:cNvSpPr>
              <p:nvPr/>
            </p:nvSpPr>
            <p:spPr bwMode="auto">
              <a:xfrm>
                <a:off x="2487" y="2798"/>
                <a:ext cx="5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8" name="Freeform 2998"/>
              <p:cNvSpPr>
                <a:spLocks/>
              </p:cNvSpPr>
              <p:nvPr/>
            </p:nvSpPr>
            <p:spPr bwMode="auto">
              <a:xfrm>
                <a:off x="2492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9" name="Freeform 2999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0" name="Freeform 3000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1" name="Freeform 3001"/>
              <p:cNvSpPr>
                <a:spLocks/>
              </p:cNvSpPr>
              <p:nvPr/>
            </p:nvSpPr>
            <p:spPr bwMode="auto">
              <a:xfrm>
                <a:off x="2484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2" name="Freeform 3002"/>
              <p:cNvSpPr>
                <a:spLocks/>
              </p:cNvSpPr>
              <p:nvPr/>
            </p:nvSpPr>
            <p:spPr bwMode="auto">
              <a:xfrm>
                <a:off x="2488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3" name="Freeform 3003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4" name="Freeform 3004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5" name="Freeform 3005"/>
              <p:cNvSpPr>
                <a:spLocks/>
              </p:cNvSpPr>
              <p:nvPr/>
            </p:nvSpPr>
            <p:spPr bwMode="auto">
              <a:xfrm>
                <a:off x="2481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6" name="Freeform 3006"/>
              <p:cNvSpPr>
                <a:spLocks/>
              </p:cNvSpPr>
              <p:nvPr/>
            </p:nvSpPr>
            <p:spPr bwMode="auto">
              <a:xfrm>
                <a:off x="2484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7" name="Freeform 3007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8" name="Freeform 3008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9" name="Freeform 3009"/>
              <p:cNvSpPr>
                <a:spLocks/>
              </p:cNvSpPr>
              <p:nvPr/>
            </p:nvSpPr>
            <p:spPr bwMode="auto">
              <a:xfrm>
                <a:off x="2477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0" name="Freeform 3010"/>
              <p:cNvSpPr>
                <a:spLocks/>
              </p:cNvSpPr>
              <p:nvPr/>
            </p:nvSpPr>
            <p:spPr bwMode="auto">
              <a:xfrm>
                <a:off x="2478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1" name="Freeform 3011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2" name="Freeform 3012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3" name="Freeform 3013"/>
              <p:cNvSpPr>
                <a:spLocks/>
              </p:cNvSpPr>
              <p:nvPr/>
            </p:nvSpPr>
            <p:spPr bwMode="auto">
              <a:xfrm>
                <a:off x="2471" y="2783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4" name="Freeform 3014"/>
              <p:cNvSpPr>
                <a:spLocks/>
              </p:cNvSpPr>
              <p:nvPr/>
            </p:nvSpPr>
            <p:spPr bwMode="auto">
              <a:xfrm>
                <a:off x="2471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5" name="Freeform 3015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6" name="Freeform 3016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7" name="Freeform 3017"/>
              <p:cNvSpPr>
                <a:spLocks/>
              </p:cNvSpPr>
              <p:nvPr/>
            </p:nvSpPr>
            <p:spPr bwMode="auto">
              <a:xfrm>
                <a:off x="2465" y="2784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8" name="Freeform 3018"/>
              <p:cNvSpPr>
                <a:spLocks/>
              </p:cNvSpPr>
              <p:nvPr/>
            </p:nvSpPr>
            <p:spPr bwMode="auto">
              <a:xfrm>
                <a:off x="2465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9" name="Freeform 3019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0" name="Freeform 3020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1" name="Freeform 3021"/>
              <p:cNvSpPr>
                <a:spLocks/>
              </p:cNvSpPr>
              <p:nvPr/>
            </p:nvSpPr>
            <p:spPr bwMode="auto">
              <a:xfrm>
                <a:off x="2459" y="2787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2" name="Freeform 3022"/>
              <p:cNvSpPr>
                <a:spLocks/>
              </p:cNvSpPr>
              <p:nvPr/>
            </p:nvSpPr>
            <p:spPr bwMode="auto">
              <a:xfrm>
                <a:off x="2459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3" name="Freeform 3023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4" name="Freeform 3024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5" name="Freeform 3025"/>
              <p:cNvSpPr>
                <a:spLocks/>
              </p:cNvSpPr>
              <p:nvPr/>
            </p:nvSpPr>
            <p:spPr bwMode="auto">
              <a:xfrm>
                <a:off x="2455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6" name="Line 3026"/>
              <p:cNvSpPr>
                <a:spLocks noChangeShapeType="1"/>
              </p:cNvSpPr>
              <p:nvPr/>
            </p:nvSpPr>
            <p:spPr bwMode="auto">
              <a:xfrm flipH="1">
                <a:off x="2455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7" name="Freeform 3027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8" name="Freeform 3028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9" name="Freeform 3029"/>
              <p:cNvSpPr>
                <a:spLocks/>
              </p:cNvSpPr>
              <p:nvPr/>
            </p:nvSpPr>
            <p:spPr bwMode="auto">
              <a:xfrm>
                <a:off x="2452" y="2798"/>
                <a:ext cx="5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423" name="Freeform 3031"/>
            <p:cNvSpPr>
              <a:spLocks/>
            </p:cNvSpPr>
            <p:nvPr/>
          </p:nvSpPr>
          <p:spPr bwMode="auto">
            <a:xfrm>
              <a:off x="2452" y="2798"/>
              <a:ext cx="1" cy="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5"/>
                </a:cxn>
                <a:cxn ang="0">
                  <a:pos x="0" y="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2" y="5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4" name="Freeform 3032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5" name="Freeform 3033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6" name="Freeform 3034"/>
            <p:cNvSpPr>
              <a:spLocks/>
            </p:cNvSpPr>
            <p:nvPr/>
          </p:nvSpPr>
          <p:spPr bwMode="auto">
            <a:xfrm>
              <a:off x="2451" y="2804"/>
              <a:ext cx="6" cy="2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34" y="6"/>
                </a:cxn>
              </a:cxnLst>
              <a:rect l="0" t="0" r="r" b="b"/>
              <a:pathLst>
                <a:path w="34" h="11">
                  <a:moveTo>
                    <a:pt x="34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7" name="Freeform 3035"/>
            <p:cNvSpPr>
              <a:spLocks/>
            </p:cNvSpPr>
            <p:nvPr/>
          </p:nvSpPr>
          <p:spPr bwMode="auto">
            <a:xfrm>
              <a:off x="2451" y="2804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8" name="Freeform 3036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9" name="Freeform 3037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0" name="Freeform 3038"/>
            <p:cNvSpPr>
              <a:spLocks/>
            </p:cNvSpPr>
            <p:nvPr/>
          </p:nvSpPr>
          <p:spPr bwMode="auto">
            <a:xfrm>
              <a:off x="2452" y="2810"/>
              <a:ext cx="5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6"/>
                </a:cxn>
                <a:cxn ang="0">
                  <a:pos x="34" y="0"/>
                </a:cxn>
              </a:cxnLst>
              <a:rect l="0" t="0" r="r" b="b"/>
              <a:pathLst>
                <a:path w="34" h="16">
                  <a:moveTo>
                    <a:pt x="34" y="0"/>
                  </a:moveTo>
                  <a:lnTo>
                    <a:pt x="0" y="5"/>
                  </a:lnTo>
                  <a:lnTo>
                    <a:pt x="1" y="10"/>
                  </a:lnTo>
                  <a:lnTo>
                    <a:pt x="3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1" name="Freeform 3039"/>
            <p:cNvSpPr>
              <a:spLocks/>
            </p:cNvSpPr>
            <p:nvPr/>
          </p:nvSpPr>
          <p:spPr bwMode="auto">
            <a:xfrm>
              <a:off x="2452" y="2811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3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2" name="Freeform 3040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3" name="Freeform 3041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4" name="Freeform 3042"/>
            <p:cNvSpPr>
              <a:spLocks/>
            </p:cNvSpPr>
            <p:nvPr/>
          </p:nvSpPr>
          <p:spPr bwMode="auto">
            <a:xfrm>
              <a:off x="2455" y="2815"/>
              <a:ext cx="5" cy="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7" y="25"/>
                </a:cxn>
                <a:cxn ang="0">
                  <a:pos x="31" y="0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5" name="Freeform 3043"/>
            <p:cNvSpPr>
              <a:spLocks/>
            </p:cNvSpPr>
            <p:nvPr/>
          </p:nvSpPr>
          <p:spPr bwMode="auto">
            <a:xfrm>
              <a:off x="2455" y="281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4" y="4"/>
                  </a:lnTo>
                  <a:lnTo>
                    <a:pt x="7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6" name="Freeform 3044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7" name="Freeform 3045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8" name="Freeform 3046"/>
            <p:cNvSpPr>
              <a:spLocks/>
            </p:cNvSpPr>
            <p:nvPr/>
          </p:nvSpPr>
          <p:spPr bwMode="auto">
            <a:xfrm>
              <a:off x="2459" y="2818"/>
              <a:ext cx="4" cy="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8" y="33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lnTo>
                    <a:pt x="0" y="26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9" name="Freeform 3047"/>
            <p:cNvSpPr>
              <a:spLocks/>
            </p:cNvSpPr>
            <p:nvPr/>
          </p:nvSpPr>
          <p:spPr bwMode="auto">
            <a:xfrm>
              <a:off x="2459" y="282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8" y="7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3" y="3"/>
                  </a:lnTo>
                  <a:lnTo>
                    <a:pt x="8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0" name="Freeform 3048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1" name="Freeform 3049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2" name="Freeform 3050"/>
            <p:cNvSpPr>
              <a:spLocks/>
            </p:cNvSpPr>
            <p:nvPr/>
          </p:nvSpPr>
          <p:spPr bwMode="auto">
            <a:xfrm>
              <a:off x="2465" y="2821"/>
              <a:ext cx="2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3"/>
                </a:cxn>
                <a:cxn ang="0">
                  <a:pos x="4" y="34"/>
                </a:cxn>
                <a:cxn ang="0">
                  <a:pos x="10" y="36"/>
                </a:cxn>
                <a:cxn ang="0">
                  <a:pos x="15" y="0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0" y="33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3" name="Freeform 3051"/>
            <p:cNvSpPr>
              <a:spLocks/>
            </p:cNvSpPr>
            <p:nvPr/>
          </p:nvSpPr>
          <p:spPr bwMode="auto">
            <a:xfrm>
              <a:off x="2465" y="2826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4" y="1"/>
                  </a:lnTo>
                  <a:lnTo>
                    <a:pt x="1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4" name="Freeform 3052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5" name="Freeform 3053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6" name="Freeform 3054"/>
            <p:cNvSpPr>
              <a:spLocks/>
            </p:cNvSpPr>
            <p:nvPr/>
          </p:nvSpPr>
          <p:spPr bwMode="auto">
            <a:xfrm>
              <a:off x="2471" y="2821"/>
              <a:ext cx="2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6"/>
                </a:cxn>
                <a:cxn ang="0">
                  <a:pos x="6" y="36"/>
                </a:cxn>
                <a:cxn ang="0">
                  <a:pos x="11" y="36"/>
                </a:cxn>
                <a:cxn ang="0">
                  <a:pos x="6" y="0"/>
                </a:cxn>
              </a:cxnLst>
              <a:rect l="0" t="0" r="r" b="b"/>
              <a:pathLst>
                <a:path w="11" h="36">
                  <a:moveTo>
                    <a:pt x="6" y="0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1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7" name="Freeform 3055"/>
            <p:cNvSpPr>
              <a:spLocks/>
            </p:cNvSpPr>
            <p:nvPr/>
          </p:nvSpPr>
          <p:spPr bwMode="auto">
            <a:xfrm>
              <a:off x="2471" y="2828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1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8" name="Freeform 3056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9" name="Freeform 3057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0" name="Freeform 3058"/>
            <p:cNvSpPr>
              <a:spLocks/>
            </p:cNvSpPr>
            <p:nvPr/>
          </p:nvSpPr>
          <p:spPr bwMode="auto">
            <a:xfrm>
              <a:off x="2477" y="28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6"/>
                </a:cxn>
                <a:cxn ang="0">
                  <a:pos x="10" y="35"/>
                </a:cxn>
                <a:cxn ang="0">
                  <a:pos x="16" y="32"/>
                </a:cxn>
                <a:cxn ang="0">
                  <a:pos x="0" y="0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lnTo>
                    <a:pt x="6" y="36"/>
                  </a:lnTo>
                  <a:lnTo>
                    <a:pt x="10" y="35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1" name="Freeform 3059"/>
            <p:cNvSpPr>
              <a:spLocks/>
            </p:cNvSpPr>
            <p:nvPr/>
          </p:nvSpPr>
          <p:spPr bwMode="auto">
            <a:xfrm>
              <a:off x="2478" y="2826"/>
              <a:ext cx="1" cy="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4" y="3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2" name="Freeform 3060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3" name="Freeform 3061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4" name="Freeform 3062"/>
            <p:cNvSpPr>
              <a:spLocks/>
            </p:cNvSpPr>
            <p:nvPr/>
          </p:nvSpPr>
          <p:spPr bwMode="auto">
            <a:xfrm>
              <a:off x="2481" y="2818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2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lnTo>
                    <a:pt x="15" y="32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5" name="Line 3063"/>
            <p:cNvSpPr>
              <a:spLocks noChangeShapeType="1"/>
            </p:cNvSpPr>
            <p:nvPr/>
          </p:nvSpPr>
          <p:spPr bwMode="auto">
            <a:xfrm flipV="1">
              <a:off x="2484" y="28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6" name="Freeform 3064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7" name="Freeform 3065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8" name="Freeform 3066"/>
            <p:cNvSpPr>
              <a:spLocks/>
            </p:cNvSpPr>
            <p:nvPr/>
          </p:nvSpPr>
          <p:spPr bwMode="auto">
            <a:xfrm>
              <a:off x="2484" y="2815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6"/>
                </a:cxn>
                <a:cxn ang="0">
                  <a:pos x="26" y="22"/>
                </a:cxn>
                <a:cxn ang="0">
                  <a:pos x="30" y="16"/>
                </a:cxn>
                <a:cxn ang="0">
                  <a:pos x="0" y="0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23" y="26"/>
                  </a:lnTo>
                  <a:lnTo>
                    <a:pt x="26" y="22"/>
                  </a:lnTo>
                  <a:lnTo>
                    <a:pt x="3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9" name="Freeform 3067"/>
            <p:cNvSpPr>
              <a:spLocks/>
            </p:cNvSpPr>
            <p:nvPr/>
          </p:nvSpPr>
          <p:spPr bwMode="auto">
            <a:xfrm>
              <a:off x="2488" y="2818"/>
              <a:ext cx="2" cy="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3" y="6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0" name="Freeform 3068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1" name="Freeform 3069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2" name="Freeform 3070"/>
            <p:cNvSpPr>
              <a:spLocks/>
            </p:cNvSpPr>
            <p:nvPr/>
          </p:nvSpPr>
          <p:spPr bwMode="auto">
            <a:xfrm>
              <a:off x="2487" y="2810"/>
              <a:ext cx="5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16"/>
                </a:cxn>
                <a:cxn ang="0">
                  <a:pos x="32" y="11"/>
                </a:cxn>
                <a:cxn ang="0">
                  <a:pos x="34" y="5"/>
                </a:cxn>
                <a:cxn ang="0">
                  <a:pos x="0" y="0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lnTo>
                    <a:pt x="31" y="16"/>
                  </a:lnTo>
                  <a:lnTo>
                    <a:pt x="32" y="11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3" name="Freeform 3071"/>
            <p:cNvSpPr>
              <a:spLocks/>
            </p:cNvSpPr>
            <p:nvPr/>
          </p:nvSpPr>
          <p:spPr bwMode="auto">
            <a:xfrm>
              <a:off x="2492" y="2811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" y="6"/>
                </a:cxn>
                <a:cxn ang="0">
                  <a:pos x="3" y="0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1" y="6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4" name="Freeform 3072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5" name="Freeform 3073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" name="Freeform 3074"/>
            <p:cNvSpPr>
              <a:spLocks/>
            </p:cNvSpPr>
            <p:nvPr/>
          </p:nvSpPr>
          <p:spPr bwMode="auto">
            <a:xfrm>
              <a:off x="2487" y="2804"/>
              <a:ext cx="6" cy="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4" y="11"/>
                </a:cxn>
                <a:cxn ang="0">
                  <a:pos x="34" y="6"/>
                </a:cxn>
                <a:cxn ang="0">
                  <a:pos x="34" y="0"/>
                </a:cxn>
                <a:cxn ang="0">
                  <a:pos x="0" y="6"/>
                </a:cxn>
              </a:cxnLst>
              <a:rect l="0" t="0" r="r" b="b"/>
              <a:pathLst>
                <a:path w="34" h="11">
                  <a:moveTo>
                    <a:pt x="0" y="6"/>
                  </a:moveTo>
                  <a:lnTo>
                    <a:pt x="34" y="11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7" name="Freeform 3075"/>
            <p:cNvSpPr>
              <a:spLocks/>
            </p:cNvSpPr>
            <p:nvPr/>
          </p:nvSpPr>
          <p:spPr bwMode="auto">
            <a:xfrm>
              <a:off x="2493" y="2804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8" name="Freeform 3076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  <a:cxn ang="0">
                  <a:pos x="25" y="25"/>
                </a:cxn>
              </a:cxnLst>
              <a:rect l="0" t="0" r="r" b="b"/>
              <a:pathLst>
                <a:path w="59" h="61">
                  <a:moveTo>
                    <a:pt x="25" y="25"/>
                  </a:moveTo>
                  <a:lnTo>
                    <a:pt x="49" y="0"/>
                  </a:ln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9" name="Freeform 3077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</a:cxnLst>
              <a:rect l="0" t="0" r="r" b="b"/>
              <a:pathLst>
                <a:path w="59" h="61">
                  <a:moveTo>
                    <a:pt x="49" y="0"/>
                  </a:move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0" name="Freeform 3078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1" name="Freeform 3079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2" name="Freeform 3080"/>
            <p:cNvSpPr>
              <a:spLocks/>
            </p:cNvSpPr>
            <p:nvPr/>
          </p:nvSpPr>
          <p:spPr bwMode="auto">
            <a:xfrm>
              <a:off x="2589" y="2759"/>
              <a:ext cx="4" cy="4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3"/>
                </a:cxn>
                <a:cxn ang="0">
                  <a:pos x="20" y="0"/>
                </a:cxn>
                <a:cxn ang="0">
                  <a:pos x="0" y="29"/>
                </a:cxn>
              </a:cxnLst>
              <a:rect l="0" t="0" r="r" b="b"/>
              <a:pathLst>
                <a:path w="24" h="29">
                  <a:moveTo>
                    <a:pt x="0" y="29"/>
                  </a:moveTo>
                  <a:lnTo>
                    <a:pt x="24" y="3"/>
                  </a:lnTo>
                  <a:lnTo>
                    <a:pt x="20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3" name="Line 3081"/>
            <p:cNvSpPr>
              <a:spLocks noChangeShapeType="1"/>
            </p:cNvSpPr>
            <p:nvPr/>
          </p:nvSpPr>
          <p:spPr bwMode="auto">
            <a:xfrm flipH="1" flipV="1">
              <a:off x="2592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4" name="Freeform 3082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5" name="Freeform 3083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6" name="Freeform 3084"/>
            <p:cNvSpPr>
              <a:spLocks/>
            </p:cNvSpPr>
            <p:nvPr/>
          </p:nvSpPr>
          <p:spPr bwMode="auto">
            <a:xfrm>
              <a:off x="2580" y="2751"/>
              <a:ext cx="4" cy="5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0" y="32"/>
                </a:cxn>
              </a:cxnLst>
              <a:rect l="0" t="0" r="r" b="b"/>
              <a:pathLst>
                <a:path w="21" h="32">
                  <a:moveTo>
                    <a:pt x="0" y="32"/>
                  </a:moveTo>
                  <a:lnTo>
                    <a:pt x="21" y="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7" name="Line 3085"/>
            <p:cNvSpPr>
              <a:spLocks noChangeShapeType="1"/>
            </p:cNvSpPr>
            <p:nvPr/>
          </p:nvSpPr>
          <p:spPr bwMode="auto">
            <a:xfrm flipH="1" flipV="1">
              <a:off x="2583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8" name="Freeform 3086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9" name="Freeform 3087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0" name="Freeform 3088"/>
            <p:cNvSpPr>
              <a:spLocks/>
            </p:cNvSpPr>
            <p:nvPr/>
          </p:nvSpPr>
          <p:spPr bwMode="auto">
            <a:xfrm>
              <a:off x="2571" y="2745"/>
              <a:ext cx="3" cy="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3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1" name="Line 3089"/>
            <p:cNvSpPr>
              <a:spLocks noChangeShapeType="1"/>
            </p:cNvSpPr>
            <p:nvPr/>
          </p:nvSpPr>
          <p:spPr bwMode="auto">
            <a:xfrm flipH="1" flipV="1">
              <a:off x="2573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2" name="Freeform 3090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3" name="Freeform 3091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4" name="Freeform 3092"/>
            <p:cNvSpPr>
              <a:spLocks/>
            </p:cNvSpPr>
            <p:nvPr/>
          </p:nvSpPr>
          <p:spPr bwMode="auto">
            <a:xfrm>
              <a:off x="2561" y="2740"/>
              <a:ext cx="2" cy="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3" y="2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lnTo>
                    <a:pt x="13" y="2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5" name="Line 3093"/>
            <p:cNvSpPr>
              <a:spLocks noChangeShapeType="1"/>
            </p:cNvSpPr>
            <p:nvPr/>
          </p:nvSpPr>
          <p:spPr bwMode="auto">
            <a:xfrm flipH="1" flipV="1">
              <a:off x="2562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6" name="Freeform 3094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7" name="Freeform 3095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8" name="Freeform 3096"/>
            <p:cNvSpPr>
              <a:spLocks/>
            </p:cNvSpPr>
            <p:nvPr/>
          </p:nvSpPr>
          <p:spPr bwMode="auto">
            <a:xfrm>
              <a:off x="2550" y="2737"/>
              <a:ext cx="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8" h="36">
                  <a:moveTo>
                    <a:pt x="0" y="36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9" name="Line 3097"/>
            <p:cNvSpPr>
              <a:spLocks noChangeShapeType="1"/>
            </p:cNvSpPr>
            <p:nvPr/>
          </p:nvSpPr>
          <p:spPr bwMode="auto">
            <a:xfrm flipH="1" flipV="1">
              <a:off x="2551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0" name="Freeform 3098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1" name="Freeform 3099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2" name="Freeform 3100"/>
            <p:cNvSpPr>
              <a:spLocks/>
            </p:cNvSpPr>
            <p:nvPr/>
          </p:nvSpPr>
          <p:spPr bwMode="auto">
            <a:xfrm>
              <a:off x="2540" y="2736"/>
              <a:ext cx="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4" h="36">
                  <a:moveTo>
                    <a:pt x="0" y="3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3" name="Line 3101"/>
            <p:cNvSpPr>
              <a:spLocks noChangeShapeType="1"/>
            </p:cNvSpPr>
            <p:nvPr/>
          </p:nvSpPr>
          <p:spPr bwMode="auto">
            <a:xfrm flipH="1">
              <a:off x="2540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4" name="Freeform 3102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5" name="Freeform 3103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6" name="Freeform 3104"/>
            <p:cNvSpPr>
              <a:spLocks/>
            </p:cNvSpPr>
            <p:nvPr/>
          </p:nvSpPr>
          <p:spPr bwMode="auto">
            <a:xfrm>
              <a:off x="2528" y="2736"/>
              <a:ext cx="1" cy="6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7" name="Line 3105"/>
            <p:cNvSpPr>
              <a:spLocks noChangeShapeType="1"/>
            </p:cNvSpPr>
            <p:nvPr/>
          </p:nvSpPr>
          <p:spPr bwMode="auto">
            <a:xfrm flipH="1">
              <a:off x="2528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8" name="Freeform 3106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9" name="Freeform 3107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0" name="Freeform 3108"/>
            <p:cNvSpPr>
              <a:spLocks/>
            </p:cNvSpPr>
            <p:nvPr/>
          </p:nvSpPr>
          <p:spPr bwMode="auto">
            <a:xfrm>
              <a:off x="2517" y="2737"/>
              <a:ext cx="1" cy="6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1" name="Line 3109"/>
            <p:cNvSpPr>
              <a:spLocks noChangeShapeType="1"/>
            </p:cNvSpPr>
            <p:nvPr/>
          </p:nvSpPr>
          <p:spPr bwMode="auto">
            <a:xfrm flipH="1">
              <a:off x="2517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2" name="Freeform 3110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3" name="Freeform 3111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4" name="Freeform 3112"/>
            <p:cNvSpPr>
              <a:spLocks/>
            </p:cNvSpPr>
            <p:nvPr/>
          </p:nvSpPr>
          <p:spPr bwMode="auto">
            <a:xfrm>
              <a:off x="2506" y="2740"/>
              <a:ext cx="2" cy="6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5" name="Line 3113"/>
            <p:cNvSpPr>
              <a:spLocks noChangeShapeType="1"/>
            </p:cNvSpPr>
            <p:nvPr/>
          </p:nvSpPr>
          <p:spPr bwMode="auto">
            <a:xfrm flipH="1">
              <a:off x="2506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6" name="Freeform 3114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7" name="Freeform 3115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8" name="Freeform 3116"/>
            <p:cNvSpPr>
              <a:spLocks/>
            </p:cNvSpPr>
            <p:nvPr/>
          </p:nvSpPr>
          <p:spPr bwMode="auto">
            <a:xfrm>
              <a:off x="2495" y="2745"/>
              <a:ext cx="3" cy="6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8" y="34"/>
                </a:cxn>
              </a:cxnLst>
              <a:rect l="0" t="0" r="r" b="b"/>
              <a:pathLst>
                <a:path w="18" h="34">
                  <a:moveTo>
                    <a:pt x="18" y="34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9" name="Line 3117"/>
            <p:cNvSpPr>
              <a:spLocks noChangeShapeType="1"/>
            </p:cNvSpPr>
            <p:nvPr/>
          </p:nvSpPr>
          <p:spPr bwMode="auto">
            <a:xfrm flipH="1">
              <a:off x="2495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0" name="Freeform 3118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1" name="Freeform 3119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2" name="Freeform 3120"/>
            <p:cNvSpPr>
              <a:spLocks/>
            </p:cNvSpPr>
            <p:nvPr/>
          </p:nvSpPr>
          <p:spPr bwMode="auto">
            <a:xfrm>
              <a:off x="2485" y="2751"/>
              <a:ext cx="3" cy="5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1" y="32"/>
                </a:cxn>
              </a:cxnLst>
              <a:rect l="0" t="0" r="r" b="b"/>
              <a:pathLst>
                <a:path w="21" h="32">
                  <a:moveTo>
                    <a:pt x="21" y="32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3" name="Line 3121"/>
            <p:cNvSpPr>
              <a:spLocks noChangeShapeType="1"/>
            </p:cNvSpPr>
            <p:nvPr/>
          </p:nvSpPr>
          <p:spPr bwMode="auto">
            <a:xfrm flipH="1">
              <a:off x="2485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4" name="Freeform 3122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5" name="Freeform 3123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6" name="Freeform 3124"/>
            <p:cNvSpPr>
              <a:spLocks/>
            </p:cNvSpPr>
            <p:nvPr/>
          </p:nvSpPr>
          <p:spPr bwMode="auto">
            <a:xfrm>
              <a:off x="2476" y="2759"/>
              <a:ext cx="4" cy="4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4" y="29"/>
                </a:cxn>
              </a:cxnLst>
              <a:rect l="0" t="0" r="r" b="b"/>
              <a:pathLst>
                <a:path w="24" h="29">
                  <a:moveTo>
                    <a:pt x="24" y="29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7" name="Line 3125"/>
            <p:cNvSpPr>
              <a:spLocks noChangeShapeType="1"/>
            </p:cNvSpPr>
            <p:nvPr/>
          </p:nvSpPr>
          <p:spPr bwMode="auto">
            <a:xfrm flipH="1">
              <a:off x="2476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8" name="Freeform 3126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9" name="Freeform 3127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0" name="Freeform 3128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34" y="25"/>
                </a:cxn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  <a:cxn ang="0">
                  <a:pos x="34" y="25"/>
                </a:cxn>
              </a:cxnLst>
              <a:rect l="0" t="0" r="r" b="b"/>
              <a:pathLst>
                <a:path w="58" h="61">
                  <a:moveTo>
                    <a:pt x="34" y="25"/>
                  </a:moveTo>
                  <a:lnTo>
                    <a:pt x="58" y="51"/>
                  </a:ln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1" name="Freeform 3129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</a:cxnLst>
              <a:rect l="0" t="0" r="r" b="b"/>
              <a:pathLst>
                <a:path w="58" h="61">
                  <a:moveTo>
                    <a:pt x="58" y="51"/>
                  </a:move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2" name="Freeform 3130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3" name="Freeform 3131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4" name="Freeform 3132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5" name="Freeform 3133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6" name="Freeform 3134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7" name="Freeform 3135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8" name="Freeform 3136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9" name="Freeform 3137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0" name="Freeform 3138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1" name="Freeform 3139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2" name="Freeform 3140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3" name="Rectangle 3141"/>
            <p:cNvSpPr>
              <a:spLocks noChangeArrowheads="1"/>
            </p:cNvSpPr>
            <p:nvPr/>
          </p:nvSpPr>
          <p:spPr bwMode="auto">
            <a:xfrm>
              <a:off x="1956" y="2172"/>
              <a:ext cx="8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N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534" name="Freeform 3142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5" name="Freeform 3143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6" name="Freeform 3144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7" name="Freeform 3145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8" name="Freeform 3146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9" name="Freeform 3147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1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0" name="Freeform 3148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1">
                  <a:moveTo>
                    <a:pt x="65" y="31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1" name="Freeform 3149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2" name="Freeform 3150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4" y="51"/>
                  </a:move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3" name="Freeform 3151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4" name="Freeform 3152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5" name="Freeform 3153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1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6" name="Freeform 3154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1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7" name="Freeform 3155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8" name="Freeform 3156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9" name="Freeform 3157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0" name="Freeform 3158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1" name="Freeform 3159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2" name="Freeform 3160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3" name="Freeform 3161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  <a:cxn ang="0">
                  <a:pos x="34" y="36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4" name="Freeform 3162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</a:cxnLst>
              <a:rect l="0" t="0" r="r" b="b"/>
              <a:pathLst>
                <a:path w="69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5" name="Freeform 3163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6" name="Freeform 3164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7" name="Freeform 3165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8" name="Freeform 3166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9" name="Freeform 3167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2">
                  <a:moveTo>
                    <a:pt x="34" y="36"/>
                  </a:move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0" name="Freeform 3168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</a:cxnLst>
              <a:rect l="0" t="0" r="r" b="b"/>
              <a:pathLst>
                <a:path w="65" h="52">
                  <a:moveTo>
                    <a:pt x="3" y="52"/>
                  </a:move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1" name="Freeform 3169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2" name="Freeform 3170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3" name="Freeform 3171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30" y="15"/>
                </a:cxn>
              </a:cxnLst>
              <a:rect l="0" t="0" r="r" b="b"/>
              <a:pathLst>
                <a:path w="65" h="51">
                  <a:moveTo>
                    <a:pt x="30" y="15"/>
                  </a:moveTo>
                  <a:lnTo>
                    <a:pt x="61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4" name="Freeform 3172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5" name="Freeform 3173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  <a:cxn ang="0">
                  <a:pos x="31" y="36"/>
                </a:cxn>
              </a:cxnLst>
              <a:rect l="0" t="0" r="r" b="b"/>
              <a:pathLst>
                <a:path w="65" h="52">
                  <a:moveTo>
                    <a:pt x="31" y="36"/>
                  </a:moveTo>
                  <a:lnTo>
                    <a:pt x="0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6" name="Freeform 3174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</a:cxnLst>
              <a:rect l="0" t="0" r="r" b="b"/>
              <a:pathLst>
                <a:path w="65" h="52">
                  <a:moveTo>
                    <a:pt x="0" y="21"/>
                  </a:move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7" name="Freeform 3175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8" name="Freeform 3176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9" name="Freeform 3177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0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0" name="Freeform 3178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</a:cxnLst>
              <a:rect l="0" t="0" r="r" b="b"/>
              <a:pathLst>
                <a:path w="65" h="51">
                  <a:moveTo>
                    <a:pt x="65" y="30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1" name="Freeform 3179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2" name="Freeform 3180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3" name="Freeform 3181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4" name="Freeform 3182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5" name="Freeform 3183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4" y="16"/>
                </a:cxn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6"/>
                </a:cxn>
              </a:cxnLst>
              <a:rect l="0" t="0" r="r" b="b"/>
              <a:pathLst>
                <a:path w="65" h="52">
                  <a:moveTo>
                    <a:pt x="34" y="16"/>
                  </a:moveTo>
                  <a:lnTo>
                    <a:pt x="65" y="31"/>
                  </a:ln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6" name="Freeform 3184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2">
                  <a:moveTo>
                    <a:pt x="65" y="31"/>
                  </a:move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7" name="Freeform 3185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3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8" name="Freeform 3186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3" y="51"/>
                  </a:move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9" name="Freeform 3187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0" name="Freeform 3188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1" name="Freeform 3189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  <a:cxn ang="0">
                  <a:pos x="31" y="16"/>
                </a:cxn>
              </a:cxnLst>
              <a:rect l="0" t="0" r="r" b="b"/>
              <a:pathLst>
                <a:path w="65" h="52">
                  <a:moveTo>
                    <a:pt x="31" y="16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2" name="Freeform 3190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3" name="Freeform 3191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4" name="Freeform 3192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5" name="Freeform 3193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6" name="Freeform 3194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7" name="Freeform 3195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8" name="Freeform 3196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9" name="Rectangle 3197"/>
            <p:cNvSpPr>
              <a:spLocks noChangeArrowheads="1"/>
            </p:cNvSpPr>
            <p:nvPr/>
          </p:nvSpPr>
          <p:spPr bwMode="auto">
            <a:xfrm>
              <a:off x="13" y="2508"/>
              <a:ext cx="59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Neutral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Grounding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Resistor</a:t>
              </a:r>
              <a:endParaRPr lang="en-US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1781606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High Resistance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45313" y="1241665"/>
            <a:ext cx="8815560" cy="1513410"/>
          </a:xfrm>
        </p:spPr>
        <p:txBody>
          <a:bodyPr numCol="2">
            <a:noAutofit/>
          </a:bodyPr>
          <a:lstStyle/>
          <a:p>
            <a:pPr>
              <a:buFont typeface="Wingdings" pitchFamily="2" charset="2"/>
              <a:buChar char="Ø"/>
            </a:pPr>
            <a:r>
              <a:rPr lang="en-US" sz="1800" dirty="0" smtClean="0"/>
              <a:t>Most utilized on Low Voltage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Many 600V systems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Some  5kV systems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Has been utilized on up to 15kV systems (rare)</a:t>
            </a:r>
            <a:endParaRPr lang="en-US" sz="1400" dirty="0" smtClean="0"/>
          </a:p>
          <a:p>
            <a:endParaRPr lang="en-US" sz="1800" dirty="0" smtClean="0"/>
          </a:p>
        </p:txBody>
      </p:sp>
      <p:grpSp>
        <p:nvGrpSpPr>
          <p:cNvPr id="12" name="Group 3198"/>
          <p:cNvGrpSpPr>
            <a:grpSpLocks/>
          </p:cNvGrpSpPr>
          <p:nvPr/>
        </p:nvGrpSpPr>
        <p:grpSpPr bwMode="auto">
          <a:xfrm>
            <a:off x="562454" y="2864081"/>
            <a:ext cx="8078787" cy="2988994"/>
            <a:chOff x="13" y="1388"/>
            <a:chExt cx="5395" cy="2112"/>
          </a:xfrm>
        </p:grpSpPr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3116" y="3091"/>
              <a:ext cx="920" cy="196"/>
              <a:chOff x="3116" y="3091"/>
              <a:chExt cx="920" cy="196"/>
            </a:xfrm>
          </p:grpSpPr>
          <p:sp>
            <p:nvSpPr>
              <p:cNvPr id="2990" name="Rectangle 16"/>
              <p:cNvSpPr>
                <a:spLocks noChangeArrowheads="1"/>
              </p:cNvSpPr>
              <p:nvPr/>
            </p:nvSpPr>
            <p:spPr bwMode="auto">
              <a:xfrm>
                <a:off x="3972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1" name="Rectangle 17"/>
              <p:cNvSpPr>
                <a:spLocks noChangeArrowheads="1"/>
              </p:cNvSpPr>
              <p:nvPr/>
            </p:nvSpPr>
            <p:spPr bwMode="auto">
              <a:xfrm>
                <a:off x="3644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2" name="Rectangle 18"/>
              <p:cNvSpPr>
                <a:spLocks noChangeArrowheads="1"/>
              </p:cNvSpPr>
              <p:nvPr/>
            </p:nvSpPr>
            <p:spPr bwMode="auto">
              <a:xfrm>
                <a:off x="3317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3" name="Freeform 19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4" name="Freeform 20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5" name="Freeform 21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6" name="Freeform 22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7" name="Freeform 23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8" name="Rectangle 24"/>
              <p:cNvSpPr>
                <a:spLocks noChangeArrowheads="1"/>
              </p:cNvSpPr>
              <p:nvPr/>
            </p:nvSpPr>
            <p:spPr bwMode="auto">
              <a:xfrm>
                <a:off x="3922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9" name="Rectangle 25"/>
              <p:cNvSpPr>
                <a:spLocks noChangeArrowheads="1"/>
              </p:cNvSpPr>
              <p:nvPr/>
            </p:nvSpPr>
            <p:spPr bwMode="auto">
              <a:xfrm>
                <a:off x="3972" y="3169"/>
                <a:ext cx="64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a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0" name="Rectangle 26"/>
              <p:cNvSpPr>
                <a:spLocks noChangeArrowheads="1"/>
              </p:cNvSpPr>
              <p:nvPr/>
            </p:nvSpPr>
            <p:spPr bwMode="auto">
              <a:xfrm>
                <a:off x="3641" y="3172"/>
                <a:ext cx="6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b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1" name="Rectangle 27"/>
              <p:cNvSpPr>
                <a:spLocks noChangeArrowheads="1"/>
              </p:cNvSpPr>
              <p:nvPr/>
            </p:nvSpPr>
            <p:spPr bwMode="auto">
              <a:xfrm>
                <a:off x="3595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2" name="Freeform 28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3" name="Freeform 29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4" name="Freeform 30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5" name="Freeform 31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6" name="Freeform 32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7" name="Freeform 33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8" name="Freeform 34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9" name="Freeform 35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0" name="Freeform 36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1" name="Freeform 37"/>
              <p:cNvSpPr>
                <a:spLocks/>
              </p:cNvSpPr>
              <p:nvPr/>
            </p:nvSpPr>
            <p:spPr bwMode="auto">
              <a:xfrm>
                <a:off x="3214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5" h="18">
                    <a:moveTo>
                      <a:pt x="0" y="18"/>
                    </a:moveTo>
                    <a:lnTo>
                      <a:pt x="35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2" name="Freeform 38"/>
              <p:cNvSpPr>
                <a:spLocks/>
              </p:cNvSpPr>
              <p:nvPr/>
            </p:nvSpPr>
            <p:spPr bwMode="auto">
              <a:xfrm>
                <a:off x="3219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3" name="Freeform 39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4" name="Freeform 40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5" name="Freeform 41"/>
              <p:cNvSpPr>
                <a:spLocks/>
              </p:cNvSpPr>
              <p:nvPr/>
            </p:nvSpPr>
            <p:spPr bwMode="auto">
              <a:xfrm>
                <a:off x="3211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6" name="Line 42"/>
              <p:cNvSpPr>
                <a:spLocks noChangeShapeType="1"/>
              </p:cNvSpPr>
              <p:nvPr/>
            </p:nvSpPr>
            <p:spPr bwMode="auto">
              <a:xfrm flipH="1" flipV="1">
                <a:off x="3215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7" name="Freeform 43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8" name="Freeform 44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9" name="Freeform 45"/>
              <p:cNvSpPr>
                <a:spLocks/>
              </p:cNvSpPr>
              <p:nvPr/>
            </p:nvSpPr>
            <p:spPr bwMode="auto">
              <a:xfrm>
                <a:off x="3208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0" name="Line 46"/>
              <p:cNvSpPr>
                <a:spLocks noChangeShapeType="1"/>
              </p:cNvSpPr>
              <p:nvPr/>
            </p:nvSpPr>
            <p:spPr bwMode="auto">
              <a:xfrm flipH="1" flipV="1">
                <a:off x="3211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1" name="Freeform 47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2" name="Freeform 48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3" name="Freeform 49"/>
              <p:cNvSpPr>
                <a:spLocks/>
              </p:cNvSpPr>
              <p:nvPr/>
            </p:nvSpPr>
            <p:spPr bwMode="auto">
              <a:xfrm>
                <a:off x="3203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4" name="Line 50"/>
              <p:cNvSpPr>
                <a:spLocks noChangeShapeType="1"/>
              </p:cNvSpPr>
              <p:nvPr/>
            </p:nvSpPr>
            <p:spPr bwMode="auto">
              <a:xfrm flipH="1" flipV="1">
                <a:off x="3205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5" name="Freeform 51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6" name="Freeform 52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7" name="Freeform 53"/>
              <p:cNvSpPr>
                <a:spLocks/>
              </p:cNvSpPr>
              <p:nvPr/>
            </p:nvSpPr>
            <p:spPr bwMode="auto">
              <a:xfrm>
                <a:off x="3197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8" name="Line 54"/>
              <p:cNvSpPr>
                <a:spLocks noChangeShapeType="1"/>
              </p:cNvSpPr>
              <p:nvPr/>
            </p:nvSpPr>
            <p:spPr bwMode="auto">
              <a:xfrm flipH="1" flipV="1">
                <a:off x="3198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9" name="Freeform 55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0" name="Freeform 56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1" name="Freeform 57"/>
              <p:cNvSpPr>
                <a:spLocks/>
              </p:cNvSpPr>
              <p:nvPr/>
            </p:nvSpPr>
            <p:spPr bwMode="auto">
              <a:xfrm>
                <a:off x="3190" y="3175"/>
                <a:ext cx="1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2" name="Line 58"/>
              <p:cNvSpPr>
                <a:spLocks noChangeShapeType="1"/>
              </p:cNvSpPr>
              <p:nvPr/>
            </p:nvSpPr>
            <p:spPr bwMode="auto">
              <a:xfrm flipH="1">
                <a:off x="3191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3" name="Freeform 59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4" name="Freeform 60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5" name="Freeform 61"/>
              <p:cNvSpPr>
                <a:spLocks/>
              </p:cNvSpPr>
              <p:nvPr/>
            </p:nvSpPr>
            <p:spPr bwMode="auto">
              <a:xfrm>
                <a:off x="3182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6" name="Line 62"/>
              <p:cNvSpPr>
                <a:spLocks noChangeShapeType="1"/>
              </p:cNvSpPr>
              <p:nvPr/>
            </p:nvSpPr>
            <p:spPr bwMode="auto">
              <a:xfrm flipH="1" flipV="1">
                <a:off x="3183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7" name="Freeform 63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8" name="Freeform 64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9" name="Freeform 65"/>
              <p:cNvSpPr>
                <a:spLocks/>
              </p:cNvSpPr>
              <p:nvPr/>
            </p:nvSpPr>
            <p:spPr bwMode="auto">
              <a:xfrm>
                <a:off x="3174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0" name="Line 66"/>
              <p:cNvSpPr>
                <a:spLocks noChangeShapeType="1"/>
              </p:cNvSpPr>
              <p:nvPr/>
            </p:nvSpPr>
            <p:spPr bwMode="auto">
              <a:xfrm flipH="1">
                <a:off x="3174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1" name="Freeform 67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2" name="Freeform 68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3" name="Freeform 69"/>
              <p:cNvSpPr>
                <a:spLocks/>
              </p:cNvSpPr>
              <p:nvPr/>
            </p:nvSpPr>
            <p:spPr bwMode="auto">
              <a:xfrm>
                <a:off x="3165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4" name="Line 70"/>
              <p:cNvSpPr>
                <a:spLocks noChangeShapeType="1"/>
              </p:cNvSpPr>
              <p:nvPr/>
            </p:nvSpPr>
            <p:spPr bwMode="auto">
              <a:xfrm flipH="1">
                <a:off x="3165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5" name="Freeform 71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6" name="Freeform 72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7" name="Freeform 73"/>
              <p:cNvSpPr>
                <a:spLocks/>
              </p:cNvSpPr>
              <p:nvPr/>
            </p:nvSpPr>
            <p:spPr bwMode="auto">
              <a:xfrm>
                <a:off x="3157" y="3173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8" name="Line 74"/>
              <p:cNvSpPr>
                <a:spLocks noChangeShapeType="1"/>
              </p:cNvSpPr>
              <p:nvPr/>
            </p:nvSpPr>
            <p:spPr bwMode="auto">
              <a:xfrm flipH="1">
                <a:off x="315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9" name="Freeform 75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0" name="Freeform 76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1" name="Freeform 77"/>
              <p:cNvSpPr>
                <a:spLocks/>
              </p:cNvSpPr>
              <p:nvPr/>
            </p:nvSpPr>
            <p:spPr bwMode="auto">
              <a:xfrm>
                <a:off x="3148" y="3174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2" name="Line 78"/>
              <p:cNvSpPr>
                <a:spLocks noChangeShapeType="1"/>
              </p:cNvSpPr>
              <p:nvPr/>
            </p:nvSpPr>
            <p:spPr bwMode="auto">
              <a:xfrm flipH="1">
                <a:off x="3148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3" name="Freeform 79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4" name="Freeform 80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5" name="Freeform 81"/>
              <p:cNvSpPr>
                <a:spLocks/>
              </p:cNvSpPr>
              <p:nvPr/>
            </p:nvSpPr>
            <p:spPr bwMode="auto">
              <a:xfrm>
                <a:off x="3140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6" name="Line 82"/>
              <p:cNvSpPr>
                <a:spLocks noChangeShapeType="1"/>
              </p:cNvSpPr>
              <p:nvPr/>
            </p:nvSpPr>
            <p:spPr bwMode="auto">
              <a:xfrm flipH="1">
                <a:off x="3140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7" name="Freeform 83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8" name="Freeform 84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9" name="Freeform 85"/>
              <p:cNvSpPr>
                <a:spLocks/>
              </p:cNvSpPr>
              <p:nvPr/>
            </p:nvSpPr>
            <p:spPr bwMode="auto">
              <a:xfrm>
                <a:off x="3133" y="3179"/>
                <a:ext cx="3" cy="5"/>
              </a:xfrm>
              <a:custGeom>
                <a:avLst/>
                <a:gdLst/>
                <a:ahLst/>
                <a:cxnLst>
                  <a:cxn ang="0">
                    <a:pos x="17" y="34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7" y="34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0" name="Line 86"/>
              <p:cNvSpPr>
                <a:spLocks noChangeShapeType="1"/>
              </p:cNvSpPr>
              <p:nvPr/>
            </p:nvSpPr>
            <p:spPr bwMode="auto">
              <a:xfrm flipH="1">
                <a:off x="3133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1" name="Freeform 87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2" name="Freeform 88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3" name="Freeform 89"/>
              <p:cNvSpPr>
                <a:spLocks/>
              </p:cNvSpPr>
              <p:nvPr/>
            </p:nvSpPr>
            <p:spPr bwMode="auto">
              <a:xfrm>
                <a:off x="3127" y="3183"/>
                <a:ext cx="3" cy="5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1" y="32"/>
                  </a:cxn>
                </a:cxnLst>
                <a:rect l="0" t="0" r="r" b="b"/>
                <a:pathLst>
                  <a:path w="21" h="32">
                    <a:moveTo>
                      <a:pt x="21" y="3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4" name="Line 90"/>
              <p:cNvSpPr>
                <a:spLocks noChangeShapeType="1"/>
              </p:cNvSpPr>
              <p:nvPr/>
            </p:nvSpPr>
            <p:spPr bwMode="auto">
              <a:xfrm flipH="1">
                <a:off x="3127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5" name="Freeform 91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6" name="Freeform 92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7" name="Freeform 93"/>
              <p:cNvSpPr>
                <a:spLocks/>
              </p:cNvSpPr>
              <p:nvPr/>
            </p:nvSpPr>
            <p:spPr bwMode="auto">
              <a:xfrm>
                <a:off x="3121" y="3187"/>
                <a:ext cx="5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8" name="Line 94"/>
              <p:cNvSpPr>
                <a:spLocks noChangeShapeType="1"/>
              </p:cNvSpPr>
              <p:nvPr/>
            </p:nvSpPr>
            <p:spPr bwMode="auto">
              <a:xfrm flipH="1">
                <a:off x="3121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9" name="Freeform 95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0" name="Freeform 96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1" name="Freeform 97"/>
              <p:cNvSpPr>
                <a:spLocks/>
              </p:cNvSpPr>
              <p:nvPr/>
            </p:nvSpPr>
            <p:spPr bwMode="auto">
              <a:xfrm>
                <a:off x="3118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2" name="Freeform 98"/>
              <p:cNvSpPr>
                <a:spLocks/>
              </p:cNvSpPr>
              <p:nvPr/>
            </p:nvSpPr>
            <p:spPr bwMode="auto">
              <a:xfrm>
                <a:off x="3118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3" name="Freeform 99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4" name="Freeform 100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5" name="Freeform 101"/>
              <p:cNvSpPr>
                <a:spLocks/>
              </p:cNvSpPr>
              <p:nvPr/>
            </p:nvSpPr>
            <p:spPr bwMode="auto">
              <a:xfrm>
                <a:off x="3116" y="3197"/>
                <a:ext cx="5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6" name="Freeform 102"/>
              <p:cNvSpPr>
                <a:spLocks/>
              </p:cNvSpPr>
              <p:nvPr/>
            </p:nvSpPr>
            <p:spPr bwMode="auto">
              <a:xfrm>
                <a:off x="3116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7" name="Freeform 103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8" name="Freeform 104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9" name="Freeform 105"/>
              <p:cNvSpPr>
                <a:spLocks/>
              </p:cNvSpPr>
              <p:nvPr/>
            </p:nvSpPr>
            <p:spPr bwMode="auto">
              <a:xfrm>
                <a:off x="3116" y="320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0" name="Freeform 106"/>
              <p:cNvSpPr>
                <a:spLocks/>
              </p:cNvSpPr>
              <p:nvPr/>
            </p:nvSpPr>
            <p:spPr bwMode="auto">
              <a:xfrm>
                <a:off x="3116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1" name="Freeform 107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2" name="Freeform 108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3" name="Freeform 109"/>
              <p:cNvSpPr>
                <a:spLocks/>
              </p:cNvSpPr>
              <p:nvPr/>
            </p:nvSpPr>
            <p:spPr bwMode="auto">
              <a:xfrm>
                <a:off x="3118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4" name="Freeform 110"/>
              <p:cNvSpPr>
                <a:spLocks/>
              </p:cNvSpPr>
              <p:nvPr/>
            </p:nvSpPr>
            <p:spPr bwMode="auto">
              <a:xfrm>
                <a:off x="3118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5" name="Freeform 111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6" name="Freeform 112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7" name="Freeform 113"/>
              <p:cNvSpPr>
                <a:spLocks/>
              </p:cNvSpPr>
              <p:nvPr/>
            </p:nvSpPr>
            <p:spPr bwMode="auto">
              <a:xfrm>
                <a:off x="3121" y="3212"/>
                <a:ext cx="5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7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7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8" name="Line 114"/>
              <p:cNvSpPr>
                <a:spLocks noChangeShapeType="1"/>
              </p:cNvSpPr>
              <p:nvPr/>
            </p:nvSpPr>
            <p:spPr bwMode="auto">
              <a:xfrm>
                <a:off x="3121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9" name="Freeform 115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0" name="Freeform 116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1" name="Freeform 117"/>
              <p:cNvSpPr>
                <a:spLocks/>
              </p:cNvSpPr>
              <p:nvPr/>
            </p:nvSpPr>
            <p:spPr bwMode="auto">
              <a:xfrm>
                <a:off x="3127" y="3216"/>
                <a:ext cx="3" cy="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0" y="28"/>
                    </a:lnTo>
                    <a:lnTo>
                      <a:pt x="4" y="3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2" name="Line 118"/>
              <p:cNvSpPr>
                <a:spLocks noChangeShapeType="1"/>
              </p:cNvSpPr>
              <p:nvPr/>
            </p:nvSpPr>
            <p:spPr bwMode="auto">
              <a:xfrm>
                <a:off x="3127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3" name="Freeform 119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4" name="Freeform 120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5" name="Freeform 121"/>
              <p:cNvSpPr>
                <a:spLocks/>
              </p:cNvSpPr>
              <p:nvPr/>
            </p:nvSpPr>
            <p:spPr bwMode="auto">
              <a:xfrm>
                <a:off x="3133" y="3219"/>
                <a:ext cx="3" cy="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7" y="0"/>
                  </a:cxn>
                </a:cxnLst>
                <a:rect l="0" t="0" r="r" b="b"/>
                <a:pathLst>
                  <a:path w="17" h="34">
                    <a:moveTo>
                      <a:pt x="17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6" name="Line 122"/>
              <p:cNvSpPr>
                <a:spLocks noChangeShapeType="1"/>
              </p:cNvSpPr>
              <p:nvPr/>
            </p:nvSpPr>
            <p:spPr bwMode="auto">
              <a:xfrm>
                <a:off x="3133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7" name="Freeform 123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8" name="Freeform 124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9" name="Freeform 125"/>
              <p:cNvSpPr>
                <a:spLocks/>
              </p:cNvSpPr>
              <p:nvPr/>
            </p:nvSpPr>
            <p:spPr bwMode="auto">
              <a:xfrm>
                <a:off x="3140" y="3221"/>
                <a:ext cx="2" cy="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3" y="0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0" name="Line 126"/>
              <p:cNvSpPr>
                <a:spLocks noChangeShapeType="1"/>
              </p:cNvSpPr>
              <p:nvPr/>
            </p:nvSpPr>
            <p:spPr bwMode="auto">
              <a:xfrm>
                <a:off x="3140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1" name="Freeform 127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2" name="Freeform 128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3" name="Freeform 129"/>
              <p:cNvSpPr>
                <a:spLocks/>
              </p:cNvSpPr>
              <p:nvPr/>
            </p:nvSpPr>
            <p:spPr bwMode="auto">
              <a:xfrm>
                <a:off x="3148" y="3223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4" name="Line 130"/>
              <p:cNvSpPr>
                <a:spLocks noChangeShapeType="1"/>
              </p:cNvSpPr>
              <p:nvPr/>
            </p:nvSpPr>
            <p:spPr bwMode="auto">
              <a:xfrm>
                <a:off x="3148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5" name="Freeform 131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6" name="Freeform 132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7" name="Freeform 133"/>
              <p:cNvSpPr>
                <a:spLocks/>
              </p:cNvSpPr>
              <p:nvPr/>
            </p:nvSpPr>
            <p:spPr bwMode="auto">
              <a:xfrm>
                <a:off x="3157" y="322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6" y="0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8" name="Line 134"/>
              <p:cNvSpPr>
                <a:spLocks noChangeShapeType="1"/>
              </p:cNvSpPr>
              <p:nvPr/>
            </p:nvSpPr>
            <p:spPr bwMode="auto">
              <a:xfrm>
                <a:off x="3157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9" name="Freeform 135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0" name="Freeform 136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1" name="Freeform 137"/>
              <p:cNvSpPr>
                <a:spLocks/>
              </p:cNvSpPr>
              <p:nvPr/>
            </p:nvSpPr>
            <p:spPr bwMode="auto">
              <a:xfrm>
                <a:off x="3165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2" name="Line 138"/>
              <p:cNvSpPr>
                <a:spLocks noChangeShapeType="1"/>
              </p:cNvSpPr>
              <p:nvPr/>
            </p:nvSpPr>
            <p:spPr bwMode="auto">
              <a:xfrm>
                <a:off x="3165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3" name="Freeform 139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4" name="Freeform 140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5" name="Freeform 141"/>
              <p:cNvSpPr>
                <a:spLocks/>
              </p:cNvSpPr>
              <p:nvPr/>
            </p:nvSpPr>
            <p:spPr bwMode="auto">
              <a:xfrm>
                <a:off x="3174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4" y="36"/>
                  </a:cxn>
                  <a:cxn ang="0">
                    <a:pos x="0" y="0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1" y="36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6" name="Line 142"/>
              <p:cNvSpPr>
                <a:spLocks noChangeShapeType="1"/>
              </p:cNvSpPr>
              <p:nvPr/>
            </p:nvSpPr>
            <p:spPr bwMode="auto">
              <a:xfrm>
                <a:off x="317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7" name="Freeform 143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8" name="Freeform 144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9" name="Freeform 145"/>
              <p:cNvSpPr>
                <a:spLocks/>
              </p:cNvSpPr>
              <p:nvPr/>
            </p:nvSpPr>
            <p:spPr bwMode="auto">
              <a:xfrm>
                <a:off x="3182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5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0" name="Line 146"/>
              <p:cNvSpPr>
                <a:spLocks noChangeShapeType="1"/>
              </p:cNvSpPr>
              <p:nvPr/>
            </p:nvSpPr>
            <p:spPr bwMode="auto">
              <a:xfrm flipV="1">
                <a:off x="3183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1" name="Freeform 147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2" name="Freeform 148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3" name="Freeform 149"/>
              <p:cNvSpPr>
                <a:spLocks/>
              </p:cNvSpPr>
              <p:nvPr/>
            </p:nvSpPr>
            <p:spPr bwMode="auto">
              <a:xfrm>
                <a:off x="3190" y="32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4" name="Line 150"/>
              <p:cNvSpPr>
                <a:spLocks noChangeShapeType="1"/>
              </p:cNvSpPr>
              <p:nvPr/>
            </p:nvSpPr>
            <p:spPr bwMode="auto">
              <a:xfrm>
                <a:off x="3191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5" name="Freeform 151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6" name="Freeform 152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7" name="Freeform 153"/>
              <p:cNvSpPr>
                <a:spLocks/>
              </p:cNvSpPr>
              <p:nvPr/>
            </p:nvSpPr>
            <p:spPr bwMode="auto">
              <a:xfrm>
                <a:off x="3197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8" name="Line 154"/>
              <p:cNvSpPr>
                <a:spLocks noChangeShapeType="1"/>
              </p:cNvSpPr>
              <p:nvPr/>
            </p:nvSpPr>
            <p:spPr bwMode="auto">
              <a:xfrm flipV="1">
                <a:off x="3198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9" name="Freeform 155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0" name="Freeform 156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1" name="Freeform 157"/>
              <p:cNvSpPr>
                <a:spLocks/>
              </p:cNvSpPr>
              <p:nvPr/>
            </p:nvSpPr>
            <p:spPr bwMode="auto">
              <a:xfrm>
                <a:off x="3203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2" name="Line 158"/>
              <p:cNvSpPr>
                <a:spLocks noChangeShapeType="1"/>
              </p:cNvSpPr>
              <p:nvPr/>
            </p:nvSpPr>
            <p:spPr bwMode="auto">
              <a:xfrm flipV="1">
                <a:off x="3205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3" name="Freeform 159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4" name="Freeform 160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5" name="Freeform 161"/>
              <p:cNvSpPr>
                <a:spLocks/>
              </p:cNvSpPr>
              <p:nvPr/>
            </p:nvSpPr>
            <p:spPr bwMode="auto">
              <a:xfrm>
                <a:off x="3208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6" name="Line 162"/>
              <p:cNvSpPr>
                <a:spLocks noChangeShapeType="1"/>
              </p:cNvSpPr>
              <p:nvPr/>
            </p:nvSpPr>
            <p:spPr bwMode="auto">
              <a:xfrm flipV="1">
                <a:off x="3211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7" name="Freeform 163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8" name="Freeform 164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9" name="Freeform 165"/>
              <p:cNvSpPr>
                <a:spLocks/>
              </p:cNvSpPr>
              <p:nvPr/>
            </p:nvSpPr>
            <p:spPr bwMode="auto">
              <a:xfrm>
                <a:off x="3211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0" name="Freeform 166"/>
              <p:cNvSpPr>
                <a:spLocks/>
              </p:cNvSpPr>
              <p:nvPr/>
            </p:nvSpPr>
            <p:spPr bwMode="auto">
              <a:xfrm>
                <a:off x="3215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4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4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1" name="Freeform 167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2" name="Freeform 168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3" name="Freeform 169"/>
              <p:cNvSpPr>
                <a:spLocks/>
              </p:cNvSpPr>
              <p:nvPr/>
            </p:nvSpPr>
            <p:spPr bwMode="auto">
              <a:xfrm>
                <a:off x="3214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5" y="7"/>
                  </a:cxn>
                  <a:cxn ang="0">
                    <a:pos x="0" y="0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5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4" name="Freeform 170"/>
              <p:cNvSpPr>
                <a:spLocks/>
              </p:cNvSpPr>
              <p:nvPr/>
            </p:nvSpPr>
            <p:spPr bwMode="auto">
              <a:xfrm>
                <a:off x="3219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5" name="Freeform 171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6" name="Freeform 172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7" name="Freeform 173"/>
              <p:cNvSpPr>
                <a:spLocks/>
              </p:cNvSpPr>
              <p:nvPr/>
            </p:nvSpPr>
            <p:spPr bwMode="auto">
              <a:xfrm>
                <a:off x="3214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8" name="Freeform 174"/>
              <p:cNvSpPr>
                <a:spLocks/>
              </p:cNvSpPr>
              <p:nvPr/>
            </p:nvSpPr>
            <p:spPr bwMode="auto">
              <a:xfrm>
                <a:off x="3220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9" name="Freeform 175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0" name="Freeform 176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1" name="Freeform 177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2" name="Freeform 178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3" name="Freeform 179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4" name="Rectangle 180"/>
              <p:cNvSpPr>
                <a:spLocks noChangeArrowheads="1"/>
              </p:cNvSpPr>
              <p:nvPr/>
            </p:nvSpPr>
            <p:spPr bwMode="auto">
              <a:xfrm>
                <a:off x="3267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5" name="Rectangle 181"/>
              <p:cNvSpPr>
                <a:spLocks noChangeArrowheads="1"/>
              </p:cNvSpPr>
              <p:nvPr/>
            </p:nvSpPr>
            <p:spPr bwMode="auto">
              <a:xfrm>
                <a:off x="3317" y="3169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6" name="Freeform 182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7" name="Freeform 183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8" name="Freeform 184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9" name="Freeform 185"/>
              <p:cNvSpPr>
                <a:spLocks/>
              </p:cNvSpPr>
              <p:nvPr/>
            </p:nvSpPr>
            <p:spPr bwMode="auto">
              <a:xfrm>
                <a:off x="3541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0" name="Freeform 186"/>
              <p:cNvSpPr>
                <a:spLocks/>
              </p:cNvSpPr>
              <p:nvPr/>
            </p:nvSpPr>
            <p:spPr bwMode="auto">
              <a:xfrm>
                <a:off x="3546" y="3195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1" name="Freeform 187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2" name="Freeform 188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3" name="Freeform 189"/>
              <p:cNvSpPr>
                <a:spLocks/>
              </p:cNvSpPr>
              <p:nvPr/>
            </p:nvSpPr>
            <p:spPr bwMode="auto">
              <a:xfrm>
                <a:off x="3538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7"/>
                  </a:cxn>
                  <a:cxn ang="0">
                    <a:pos x="24" y="0"/>
                  </a:cxn>
                  <a:cxn ang="0">
                    <a:pos x="0" y="24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lnTo>
                      <a:pt x="30" y="7"/>
                    </a:lnTo>
                    <a:lnTo>
                      <a:pt x="2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4" name="Line 190"/>
              <p:cNvSpPr>
                <a:spLocks noChangeShapeType="1"/>
              </p:cNvSpPr>
              <p:nvPr/>
            </p:nvSpPr>
            <p:spPr bwMode="auto">
              <a:xfrm flipH="1" flipV="1">
                <a:off x="3543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5" name="Freeform 191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6" name="Freeform 192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7" name="Freeform 193"/>
              <p:cNvSpPr>
                <a:spLocks/>
              </p:cNvSpPr>
              <p:nvPr/>
            </p:nvSpPr>
            <p:spPr bwMode="auto">
              <a:xfrm>
                <a:off x="3535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6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6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8" name="Line 194"/>
              <p:cNvSpPr>
                <a:spLocks noChangeShapeType="1"/>
              </p:cNvSpPr>
              <p:nvPr/>
            </p:nvSpPr>
            <p:spPr bwMode="auto">
              <a:xfrm flipH="1" flipV="1">
                <a:off x="3538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9" name="Freeform 195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0" name="Freeform 196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1" name="Freeform 197"/>
              <p:cNvSpPr>
                <a:spLocks/>
              </p:cNvSpPr>
              <p:nvPr/>
            </p:nvSpPr>
            <p:spPr bwMode="auto">
              <a:xfrm>
                <a:off x="3530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9" y="2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19" h="32">
                    <a:moveTo>
                      <a:pt x="0" y="32"/>
                    </a:moveTo>
                    <a:lnTo>
                      <a:pt x="19" y="2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2" name="Line 198"/>
              <p:cNvSpPr>
                <a:spLocks noChangeShapeType="1"/>
              </p:cNvSpPr>
              <p:nvPr/>
            </p:nvSpPr>
            <p:spPr bwMode="auto">
              <a:xfrm flipH="1" flipV="1">
                <a:off x="3532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3" name="Freeform 199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4" name="Freeform 200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5" name="Freeform 201"/>
              <p:cNvSpPr>
                <a:spLocks/>
              </p:cNvSpPr>
              <p:nvPr/>
            </p:nvSpPr>
            <p:spPr bwMode="auto">
              <a:xfrm>
                <a:off x="3524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6" name="Line 202"/>
              <p:cNvSpPr>
                <a:spLocks noChangeShapeType="1"/>
              </p:cNvSpPr>
              <p:nvPr/>
            </p:nvSpPr>
            <p:spPr bwMode="auto">
              <a:xfrm flipH="1" flipV="1">
                <a:off x="3526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7" name="Freeform 203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8" name="Freeform 204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9" name="Freeform 205"/>
              <p:cNvSpPr>
                <a:spLocks/>
              </p:cNvSpPr>
              <p:nvPr/>
            </p:nvSpPr>
            <p:spPr bwMode="auto">
              <a:xfrm>
                <a:off x="3517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0" name="Line 206"/>
              <p:cNvSpPr>
                <a:spLocks noChangeShapeType="1"/>
              </p:cNvSpPr>
              <p:nvPr/>
            </p:nvSpPr>
            <p:spPr bwMode="auto">
              <a:xfrm flipH="1">
                <a:off x="3518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1" name="Freeform 207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2" name="Freeform 208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3" name="Freeform 209"/>
              <p:cNvSpPr>
                <a:spLocks/>
              </p:cNvSpPr>
              <p:nvPr/>
            </p:nvSpPr>
            <p:spPr bwMode="auto">
              <a:xfrm>
                <a:off x="3509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4" name="Line 210"/>
              <p:cNvSpPr>
                <a:spLocks noChangeShapeType="1"/>
              </p:cNvSpPr>
              <p:nvPr/>
            </p:nvSpPr>
            <p:spPr bwMode="auto">
              <a:xfrm flipH="1" flipV="1">
                <a:off x="3510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5" name="Freeform 211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6" name="Freeform 212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7" name="Freeform 213"/>
              <p:cNvSpPr>
                <a:spLocks/>
              </p:cNvSpPr>
              <p:nvPr/>
            </p:nvSpPr>
            <p:spPr bwMode="auto">
              <a:xfrm>
                <a:off x="3501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8" name="Line 214"/>
              <p:cNvSpPr>
                <a:spLocks noChangeShapeType="1"/>
              </p:cNvSpPr>
              <p:nvPr/>
            </p:nvSpPr>
            <p:spPr bwMode="auto">
              <a:xfrm flipH="1">
                <a:off x="350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9" name="Freeform 215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" name="Group 417"/>
            <p:cNvGrpSpPr>
              <a:grpSpLocks/>
            </p:cNvGrpSpPr>
            <p:nvPr/>
          </p:nvGrpSpPr>
          <p:grpSpPr bwMode="auto">
            <a:xfrm>
              <a:off x="3443" y="3172"/>
              <a:ext cx="431" cy="60"/>
              <a:chOff x="3443" y="3172"/>
              <a:chExt cx="431" cy="60"/>
            </a:xfrm>
          </p:grpSpPr>
          <p:sp>
            <p:nvSpPr>
              <p:cNvPr id="2790" name="Freeform 217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1" name="Freeform 218"/>
              <p:cNvSpPr>
                <a:spLocks/>
              </p:cNvSpPr>
              <p:nvPr/>
            </p:nvSpPr>
            <p:spPr bwMode="auto">
              <a:xfrm>
                <a:off x="3492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2" name="Line 219"/>
              <p:cNvSpPr>
                <a:spLocks noChangeShapeType="1"/>
              </p:cNvSpPr>
              <p:nvPr/>
            </p:nvSpPr>
            <p:spPr bwMode="auto">
              <a:xfrm flipH="1">
                <a:off x="3492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3" name="Freeform 220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4" name="Freeform 221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5" name="Freeform 222"/>
              <p:cNvSpPr>
                <a:spLocks/>
              </p:cNvSpPr>
              <p:nvPr/>
            </p:nvSpPr>
            <p:spPr bwMode="auto">
              <a:xfrm>
                <a:off x="3484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6" name="Line 223"/>
              <p:cNvSpPr>
                <a:spLocks noChangeShapeType="1"/>
              </p:cNvSpPr>
              <p:nvPr/>
            </p:nvSpPr>
            <p:spPr bwMode="auto">
              <a:xfrm flipH="1">
                <a:off x="3484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7" name="Freeform 224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8" name="Freeform 225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9" name="Freeform 226"/>
              <p:cNvSpPr>
                <a:spLocks/>
              </p:cNvSpPr>
              <p:nvPr/>
            </p:nvSpPr>
            <p:spPr bwMode="auto">
              <a:xfrm>
                <a:off x="3475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0" name="Line 227"/>
              <p:cNvSpPr>
                <a:spLocks noChangeShapeType="1"/>
              </p:cNvSpPr>
              <p:nvPr/>
            </p:nvSpPr>
            <p:spPr bwMode="auto">
              <a:xfrm flipH="1">
                <a:off x="3475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1" name="Freeform 228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2" name="Freeform 229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3" name="Freeform 230"/>
              <p:cNvSpPr>
                <a:spLocks/>
              </p:cNvSpPr>
              <p:nvPr/>
            </p:nvSpPr>
            <p:spPr bwMode="auto">
              <a:xfrm>
                <a:off x="3467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4" name="Line 231"/>
              <p:cNvSpPr>
                <a:spLocks noChangeShapeType="1"/>
              </p:cNvSpPr>
              <p:nvPr/>
            </p:nvSpPr>
            <p:spPr bwMode="auto">
              <a:xfrm flipH="1">
                <a:off x="3467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5" name="Freeform 232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6" name="Freeform 233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7" name="Freeform 234"/>
              <p:cNvSpPr>
                <a:spLocks/>
              </p:cNvSpPr>
              <p:nvPr/>
            </p:nvSpPr>
            <p:spPr bwMode="auto">
              <a:xfrm>
                <a:off x="3460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8" name="Line 235"/>
              <p:cNvSpPr>
                <a:spLocks noChangeShapeType="1"/>
              </p:cNvSpPr>
              <p:nvPr/>
            </p:nvSpPr>
            <p:spPr bwMode="auto">
              <a:xfrm flipH="1">
                <a:off x="3460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9" name="Freeform 236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0" name="Freeform 237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1" name="Freeform 238"/>
              <p:cNvSpPr>
                <a:spLocks/>
              </p:cNvSpPr>
              <p:nvPr/>
            </p:nvSpPr>
            <p:spPr bwMode="auto">
              <a:xfrm>
                <a:off x="3454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2" name="Line 239"/>
              <p:cNvSpPr>
                <a:spLocks noChangeShapeType="1"/>
              </p:cNvSpPr>
              <p:nvPr/>
            </p:nvSpPr>
            <p:spPr bwMode="auto">
              <a:xfrm flipH="1">
                <a:off x="3454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3" name="Freeform 240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4" name="Freeform 241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5" name="Freeform 242"/>
              <p:cNvSpPr>
                <a:spLocks/>
              </p:cNvSpPr>
              <p:nvPr/>
            </p:nvSpPr>
            <p:spPr bwMode="auto">
              <a:xfrm>
                <a:off x="3449" y="3187"/>
                <a:ext cx="4" cy="4"/>
              </a:xfrm>
              <a:custGeom>
                <a:avLst/>
                <a:gdLst/>
                <a:ahLst/>
                <a:cxnLst>
                  <a:cxn ang="0">
                    <a:pos x="26" y="28"/>
                  </a:cxn>
                  <a:cxn ang="0">
                    <a:pos x="4" y="0"/>
                  </a:cxn>
                  <a:cxn ang="0">
                    <a:pos x="0" y="6"/>
                  </a:cxn>
                  <a:cxn ang="0">
                    <a:pos x="26" y="28"/>
                  </a:cxn>
                </a:cxnLst>
                <a:rect l="0" t="0" r="r" b="b"/>
                <a:pathLst>
                  <a:path w="26" h="28">
                    <a:moveTo>
                      <a:pt x="26" y="28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6" name="Line 243"/>
              <p:cNvSpPr>
                <a:spLocks noChangeShapeType="1"/>
              </p:cNvSpPr>
              <p:nvPr/>
            </p:nvSpPr>
            <p:spPr bwMode="auto">
              <a:xfrm flipH="1">
                <a:off x="3449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7" name="Freeform 244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8" name="Freeform 245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9" name="Freeform 246"/>
              <p:cNvSpPr>
                <a:spLocks/>
              </p:cNvSpPr>
              <p:nvPr/>
            </p:nvSpPr>
            <p:spPr bwMode="auto">
              <a:xfrm>
                <a:off x="3445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0" name="Freeform 247"/>
              <p:cNvSpPr>
                <a:spLocks/>
              </p:cNvSpPr>
              <p:nvPr/>
            </p:nvSpPr>
            <p:spPr bwMode="auto">
              <a:xfrm>
                <a:off x="3445" y="319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1" name="Freeform 248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2" name="Freeform 249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3" name="Freeform 250"/>
              <p:cNvSpPr>
                <a:spLocks/>
              </p:cNvSpPr>
              <p:nvPr/>
            </p:nvSpPr>
            <p:spPr bwMode="auto">
              <a:xfrm>
                <a:off x="3443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4" name="Freeform 251"/>
              <p:cNvSpPr>
                <a:spLocks/>
              </p:cNvSpPr>
              <p:nvPr/>
            </p:nvSpPr>
            <p:spPr bwMode="auto">
              <a:xfrm>
                <a:off x="3443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5" name="Freeform 252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6" name="Freeform 253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7" name="Freeform 254"/>
              <p:cNvSpPr>
                <a:spLocks/>
              </p:cNvSpPr>
              <p:nvPr/>
            </p:nvSpPr>
            <p:spPr bwMode="auto">
              <a:xfrm>
                <a:off x="3443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8" name="Freeform 255"/>
              <p:cNvSpPr>
                <a:spLocks/>
              </p:cNvSpPr>
              <p:nvPr/>
            </p:nvSpPr>
            <p:spPr bwMode="auto">
              <a:xfrm>
                <a:off x="3443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9" name="Freeform 256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0" name="Freeform 257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1" name="Freeform 258"/>
              <p:cNvSpPr>
                <a:spLocks/>
              </p:cNvSpPr>
              <p:nvPr/>
            </p:nvSpPr>
            <p:spPr bwMode="auto">
              <a:xfrm>
                <a:off x="3445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2" name="Freeform 259"/>
              <p:cNvSpPr>
                <a:spLocks/>
              </p:cNvSpPr>
              <p:nvPr/>
            </p:nvSpPr>
            <p:spPr bwMode="auto">
              <a:xfrm>
                <a:off x="3445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3" name="Freeform 260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4" name="Freeform 261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5" name="Freeform 262"/>
              <p:cNvSpPr>
                <a:spLocks/>
              </p:cNvSpPr>
              <p:nvPr/>
            </p:nvSpPr>
            <p:spPr bwMode="auto">
              <a:xfrm>
                <a:off x="3448" y="3212"/>
                <a:ext cx="5" cy="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2"/>
                  </a:cxn>
                  <a:cxn ang="0">
                    <a:pos x="5" y="28"/>
                  </a:cxn>
                  <a:cxn ang="0">
                    <a:pos x="27" y="0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0" y="22"/>
                    </a:lnTo>
                    <a:lnTo>
                      <a:pt x="5" y="2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6" name="Line 263"/>
              <p:cNvSpPr>
                <a:spLocks noChangeShapeType="1"/>
              </p:cNvSpPr>
              <p:nvPr/>
            </p:nvSpPr>
            <p:spPr bwMode="auto">
              <a:xfrm>
                <a:off x="3448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7" name="Freeform 264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8" name="Freeform 265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9" name="Freeform 266"/>
              <p:cNvSpPr>
                <a:spLocks/>
              </p:cNvSpPr>
              <p:nvPr/>
            </p:nvSpPr>
            <p:spPr bwMode="auto">
              <a:xfrm>
                <a:off x="3454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0" name="Line 267"/>
              <p:cNvSpPr>
                <a:spLocks noChangeShapeType="1"/>
              </p:cNvSpPr>
              <p:nvPr/>
            </p:nvSpPr>
            <p:spPr bwMode="auto">
              <a:xfrm>
                <a:off x="3454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1" name="Freeform 268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2" name="Freeform 269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3" name="Freeform 270"/>
              <p:cNvSpPr>
                <a:spLocks/>
              </p:cNvSpPr>
              <p:nvPr/>
            </p:nvSpPr>
            <p:spPr bwMode="auto">
              <a:xfrm>
                <a:off x="3460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4" name="Line 271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5" name="Freeform 272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6" name="Freeform 273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7" name="Freeform 274"/>
              <p:cNvSpPr>
                <a:spLocks/>
              </p:cNvSpPr>
              <p:nvPr/>
            </p:nvSpPr>
            <p:spPr bwMode="auto">
              <a:xfrm>
                <a:off x="3467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8" name="Line 275"/>
              <p:cNvSpPr>
                <a:spLocks noChangeShapeType="1"/>
              </p:cNvSpPr>
              <p:nvPr/>
            </p:nvSpPr>
            <p:spPr bwMode="auto">
              <a:xfrm>
                <a:off x="3467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9" name="Freeform 276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0" name="Freeform 277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1" name="Freeform 278"/>
              <p:cNvSpPr>
                <a:spLocks/>
              </p:cNvSpPr>
              <p:nvPr/>
            </p:nvSpPr>
            <p:spPr bwMode="auto">
              <a:xfrm>
                <a:off x="3475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4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2" name="Line 279"/>
              <p:cNvSpPr>
                <a:spLocks noChangeShapeType="1"/>
              </p:cNvSpPr>
              <p:nvPr/>
            </p:nvSpPr>
            <p:spPr bwMode="auto">
              <a:xfrm>
                <a:off x="3475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3" name="Freeform 280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4" name="Freeform 281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5" name="Freeform 282"/>
              <p:cNvSpPr>
                <a:spLocks/>
              </p:cNvSpPr>
              <p:nvPr/>
            </p:nvSpPr>
            <p:spPr bwMode="auto">
              <a:xfrm>
                <a:off x="3484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6" name="Line 283"/>
              <p:cNvSpPr>
                <a:spLocks noChangeShapeType="1"/>
              </p:cNvSpPr>
              <p:nvPr/>
            </p:nvSpPr>
            <p:spPr bwMode="auto">
              <a:xfrm>
                <a:off x="348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7" name="Freeform 284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8" name="Freeform 285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9" name="Freeform 286"/>
              <p:cNvSpPr>
                <a:spLocks/>
              </p:cNvSpPr>
              <p:nvPr/>
            </p:nvSpPr>
            <p:spPr bwMode="auto">
              <a:xfrm>
                <a:off x="3492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0" name="Line 287"/>
              <p:cNvSpPr>
                <a:spLocks noChangeShapeType="1"/>
              </p:cNvSpPr>
              <p:nvPr/>
            </p:nvSpPr>
            <p:spPr bwMode="auto">
              <a:xfrm>
                <a:off x="349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1" name="Freeform 288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2" name="Freeform 289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3" name="Freeform 290"/>
              <p:cNvSpPr>
                <a:spLocks/>
              </p:cNvSpPr>
              <p:nvPr/>
            </p:nvSpPr>
            <p:spPr bwMode="auto">
              <a:xfrm>
                <a:off x="3501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2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4" name="Line 291"/>
              <p:cNvSpPr>
                <a:spLocks noChangeShapeType="1"/>
              </p:cNvSpPr>
              <p:nvPr/>
            </p:nvSpPr>
            <p:spPr bwMode="auto">
              <a:xfrm>
                <a:off x="350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5" name="Freeform 292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6" name="Freeform 293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7" name="Freeform 294"/>
              <p:cNvSpPr>
                <a:spLocks/>
              </p:cNvSpPr>
              <p:nvPr/>
            </p:nvSpPr>
            <p:spPr bwMode="auto">
              <a:xfrm>
                <a:off x="3509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8" name="Line 295"/>
              <p:cNvSpPr>
                <a:spLocks noChangeShapeType="1"/>
              </p:cNvSpPr>
              <p:nvPr/>
            </p:nvSpPr>
            <p:spPr bwMode="auto">
              <a:xfrm flipV="1">
                <a:off x="3510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9" name="Freeform 296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0" name="Freeform 297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1" name="Freeform 298"/>
              <p:cNvSpPr>
                <a:spLocks/>
              </p:cNvSpPr>
              <p:nvPr/>
            </p:nvSpPr>
            <p:spPr bwMode="auto">
              <a:xfrm>
                <a:off x="3517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2" name="Line 299"/>
              <p:cNvSpPr>
                <a:spLocks noChangeShapeType="1"/>
              </p:cNvSpPr>
              <p:nvPr/>
            </p:nvSpPr>
            <p:spPr bwMode="auto">
              <a:xfrm>
                <a:off x="3518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3" name="Freeform 300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4" name="Freeform 301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5" name="Freeform 302"/>
              <p:cNvSpPr>
                <a:spLocks/>
              </p:cNvSpPr>
              <p:nvPr/>
            </p:nvSpPr>
            <p:spPr bwMode="auto">
              <a:xfrm>
                <a:off x="3524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10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6" name="Line 303"/>
              <p:cNvSpPr>
                <a:spLocks noChangeShapeType="1"/>
              </p:cNvSpPr>
              <p:nvPr/>
            </p:nvSpPr>
            <p:spPr bwMode="auto">
              <a:xfrm flipV="1">
                <a:off x="3526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7" name="Freeform 304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8" name="Freeform 305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9" name="Freeform 306"/>
              <p:cNvSpPr>
                <a:spLocks/>
              </p:cNvSpPr>
              <p:nvPr/>
            </p:nvSpPr>
            <p:spPr bwMode="auto">
              <a:xfrm>
                <a:off x="3530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3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lnTo>
                      <a:pt x="15" y="33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0" name="Line 307"/>
              <p:cNvSpPr>
                <a:spLocks noChangeShapeType="1"/>
              </p:cNvSpPr>
              <p:nvPr/>
            </p:nvSpPr>
            <p:spPr bwMode="auto">
              <a:xfrm flipV="1">
                <a:off x="3532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1" name="Freeform 308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2" name="Freeform 309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3" name="Freeform 310"/>
              <p:cNvSpPr>
                <a:spLocks/>
              </p:cNvSpPr>
              <p:nvPr/>
            </p:nvSpPr>
            <p:spPr bwMode="auto">
              <a:xfrm>
                <a:off x="3535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4" name="Line 311"/>
              <p:cNvSpPr>
                <a:spLocks noChangeShapeType="1"/>
              </p:cNvSpPr>
              <p:nvPr/>
            </p:nvSpPr>
            <p:spPr bwMode="auto">
              <a:xfrm flipV="1">
                <a:off x="3538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5" name="Freeform 312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6" name="Freeform 313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7" name="Freeform 314"/>
              <p:cNvSpPr>
                <a:spLocks/>
              </p:cNvSpPr>
              <p:nvPr/>
            </p:nvSpPr>
            <p:spPr bwMode="auto">
              <a:xfrm>
                <a:off x="3538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8" name="Line 315"/>
              <p:cNvSpPr>
                <a:spLocks noChangeShapeType="1"/>
              </p:cNvSpPr>
              <p:nvPr/>
            </p:nvSpPr>
            <p:spPr bwMode="auto">
              <a:xfrm flipV="1">
                <a:off x="3543" y="3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9" name="Freeform 316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0" name="Freeform 317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1" name="Freeform 318"/>
              <p:cNvSpPr>
                <a:spLocks/>
              </p:cNvSpPr>
              <p:nvPr/>
            </p:nvSpPr>
            <p:spPr bwMode="auto">
              <a:xfrm>
                <a:off x="3541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2" name="Freeform 319"/>
              <p:cNvSpPr>
                <a:spLocks/>
              </p:cNvSpPr>
              <p:nvPr/>
            </p:nvSpPr>
            <p:spPr bwMode="auto">
              <a:xfrm>
                <a:off x="3546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3" name="Freeform 320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4" name="Freeform 321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5" name="Freeform 322"/>
              <p:cNvSpPr>
                <a:spLocks/>
              </p:cNvSpPr>
              <p:nvPr/>
            </p:nvSpPr>
            <p:spPr bwMode="auto">
              <a:xfrm>
                <a:off x="3541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5" y="14"/>
                  </a:cxn>
                  <a:cxn ang="0">
                    <a:pos x="35" y="8"/>
                  </a:cxn>
                  <a:cxn ang="0">
                    <a:pos x="35" y="0"/>
                  </a:cxn>
                  <a:cxn ang="0">
                    <a:pos x="0" y="7"/>
                  </a:cxn>
                </a:cxnLst>
                <a:rect l="0" t="0" r="r" b="b"/>
                <a:pathLst>
                  <a:path w="35" h="14">
                    <a:moveTo>
                      <a:pt x="0" y="7"/>
                    </a:moveTo>
                    <a:lnTo>
                      <a:pt x="35" y="14"/>
                    </a:lnTo>
                    <a:lnTo>
                      <a:pt x="35" y="8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6" name="Freeform 323"/>
              <p:cNvSpPr>
                <a:spLocks/>
              </p:cNvSpPr>
              <p:nvPr/>
            </p:nvSpPr>
            <p:spPr bwMode="auto">
              <a:xfrm>
                <a:off x="3547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7" name="Freeform 324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8" name="Freeform 325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9" name="Freeform 326"/>
              <p:cNvSpPr>
                <a:spLocks/>
              </p:cNvSpPr>
              <p:nvPr/>
            </p:nvSpPr>
            <p:spPr bwMode="auto">
              <a:xfrm>
                <a:off x="3868" y="3195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0" name="Freeform 327"/>
              <p:cNvSpPr>
                <a:spLocks/>
              </p:cNvSpPr>
              <p:nvPr/>
            </p:nvSpPr>
            <p:spPr bwMode="auto">
              <a:xfrm>
                <a:off x="3873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1" name="Freeform 328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2" name="Freeform 329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3" name="Freeform 330"/>
              <p:cNvSpPr>
                <a:spLocks/>
              </p:cNvSpPr>
              <p:nvPr/>
            </p:nvSpPr>
            <p:spPr bwMode="auto">
              <a:xfrm>
                <a:off x="3866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4" name="Line 331"/>
              <p:cNvSpPr>
                <a:spLocks noChangeShapeType="1"/>
              </p:cNvSpPr>
              <p:nvPr/>
            </p:nvSpPr>
            <p:spPr bwMode="auto">
              <a:xfrm flipH="1" flipV="1">
                <a:off x="3870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5" name="Freeform 332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6" name="Freeform 333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7" name="Freeform 334"/>
              <p:cNvSpPr>
                <a:spLocks/>
              </p:cNvSpPr>
              <p:nvPr/>
            </p:nvSpPr>
            <p:spPr bwMode="auto">
              <a:xfrm>
                <a:off x="3862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8" name="Line 335"/>
              <p:cNvSpPr>
                <a:spLocks noChangeShapeType="1"/>
              </p:cNvSpPr>
              <p:nvPr/>
            </p:nvSpPr>
            <p:spPr bwMode="auto">
              <a:xfrm flipH="1" flipV="1">
                <a:off x="3865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9" name="Freeform 336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0" name="Freeform 337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1" name="Freeform 338"/>
              <p:cNvSpPr>
                <a:spLocks/>
              </p:cNvSpPr>
              <p:nvPr/>
            </p:nvSpPr>
            <p:spPr bwMode="auto">
              <a:xfrm>
                <a:off x="3857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2" name="Line 339"/>
              <p:cNvSpPr>
                <a:spLocks noChangeShapeType="1"/>
              </p:cNvSpPr>
              <p:nvPr/>
            </p:nvSpPr>
            <p:spPr bwMode="auto">
              <a:xfrm flipH="1" flipV="1">
                <a:off x="3860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3" name="Freeform 340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4" name="Freeform 341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5" name="Freeform 342"/>
              <p:cNvSpPr>
                <a:spLocks/>
              </p:cNvSpPr>
              <p:nvPr/>
            </p:nvSpPr>
            <p:spPr bwMode="auto">
              <a:xfrm>
                <a:off x="3851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6" name="Line 343"/>
              <p:cNvSpPr>
                <a:spLocks noChangeShapeType="1"/>
              </p:cNvSpPr>
              <p:nvPr/>
            </p:nvSpPr>
            <p:spPr bwMode="auto">
              <a:xfrm flipH="1" flipV="1">
                <a:off x="3853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7" name="Freeform 344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8" name="Freeform 345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9" name="Freeform 346"/>
              <p:cNvSpPr>
                <a:spLocks/>
              </p:cNvSpPr>
              <p:nvPr/>
            </p:nvSpPr>
            <p:spPr bwMode="auto">
              <a:xfrm>
                <a:off x="3844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0" name="Line 347"/>
              <p:cNvSpPr>
                <a:spLocks noChangeShapeType="1"/>
              </p:cNvSpPr>
              <p:nvPr/>
            </p:nvSpPr>
            <p:spPr bwMode="auto">
              <a:xfrm flipH="1">
                <a:off x="3845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1" name="Freeform 348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2" name="Freeform 349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3" name="Freeform 350"/>
              <p:cNvSpPr>
                <a:spLocks/>
              </p:cNvSpPr>
              <p:nvPr/>
            </p:nvSpPr>
            <p:spPr bwMode="auto">
              <a:xfrm>
                <a:off x="3837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4" name="Line 351"/>
              <p:cNvSpPr>
                <a:spLocks noChangeShapeType="1"/>
              </p:cNvSpPr>
              <p:nvPr/>
            </p:nvSpPr>
            <p:spPr bwMode="auto">
              <a:xfrm flipH="1" flipV="1">
                <a:off x="383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5" name="Freeform 352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6" name="Freeform 353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7" name="Freeform 354"/>
              <p:cNvSpPr>
                <a:spLocks/>
              </p:cNvSpPr>
              <p:nvPr/>
            </p:nvSpPr>
            <p:spPr bwMode="auto">
              <a:xfrm>
                <a:off x="3828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8" name="Line 355"/>
              <p:cNvSpPr>
                <a:spLocks noChangeShapeType="1"/>
              </p:cNvSpPr>
              <p:nvPr/>
            </p:nvSpPr>
            <p:spPr bwMode="auto">
              <a:xfrm flipH="1">
                <a:off x="3829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9" name="Freeform 356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0" name="Freeform 357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1" name="Freeform 358"/>
              <p:cNvSpPr>
                <a:spLocks/>
              </p:cNvSpPr>
              <p:nvPr/>
            </p:nvSpPr>
            <p:spPr bwMode="auto">
              <a:xfrm>
                <a:off x="3820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2" name="Line 359"/>
              <p:cNvSpPr>
                <a:spLocks noChangeShapeType="1"/>
              </p:cNvSpPr>
              <p:nvPr/>
            </p:nvSpPr>
            <p:spPr bwMode="auto">
              <a:xfrm flipH="1">
                <a:off x="382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3" name="Freeform 360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4" name="Freeform 361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5" name="Freeform 362"/>
              <p:cNvSpPr>
                <a:spLocks/>
              </p:cNvSpPr>
              <p:nvPr/>
            </p:nvSpPr>
            <p:spPr bwMode="auto">
              <a:xfrm>
                <a:off x="3811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6" name="Line 363"/>
              <p:cNvSpPr>
                <a:spLocks noChangeShapeType="1"/>
              </p:cNvSpPr>
              <p:nvPr/>
            </p:nvSpPr>
            <p:spPr bwMode="auto">
              <a:xfrm flipH="1">
                <a:off x="3811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7" name="Freeform 364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8" name="Freeform 365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9" name="Freeform 366"/>
              <p:cNvSpPr>
                <a:spLocks/>
              </p:cNvSpPr>
              <p:nvPr/>
            </p:nvSpPr>
            <p:spPr bwMode="auto">
              <a:xfrm>
                <a:off x="3802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0" name="Line 367"/>
              <p:cNvSpPr>
                <a:spLocks noChangeShapeType="1"/>
              </p:cNvSpPr>
              <p:nvPr/>
            </p:nvSpPr>
            <p:spPr bwMode="auto">
              <a:xfrm flipH="1">
                <a:off x="3802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1" name="Freeform 368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2" name="Freeform 369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3" name="Freeform 370"/>
              <p:cNvSpPr>
                <a:spLocks/>
              </p:cNvSpPr>
              <p:nvPr/>
            </p:nvSpPr>
            <p:spPr bwMode="auto">
              <a:xfrm>
                <a:off x="3794" y="3176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4" name="Line 371"/>
              <p:cNvSpPr>
                <a:spLocks noChangeShapeType="1"/>
              </p:cNvSpPr>
              <p:nvPr/>
            </p:nvSpPr>
            <p:spPr bwMode="auto">
              <a:xfrm flipH="1">
                <a:off x="3794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5" name="Freeform 372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6" name="Freeform 373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7" name="Freeform 374"/>
              <p:cNvSpPr>
                <a:spLocks/>
              </p:cNvSpPr>
              <p:nvPr/>
            </p:nvSpPr>
            <p:spPr bwMode="auto">
              <a:xfrm>
                <a:off x="3787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8" name="Line 375"/>
              <p:cNvSpPr>
                <a:spLocks noChangeShapeType="1"/>
              </p:cNvSpPr>
              <p:nvPr/>
            </p:nvSpPr>
            <p:spPr bwMode="auto">
              <a:xfrm flipH="1">
                <a:off x="3787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9" name="Freeform 376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0" name="Freeform 377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1" name="Freeform 378"/>
              <p:cNvSpPr>
                <a:spLocks/>
              </p:cNvSpPr>
              <p:nvPr/>
            </p:nvSpPr>
            <p:spPr bwMode="auto">
              <a:xfrm>
                <a:off x="3781" y="3183"/>
                <a:ext cx="4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2" name="Line 379"/>
              <p:cNvSpPr>
                <a:spLocks noChangeShapeType="1"/>
              </p:cNvSpPr>
              <p:nvPr/>
            </p:nvSpPr>
            <p:spPr bwMode="auto">
              <a:xfrm flipH="1">
                <a:off x="3781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3" name="Freeform 380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4" name="Freeform 381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5" name="Freeform 382"/>
              <p:cNvSpPr>
                <a:spLocks/>
              </p:cNvSpPr>
              <p:nvPr/>
            </p:nvSpPr>
            <p:spPr bwMode="auto">
              <a:xfrm>
                <a:off x="3776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6" name="Line 383"/>
              <p:cNvSpPr>
                <a:spLocks noChangeShapeType="1"/>
              </p:cNvSpPr>
              <p:nvPr/>
            </p:nvSpPr>
            <p:spPr bwMode="auto">
              <a:xfrm flipH="1">
                <a:off x="3776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7" name="Freeform 384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8" name="Freeform 385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9" name="Freeform 386"/>
              <p:cNvSpPr>
                <a:spLocks/>
              </p:cNvSpPr>
              <p:nvPr/>
            </p:nvSpPr>
            <p:spPr bwMode="auto">
              <a:xfrm>
                <a:off x="3772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0" name="Freeform 387"/>
              <p:cNvSpPr>
                <a:spLocks/>
              </p:cNvSpPr>
              <p:nvPr/>
            </p:nvSpPr>
            <p:spPr bwMode="auto">
              <a:xfrm>
                <a:off x="3772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2" y="3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1" name="Freeform 388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2" name="Freeform 389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3" name="Freeform 390"/>
              <p:cNvSpPr>
                <a:spLocks/>
              </p:cNvSpPr>
              <p:nvPr/>
            </p:nvSpPr>
            <p:spPr bwMode="auto">
              <a:xfrm>
                <a:off x="3770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4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  <a:cxn ang="0">
                    <a:pos x="34" y="14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4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4" name="Freeform 391"/>
              <p:cNvSpPr>
                <a:spLocks/>
              </p:cNvSpPr>
              <p:nvPr/>
            </p:nvSpPr>
            <p:spPr bwMode="auto">
              <a:xfrm>
                <a:off x="3770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1" y="5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5" name="Freeform 392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6" name="Freeform 393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7" name="Freeform 394"/>
              <p:cNvSpPr>
                <a:spLocks/>
              </p:cNvSpPr>
              <p:nvPr/>
            </p:nvSpPr>
            <p:spPr bwMode="auto">
              <a:xfrm>
                <a:off x="3770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  <a:cxn ang="0">
                    <a:pos x="34" y="0"/>
                  </a:cxn>
                </a:cxnLst>
                <a:rect l="0" t="0" r="r" b="b"/>
                <a:pathLst>
                  <a:path w="34" h="14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8" name="Freeform 395"/>
              <p:cNvSpPr>
                <a:spLocks/>
              </p:cNvSpPr>
              <p:nvPr/>
            </p:nvSpPr>
            <p:spPr bwMode="auto">
              <a:xfrm>
                <a:off x="3770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5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9" name="Freeform 396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0" name="Freeform 397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1" name="Freeform 398"/>
              <p:cNvSpPr>
                <a:spLocks/>
              </p:cNvSpPr>
              <p:nvPr/>
            </p:nvSpPr>
            <p:spPr bwMode="auto">
              <a:xfrm>
                <a:off x="3772" y="3208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31" y="0"/>
                  </a:cxn>
                </a:cxnLst>
                <a:rect l="0" t="0" r="r" b="b"/>
                <a:pathLst>
                  <a:path w="31" h="22">
                    <a:moveTo>
                      <a:pt x="31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2" name="Line 399"/>
              <p:cNvSpPr>
                <a:spLocks noChangeShapeType="1"/>
              </p:cNvSpPr>
              <p:nvPr/>
            </p:nvSpPr>
            <p:spPr bwMode="auto">
              <a:xfrm>
                <a:off x="3772" y="321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3" name="Freeform 400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4" name="Freeform 401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5" name="Freeform 402"/>
              <p:cNvSpPr>
                <a:spLocks/>
              </p:cNvSpPr>
              <p:nvPr/>
            </p:nvSpPr>
            <p:spPr bwMode="auto">
              <a:xfrm>
                <a:off x="3776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6" name="Line 403"/>
              <p:cNvSpPr>
                <a:spLocks noChangeShapeType="1"/>
              </p:cNvSpPr>
              <p:nvPr/>
            </p:nvSpPr>
            <p:spPr bwMode="auto">
              <a:xfrm>
                <a:off x="3776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7" name="Freeform 404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8" name="Freeform 405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9" name="Freeform 406"/>
              <p:cNvSpPr>
                <a:spLocks/>
              </p:cNvSpPr>
              <p:nvPr/>
            </p:nvSpPr>
            <p:spPr bwMode="auto">
              <a:xfrm>
                <a:off x="3781" y="3216"/>
                <a:ext cx="4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0" name="Line 407"/>
              <p:cNvSpPr>
                <a:spLocks noChangeShapeType="1"/>
              </p:cNvSpPr>
              <p:nvPr/>
            </p:nvSpPr>
            <p:spPr bwMode="auto">
              <a:xfrm>
                <a:off x="3781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1" name="Freeform 408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2" name="Freeform 409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3" name="Freeform 410"/>
              <p:cNvSpPr>
                <a:spLocks/>
              </p:cNvSpPr>
              <p:nvPr/>
            </p:nvSpPr>
            <p:spPr bwMode="auto">
              <a:xfrm>
                <a:off x="3787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3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3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4" name="Line 411"/>
              <p:cNvSpPr>
                <a:spLocks noChangeShapeType="1"/>
              </p:cNvSpPr>
              <p:nvPr/>
            </p:nvSpPr>
            <p:spPr bwMode="auto">
              <a:xfrm>
                <a:off x="3787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5" name="Freeform 412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6" name="Freeform 413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7" name="Freeform 414"/>
              <p:cNvSpPr>
                <a:spLocks/>
              </p:cNvSpPr>
              <p:nvPr/>
            </p:nvSpPr>
            <p:spPr bwMode="auto">
              <a:xfrm>
                <a:off x="3794" y="3221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4" y="0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8" name="Line 415"/>
              <p:cNvSpPr>
                <a:spLocks noChangeShapeType="1"/>
              </p:cNvSpPr>
              <p:nvPr/>
            </p:nvSpPr>
            <p:spPr bwMode="auto">
              <a:xfrm>
                <a:off x="3794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9" name="Freeform 416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" name="Group 618"/>
            <p:cNvGrpSpPr>
              <a:grpSpLocks/>
            </p:cNvGrpSpPr>
            <p:nvPr/>
          </p:nvGrpSpPr>
          <p:grpSpPr bwMode="auto">
            <a:xfrm>
              <a:off x="681" y="1727"/>
              <a:ext cx="3194" cy="1557"/>
              <a:chOff x="681" y="1727"/>
              <a:chExt cx="3194" cy="1557"/>
            </a:xfrm>
          </p:grpSpPr>
          <p:sp>
            <p:nvSpPr>
              <p:cNvPr id="2590" name="Freeform 418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1" name="Freeform 419"/>
              <p:cNvSpPr>
                <a:spLocks/>
              </p:cNvSpPr>
              <p:nvPr/>
            </p:nvSpPr>
            <p:spPr bwMode="auto">
              <a:xfrm>
                <a:off x="3802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2" name="Line 420"/>
              <p:cNvSpPr>
                <a:spLocks noChangeShapeType="1"/>
              </p:cNvSpPr>
              <p:nvPr/>
            </p:nvSpPr>
            <p:spPr bwMode="auto">
              <a:xfrm>
                <a:off x="3802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3" name="Freeform 421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4" name="Freeform 422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5" name="Freeform 423"/>
              <p:cNvSpPr>
                <a:spLocks/>
              </p:cNvSpPr>
              <p:nvPr/>
            </p:nvSpPr>
            <p:spPr bwMode="auto">
              <a:xfrm>
                <a:off x="3811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6" name="Line 424"/>
              <p:cNvSpPr>
                <a:spLocks noChangeShapeType="1"/>
              </p:cNvSpPr>
              <p:nvPr/>
            </p:nvSpPr>
            <p:spPr bwMode="auto">
              <a:xfrm>
                <a:off x="381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7" name="Freeform 425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8" name="Freeform 426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9" name="Freeform 427"/>
              <p:cNvSpPr>
                <a:spLocks/>
              </p:cNvSpPr>
              <p:nvPr/>
            </p:nvSpPr>
            <p:spPr bwMode="auto">
              <a:xfrm>
                <a:off x="3820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0" name="Line 428"/>
              <p:cNvSpPr>
                <a:spLocks noChangeShapeType="1"/>
              </p:cNvSpPr>
              <p:nvPr/>
            </p:nvSpPr>
            <p:spPr bwMode="auto">
              <a:xfrm>
                <a:off x="382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1" name="Freeform 429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2" name="Freeform 430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3" name="Freeform 431"/>
              <p:cNvSpPr>
                <a:spLocks/>
              </p:cNvSpPr>
              <p:nvPr/>
            </p:nvSpPr>
            <p:spPr bwMode="auto">
              <a:xfrm>
                <a:off x="3828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3" y="36"/>
                  </a:cxn>
                  <a:cxn ang="0">
                    <a:pos x="0" y="0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lnTo>
                      <a:pt x="1" y="36"/>
                    </a:lnTo>
                    <a:lnTo>
                      <a:pt x="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4" name="Line 432"/>
              <p:cNvSpPr>
                <a:spLocks noChangeShapeType="1"/>
              </p:cNvSpPr>
              <p:nvPr/>
            </p:nvSpPr>
            <p:spPr bwMode="auto">
              <a:xfrm>
                <a:off x="3829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5" name="Freeform 433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6" name="Freeform 434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7" name="Freeform 435"/>
              <p:cNvSpPr>
                <a:spLocks/>
              </p:cNvSpPr>
              <p:nvPr/>
            </p:nvSpPr>
            <p:spPr bwMode="auto">
              <a:xfrm>
                <a:off x="3837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3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8" name="Line 436"/>
              <p:cNvSpPr>
                <a:spLocks noChangeShapeType="1"/>
              </p:cNvSpPr>
              <p:nvPr/>
            </p:nvSpPr>
            <p:spPr bwMode="auto">
              <a:xfrm flipV="1">
                <a:off x="3837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9" name="Freeform 437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0" name="Freeform 438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1" name="Freeform 439"/>
              <p:cNvSpPr>
                <a:spLocks/>
              </p:cNvSpPr>
              <p:nvPr/>
            </p:nvSpPr>
            <p:spPr bwMode="auto">
              <a:xfrm>
                <a:off x="3844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2" name="Line 440"/>
              <p:cNvSpPr>
                <a:spLocks noChangeShapeType="1"/>
              </p:cNvSpPr>
              <p:nvPr/>
            </p:nvSpPr>
            <p:spPr bwMode="auto">
              <a:xfrm>
                <a:off x="3845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3" name="Freeform 441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4" name="Freeform 442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5" name="Freeform 443"/>
              <p:cNvSpPr>
                <a:spLocks/>
              </p:cNvSpPr>
              <p:nvPr/>
            </p:nvSpPr>
            <p:spPr bwMode="auto">
              <a:xfrm>
                <a:off x="3851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6" name="Line 444"/>
              <p:cNvSpPr>
                <a:spLocks noChangeShapeType="1"/>
              </p:cNvSpPr>
              <p:nvPr/>
            </p:nvSpPr>
            <p:spPr bwMode="auto">
              <a:xfrm flipV="1">
                <a:off x="3853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7" name="Freeform 445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8" name="Freeform 446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9" name="Freeform 447"/>
              <p:cNvSpPr>
                <a:spLocks/>
              </p:cNvSpPr>
              <p:nvPr/>
            </p:nvSpPr>
            <p:spPr bwMode="auto">
              <a:xfrm>
                <a:off x="3857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0" name="Line 448"/>
              <p:cNvSpPr>
                <a:spLocks noChangeShapeType="1"/>
              </p:cNvSpPr>
              <p:nvPr/>
            </p:nvSpPr>
            <p:spPr bwMode="auto">
              <a:xfrm flipV="1">
                <a:off x="3860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1" name="Freeform 449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2" name="Freeform 450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3" name="Freeform 451"/>
              <p:cNvSpPr>
                <a:spLocks/>
              </p:cNvSpPr>
              <p:nvPr/>
            </p:nvSpPr>
            <p:spPr bwMode="auto">
              <a:xfrm>
                <a:off x="3862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4" name="Line 452"/>
              <p:cNvSpPr>
                <a:spLocks noChangeShapeType="1"/>
              </p:cNvSpPr>
              <p:nvPr/>
            </p:nvSpPr>
            <p:spPr bwMode="auto">
              <a:xfrm flipV="1">
                <a:off x="3865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5" name="Freeform 453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6" name="Freeform 454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7" name="Freeform 455"/>
              <p:cNvSpPr>
                <a:spLocks/>
              </p:cNvSpPr>
              <p:nvPr/>
            </p:nvSpPr>
            <p:spPr bwMode="auto">
              <a:xfrm>
                <a:off x="3866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8" name="Freeform 456"/>
              <p:cNvSpPr>
                <a:spLocks/>
              </p:cNvSpPr>
              <p:nvPr/>
            </p:nvSpPr>
            <p:spPr bwMode="auto">
              <a:xfrm>
                <a:off x="3870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9" name="Freeform 457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0" name="Freeform 458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1" name="Freeform 459"/>
              <p:cNvSpPr>
                <a:spLocks/>
              </p:cNvSpPr>
              <p:nvPr/>
            </p:nvSpPr>
            <p:spPr bwMode="auto">
              <a:xfrm>
                <a:off x="3868" y="32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2" name="Freeform 460"/>
              <p:cNvSpPr>
                <a:spLocks/>
              </p:cNvSpPr>
              <p:nvPr/>
            </p:nvSpPr>
            <p:spPr bwMode="auto">
              <a:xfrm>
                <a:off x="3873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3" name="Freeform 461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4" name="Freeform 462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5" name="Freeform 463"/>
              <p:cNvSpPr>
                <a:spLocks/>
              </p:cNvSpPr>
              <p:nvPr/>
            </p:nvSpPr>
            <p:spPr bwMode="auto">
              <a:xfrm>
                <a:off x="3869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6" name="Freeform 464"/>
              <p:cNvSpPr>
                <a:spLocks/>
              </p:cNvSpPr>
              <p:nvPr/>
            </p:nvSpPr>
            <p:spPr bwMode="auto">
              <a:xfrm>
                <a:off x="3874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7" name="Freeform 465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8" name="Freeform 466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9" name="Freeform 467"/>
              <p:cNvSpPr>
                <a:spLocks/>
              </p:cNvSpPr>
              <p:nvPr/>
            </p:nvSpPr>
            <p:spPr bwMode="auto">
              <a:xfrm>
                <a:off x="779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0" name="Freeform 468"/>
              <p:cNvSpPr>
                <a:spLocks/>
              </p:cNvSpPr>
              <p:nvPr/>
            </p:nvSpPr>
            <p:spPr bwMode="auto">
              <a:xfrm>
                <a:off x="784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1" name="Freeform 469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2" name="Freeform 470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3" name="Freeform 471"/>
              <p:cNvSpPr>
                <a:spLocks/>
              </p:cNvSpPr>
              <p:nvPr/>
            </p:nvSpPr>
            <p:spPr bwMode="auto">
              <a:xfrm>
                <a:off x="777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4" name="Line 472"/>
              <p:cNvSpPr>
                <a:spLocks noChangeShapeType="1"/>
              </p:cNvSpPr>
              <p:nvPr/>
            </p:nvSpPr>
            <p:spPr bwMode="auto">
              <a:xfrm flipH="1" flipV="1">
                <a:off x="781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5" name="Freeform 473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6" name="Freeform 474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7" name="Freeform 475"/>
              <p:cNvSpPr>
                <a:spLocks/>
              </p:cNvSpPr>
              <p:nvPr/>
            </p:nvSpPr>
            <p:spPr bwMode="auto">
              <a:xfrm>
                <a:off x="773" y="3185"/>
                <a:ext cx="4" cy="4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5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lnTo>
                      <a:pt x="25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8" name="Line 476"/>
              <p:cNvSpPr>
                <a:spLocks noChangeShapeType="1"/>
              </p:cNvSpPr>
              <p:nvPr/>
            </p:nvSpPr>
            <p:spPr bwMode="auto">
              <a:xfrm flipH="1" flipV="1">
                <a:off x="776" y="31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9" name="Freeform 477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0" name="Freeform 478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1" name="Freeform 479"/>
              <p:cNvSpPr>
                <a:spLocks/>
              </p:cNvSpPr>
              <p:nvPr/>
            </p:nvSpPr>
            <p:spPr bwMode="auto">
              <a:xfrm>
                <a:off x="768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0" y="3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lnTo>
                      <a:pt x="20" y="3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2" name="Line 480"/>
              <p:cNvSpPr>
                <a:spLocks noChangeShapeType="1"/>
              </p:cNvSpPr>
              <p:nvPr/>
            </p:nvSpPr>
            <p:spPr bwMode="auto">
              <a:xfrm flipH="1" flipV="1">
                <a:off x="771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3" name="Freeform 481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4" name="Freeform 482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5" name="Freeform 483"/>
              <p:cNvSpPr>
                <a:spLocks/>
              </p:cNvSpPr>
              <p:nvPr/>
            </p:nvSpPr>
            <p:spPr bwMode="auto">
              <a:xfrm>
                <a:off x="762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6" name="Line 484"/>
              <p:cNvSpPr>
                <a:spLocks noChangeShapeType="1"/>
              </p:cNvSpPr>
              <p:nvPr/>
            </p:nvSpPr>
            <p:spPr bwMode="auto">
              <a:xfrm flipH="1" flipV="1">
                <a:off x="764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7" name="Freeform 485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8" name="Freeform 486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9" name="Freeform 487"/>
              <p:cNvSpPr>
                <a:spLocks/>
              </p:cNvSpPr>
              <p:nvPr/>
            </p:nvSpPr>
            <p:spPr bwMode="auto">
              <a:xfrm>
                <a:off x="755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0" name="Line 488"/>
              <p:cNvSpPr>
                <a:spLocks noChangeShapeType="1"/>
              </p:cNvSpPr>
              <p:nvPr/>
            </p:nvSpPr>
            <p:spPr bwMode="auto">
              <a:xfrm flipH="1">
                <a:off x="756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1" name="Freeform 489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2" name="Freeform 490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3" name="Freeform 491"/>
              <p:cNvSpPr>
                <a:spLocks/>
              </p:cNvSpPr>
              <p:nvPr/>
            </p:nvSpPr>
            <p:spPr bwMode="auto">
              <a:xfrm>
                <a:off x="747" y="317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4" name="Line 492"/>
              <p:cNvSpPr>
                <a:spLocks noChangeShapeType="1"/>
              </p:cNvSpPr>
              <p:nvPr/>
            </p:nvSpPr>
            <p:spPr bwMode="auto">
              <a:xfrm flipH="1" flipV="1">
                <a:off x="748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5" name="Freeform 493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6" name="Freeform 494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7" name="Freeform 495"/>
              <p:cNvSpPr>
                <a:spLocks/>
              </p:cNvSpPr>
              <p:nvPr/>
            </p:nvSpPr>
            <p:spPr bwMode="auto">
              <a:xfrm>
                <a:off x="739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8" name="Line 496"/>
              <p:cNvSpPr>
                <a:spLocks noChangeShapeType="1"/>
              </p:cNvSpPr>
              <p:nvPr/>
            </p:nvSpPr>
            <p:spPr bwMode="auto">
              <a:xfrm flipH="1">
                <a:off x="74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9" name="Freeform 497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0" name="Freeform 498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1" name="Freeform 499"/>
              <p:cNvSpPr>
                <a:spLocks/>
              </p:cNvSpPr>
              <p:nvPr/>
            </p:nvSpPr>
            <p:spPr bwMode="auto">
              <a:xfrm>
                <a:off x="731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2" name="Line 500"/>
              <p:cNvSpPr>
                <a:spLocks noChangeShapeType="1"/>
              </p:cNvSpPr>
              <p:nvPr/>
            </p:nvSpPr>
            <p:spPr bwMode="auto">
              <a:xfrm flipH="1">
                <a:off x="73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3" name="Freeform 501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4" name="Freeform 502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5" name="Freeform 503"/>
              <p:cNvSpPr>
                <a:spLocks/>
              </p:cNvSpPr>
              <p:nvPr/>
            </p:nvSpPr>
            <p:spPr bwMode="auto">
              <a:xfrm>
                <a:off x="722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6" name="Line 504"/>
              <p:cNvSpPr>
                <a:spLocks noChangeShapeType="1"/>
              </p:cNvSpPr>
              <p:nvPr/>
            </p:nvSpPr>
            <p:spPr bwMode="auto">
              <a:xfrm flipH="1">
                <a:off x="722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7" name="Freeform 505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8" name="Freeform 506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9" name="Freeform 507"/>
              <p:cNvSpPr>
                <a:spLocks/>
              </p:cNvSpPr>
              <p:nvPr/>
            </p:nvSpPr>
            <p:spPr bwMode="auto">
              <a:xfrm>
                <a:off x="713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0" name="Line 508"/>
              <p:cNvSpPr>
                <a:spLocks noChangeShapeType="1"/>
              </p:cNvSpPr>
              <p:nvPr/>
            </p:nvSpPr>
            <p:spPr bwMode="auto">
              <a:xfrm flipH="1">
                <a:off x="713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1" name="Freeform 509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2" name="Freeform 510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3" name="Freeform 511"/>
              <p:cNvSpPr>
                <a:spLocks/>
              </p:cNvSpPr>
              <p:nvPr/>
            </p:nvSpPr>
            <p:spPr bwMode="auto">
              <a:xfrm>
                <a:off x="705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4" name="Line 512"/>
              <p:cNvSpPr>
                <a:spLocks noChangeShapeType="1"/>
              </p:cNvSpPr>
              <p:nvPr/>
            </p:nvSpPr>
            <p:spPr bwMode="auto">
              <a:xfrm flipH="1">
                <a:off x="705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5" name="Freeform 513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6" name="Freeform 514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7" name="Freeform 515"/>
              <p:cNvSpPr>
                <a:spLocks/>
              </p:cNvSpPr>
              <p:nvPr/>
            </p:nvSpPr>
            <p:spPr bwMode="auto">
              <a:xfrm>
                <a:off x="698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8" name="Line 516"/>
              <p:cNvSpPr>
                <a:spLocks noChangeShapeType="1"/>
              </p:cNvSpPr>
              <p:nvPr/>
            </p:nvSpPr>
            <p:spPr bwMode="auto">
              <a:xfrm flipH="1">
                <a:off x="698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9" name="Freeform 517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0" name="Freeform 518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1" name="Freeform 519"/>
              <p:cNvSpPr>
                <a:spLocks/>
              </p:cNvSpPr>
              <p:nvPr/>
            </p:nvSpPr>
            <p:spPr bwMode="auto">
              <a:xfrm>
                <a:off x="692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2" name="Line 520"/>
              <p:cNvSpPr>
                <a:spLocks noChangeShapeType="1"/>
              </p:cNvSpPr>
              <p:nvPr/>
            </p:nvSpPr>
            <p:spPr bwMode="auto">
              <a:xfrm flipH="1">
                <a:off x="692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3" name="Freeform 521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4" name="Freeform 522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5" name="Freeform 523"/>
              <p:cNvSpPr>
                <a:spLocks/>
              </p:cNvSpPr>
              <p:nvPr/>
            </p:nvSpPr>
            <p:spPr bwMode="auto">
              <a:xfrm>
                <a:off x="687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6" name="Line 524"/>
              <p:cNvSpPr>
                <a:spLocks noChangeShapeType="1"/>
              </p:cNvSpPr>
              <p:nvPr/>
            </p:nvSpPr>
            <p:spPr bwMode="auto">
              <a:xfrm flipH="1">
                <a:off x="687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7" name="Freeform 525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8" name="Freeform 526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9" name="Freeform 527"/>
              <p:cNvSpPr>
                <a:spLocks/>
              </p:cNvSpPr>
              <p:nvPr/>
            </p:nvSpPr>
            <p:spPr bwMode="auto">
              <a:xfrm>
                <a:off x="683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0" name="Freeform 528"/>
              <p:cNvSpPr>
                <a:spLocks/>
              </p:cNvSpPr>
              <p:nvPr/>
            </p:nvSpPr>
            <p:spPr bwMode="auto">
              <a:xfrm>
                <a:off x="683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1" name="Freeform 529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2" name="Freeform 530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3" name="Freeform 531"/>
              <p:cNvSpPr>
                <a:spLocks/>
              </p:cNvSpPr>
              <p:nvPr/>
            </p:nvSpPr>
            <p:spPr bwMode="auto">
              <a:xfrm>
                <a:off x="681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4" name="Freeform 532"/>
              <p:cNvSpPr>
                <a:spLocks/>
              </p:cNvSpPr>
              <p:nvPr/>
            </p:nvSpPr>
            <p:spPr bwMode="auto">
              <a:xfrm>
                <a:off x="681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5" name="Freeform 533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6" name="Freeform 534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7" name="Freeform 535"/>
              <p:cNvSpPr>
                <a:spLocks/>
              </p:cNvSpPr>
              <p:nvPr/>
            </p:nvSpPr>
            <p:spPr bwMode="auto">
              <a:xfrm>
                <a:off x="681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8" name="Freeform 536"/>
              <p:cNvSpPr>
                <a:spLocks/>
              </p:cNvSpPr>
              <p:nvPr/>
            </p:nvSpPr>
            <p:spPr bwMode="auto">
              <a:xfrm>
                <a:off x="681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9" name="Freeform 537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0" name="Freeform 538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1" name="Freeform 539"/>
              <p:cNvSpPr>
                <a:spLocks/>
              </p:cNvSpPr>
              <p:nvPr/>
            </p:nvSpPr>
            <p:spPr bwMode="auto">
              <a:xfrm>
                <a:off x="683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2" name="Freeform 540"/>
              <p:cNvSpPr>
                <a:spLocks/>
              </p:cNvSpPr>
              <p:nvPr/>
            </p:nvSpPr>
            <p:spPr bwMode="auto">
              <a:xfrm>
                <a:off x="683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3" name="Freeform 541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4" name="Freeform 542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5" name="Freeform 543"/>
              <p:cNvSpPr>
                <a:spLocks/>
              </p:cNvSpPr>
              <p:nvPr/>
            </p:nvSpPr>
            <p:spPr bwMode="auto">
              <a:xfrm>
                <a:off x="687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6" name="Line 544"/>
              <p:cNvSpPr>
                <a:spLocks noChangeShapeType="1"/>
              </p:cNvSpPr>
              <p:nvPr/>
            </p:nvSpPr>
            <p:spPr bwMode="auto">
              <a:xfrm>
                <a:off x="687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7" name="Freeform 545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8" name="Freeform 546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9" name="Freeform 547"/>
              <p:cNvSpPr>
                <a:spLocks/>
              </p:cNvSpPr>
              <p:nvPr/>
            </p:nvSpPr>
            <p:spPr bwMode="auto">
              <a:xfrm>
                <a:off x="692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0" name="Line 548"/>
              <p:cNvSpPr>
                <a:spLocks noChangeShapeType="1"/>
              </p:cNvSpPr>
              <p:nvPr/>
            </p:nvSpPr>
            <p:spPr bwMode="auto">
              <a:xfrm>
                <a:off x="692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1" name="Freeform 549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2" name="Freeform 550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3" name="Freeform 551"/>
              <p:cNvSpPr>
                <a:spLocks/>
              </p:cNvSpPr>
              <p:nvPr/>
            </p:nvSpPr>
            <p:spPr bwMode="auto">
              <a:xfrm>
                <a:off x="698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4" name="Line 552"/>
              <p:cNvSpPr>
                <a:spLocks noChangeShapeType="1"/>
              </p:cNvSpPr>
              <p:nvPr/>
            </p:nvSpPr>
            <p:spPr bwMode="auto">
              <a:xfrm>
                <a:off x="698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5" name="Freeform 553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6" name="Freeform 554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7" name="Freeform 555"/>
              <p:cNvSpPr>
                <a:spLocks/>
              </p:cNvSpPr>
              <p:nvPr/>
            </p:nvSpPr>
            <p:spPr bwMode="auto">
              <a:xfrm>
                <a:off x="705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8" name="Line 556"/>
              <p:cNvSpPr>
                <a:spLocks noChangeShapeType="1"/>
              </p:cNvSpPr>
              <p:nvPr/>
            </p:nvSpPr>
            <p:spPr bwMode="auto">
              <a:xfrm>
                <a:off x="705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9" name="Freeform 557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0" name="Freeform 558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1" name="Freeform 559"/>
              <p:cNvSpPr>
                <a:spLocks/>
              </p:cNvSpPr>
              <p:nvPr/>
            </p:nvSpPr>
            <p:spPr bwMode="auto">
              <a:xfrm>
                <a:off x="713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2" name="Line 560"/>
              <p:cNvSpPr>
                <a:spLocks noChangeShapeType="1"/>
              </p:cNvSpPr>
              <p:nvPr/>
            </p:nvSpPr>
            <p:spPr bwMode="auto">
              <a:xfrm>
                <a:off x="713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3" name="Freeform 561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4" name="Freeform 562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5" name="Freeform 563"/>
              <p:cNvSpPr>
                <a:spLocks/>
              </p:cNvSpPr>
              <p:nvPr/>
            </p:nvSpPr>
            <p:spPr bwMode="auto">
              <a:xfrm>
                <a:off x="722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6" name="Line 564"/>
              <p:cNvSpPr>
                <a:spLocks noChangeShapeType="1"/>
              </p:cNvSpPr>
              <p:nvPr/>
            </p:nvSpPr>
            <p:spPr bwMode="auto">
              <a:xfrm>
                <a:off x="72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7" name="Freeform 565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8" name="Freeform 566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9" name="Freeform 567"/>
              <p:cNvSpPr>
                <a:spLocks/>
              </p:cNvSpPr>
              <p:nvPr/>
            </p:nvSpPr>
            <p:spPr bwMode="auto">
              <a:xfrm>
                <a:off x="731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0" name="Line 568"/>
              <p:cNvSpPr>
                <a:spLocks noChangeShapeType="1"/>
              </p:cNvSpPr>
              <p:nvPr/>
            </p:nvSpPr>
            <p:spPr bwMode="auto">
              <a:xfrm>
                <a:off x="73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1" name="Freeform 569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2" name="Freeform 570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3" name="Freeform 571"/>
              <p:cNvSpPr>
                <a:spLocks/>
              </p:cNvSpPr>
              <p:nvPr/>
            </p:nvSpPr>
            <p:spPr bwMode="auto">
              <a:xfrm>
                <a:off x="739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1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4" name="Line 572"/>
              <p:cNvSpPr>
                <a:spLocks noChangeShapeType="1"/>
              </p:cNvSpPr>
              <p:nvPr/>
            </p:nvSpPr>
            <p:spPr bwMode="auto">
              <a:xfrm>
                <a:off x="74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5" name="Freeform 573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6" name="Freeform 574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7" name="Freeform 575"/>
              <p:cNvSpPr>
                <a:spLocks/>
              </p:cNvSpPr>
              <p:nvPr/>
            </p:nvSpPr>
            <p:spPr bwMode="auto">
              <a:xfrm>
                <a:off x="747" y="322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8" name="Line 576"/>
              <p:cNvSpPr>
                <a:spLocks noChangeShapeType="1"/>
              </p:cNvSpPr>
              <p:nvPr/>
            </p:nvSpPr>
            <p:spPr bwMode="auto">
              <a:xfrm flipV="1">
                <a:off x="748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9" name="Freeform 577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0" name="Freeform 578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1" name="Freeform 579"/>
              <p:cNvSpPr>
                <a:spLocks/>
              </p:cNvSpPr>
              <p:nvPr/>
            </p:nvSpPr>
            <p:spPr bwMode="auto">
              <a:xfrm>
                <a:off x="755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6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2" name="Line 580"/>
              <p:cNvSpPr>
                <a:spLocks noChangeShapeType="1"/>
              </p:cNvSpPr>
              <p:nvPr/>
            </p:nvSpPr>
            <p:spPr bwMode="auto">
              <a:xfrm>
                <a:off x="756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3" name="Freeform 581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4" name="Freeform 582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5" name="Freeform 583"/>
              <p:cNvSpPr>
                <a:spLocks/>
              </p:cNvSpPr>
              <p:nvPr/>
            </p:nvSpPr>
            <p:spPr bwMode="auto">
              <a:xfrm>
                <a:off x="762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9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6" name="Line 584"/>
              <p:cNvSpPr>
                <a:spLocks noChangeShapeType="1"/>
              </p:cNvSpPr>
              <p:nvPr/>
            </p:nvSpPr>
            <p:spPr bwMode="auto">
              <a:xfrm flipV="1">
                <a:off x="764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7" name="Freeform 585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8" name="Freeform 586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9" name="Freeform 587"/>
              <p:cNvSpPr>
                <a:spLocks/>
              </p:cNvSpPr>
              <p:nvPr/>
            </p:nvSpPr>
            <p:spPr bwMode="auto">
              <a:xfrm>
                <a:off x="768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20" y="29"/>
                  </a:cxn>
                  <a:cxn ang="0">
                    <a:pos x="0" y="0"/>
                  </a:cxn>
                </a:cxnLst>
                <a:rect l="0" t="0" r="r" b="b"/>
                <a:pathLst>
                  <a:path w="20" h="33">
                    <a:moveTo>
                      <a:pt x="0" y="0"/>
                    </a:moveTo>
                    <a:lnTo>
                      <a:pt x="14" y="33"/>
                    </a:lnTo>
                    <a:lnTo>
                      <a:pt x="2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0" name="Line 588"/>
              <p:cNvSpPr>
                <a:spLocks noChangeShapeType="1"/>
              </p:cNvSpPr>
              <p:nvPr/>
            </p:nvSpPr>
            <p:spPr bwMode="auto">
              <a:xfrm flipV="1">
                <a:off x="771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1" name="Freeform 589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2" name="Freeform 590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3" name="Freeform 591"/>
              <p:cNvSpPr>
                <a:spLocks/>
              </p:cNvSpPr>
              <p:nvPr/>
            </p:nvSpPr>
            <p:spPr bwMode="auto">
              <a:xfrm>
                <a:off x="773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29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lnTo>
                      <a:pt x="20" y="29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4" name="Line 592"/>
              <p:cNvSpPr>
                <a:spLocks noChangeShapeType="1"/>
              </p:cNvSpPr>
              <p:nvPr/>
            </p:nvSpPr>
            <p:spPr bwMode="auto">
              <a:xfrm flipV="1">
                <a:off x="776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5" name="Freeform 593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6" name="Freeform 594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7" name="Freeform 595"/>
              <p:cNvSpPr>
                <a:spLocks/>
              </p:cNvSpPr>
              <p:nvPr/>
            </p:nvSpPr>
            <p:spPr bwMode="auto">
              <a:xfrm>
                <a:off x="777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8" name="Freeform 596"/>
              <p:cNvSpPr>
                <a:spLocks/>
              </p:cNvSpPr>
              <p:nvPr/>
            </p:nvSpPr>
            <p:spPr bwMode="auto">
              <a:xfrm>
                <a:off x="780" y="3213"/>
                <a:ext cx="2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9" name="Freeform 597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0" name="Freeform 598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1" name="Freeform 599"/>
              <p:cNvSpPr>
                <a:spLocks/>
              </p:cNvSpPr>
              <p:nvPr/>
            </p:nvSpPr>
            <p:spPr bwMode="auto">
              <a:xfrm>
                <a:off x="779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2" name="Freeform 600"/>
              <p:cNvSpPr>
                <a:spLocks/>
              </p:cNvSpPr>
              <p:nvPr/>
            </p:nvSpPr>
            <p:spPr bwMode="auto">
              <a:xfrm>
                <a:off x="784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3" name="Freeform 601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4" name="Freeform 602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5" name="Freeform 603"/>
              <p:cNvSpPr>
                <a:spLocks/>
              </p:cNvSpPr>
              <p:nvPr/>
            </p:nvSpPr>
            <p:spPr bwMode="auto">
              <a:xfrm>
                <a:off x="780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6" name="Freeform 604"/>
              <p:cNvSpPr>
                <a:spLocks/>
              </p:cNvSpPr>
              <p:nvPr/>
            </p:nvSpPr>
            <p:spPr bwMode="auto">
              <a:xfrm>
                <a:off x="785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7" name="Freeform 605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8" name="Freeform 606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9" name="Freeform 607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0" name="Freeform 608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1" name="Freeform 609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2" name="Rectangle 610"/>
              <p:cNvSpPr>
                <a:spLocks noChangeArrowheads="1"/>
              </p:cNvSpPr>
              <p:nvPr/>
            </p:nvSpPr>
            <p:spPr bwMode="auto">
              <a:xfrm>
                <a:off x="951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3" name="Rectangle 611"/>
              <p:cNvSpPr>
                <a:spLocks noChangeArrowheads="1"/>
              </p:cNvSpPr>
              <p:nvPr/>
            </p:nvSpPr>
            <p:spPr bwMode="auto">
              <a:xfrm>
                <a:off x="997" y="3169"/>
                <a:ext cx="4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r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4" name="Freeform 612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5" name="Freeform 613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6" name="Freeform 614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7" name="Freeform 615"/>
              <p:cNvSpPr>
                <a:spLocks/>
              </p:cNvSpPr>
              <p:nvPr/>
            </p:nvSpPr>
            <p:spPr bwMode="auto">
              <a:xfrm>
                <a:off x="383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3" y="8"/>
                  </a:cxn>
                  <a:cxn ang="0">
                    <a:pos x="30" y="0"/>
                  </a:cxn>
                  <a:cxn ang="0">
                    <a:pos x="0" y="1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lnTo>
                      <a:pt x="33" y="8"/>
                    </a:lnTo>
                    <a:lnTo>
                      <a:pt x="3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8" name="Line 616"/>
              <p:cNvSpPr>
                <a:spLocks noChangeShapeType="1"/>
              </p:cNvSpPr>
              <p:nvPr/>
            </p:nvSpPr>
            <p:spPr bwMode="auto">
              <a:xfrm flipH="1" flipV="1">
                <a:off x="3842" y="173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9" name="Freeform 617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" name="Group 819"/>
            <p:cNvGrpSpPr>
              <a:grpSpLocks/>
            </p:cNvGrpSpPr>
            <p:nvPr/>
          </p:nvGrpSpPr>
          <p:grpSpPr bwMode="auto">
            <a:xfrm>
              <a:off x="3147" y="1717"/>
              <a:ext cx="697" cy="1101"/>
              <a:chOff x="3147" y="1717"/>
              <a:chExt cx="697" cy="1101"/>
            </a:xfrm>
          </p:grpSpPr>
          <p:sp>
            <p:nvSpPr>
              <p:cNvPr id="2390" name="Freeform 619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1" name="Freeform 620"/>
              <p:cNvSpPr>
                <a:spLocks/>
              </p:cNvSpPr>
              <p:nvPr/>
            </p:nvSpPr>
            <p:spPr bwMode="auto">
              <a:xfrm>
                <a:off x="3835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1" y="11"/>
                  </a:cxn>
                  <a:cxn ang="0">
                    <a:pos x="29" y="6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1" h="26">
                    <a:moveTo>
                      <a:pt x="0" y="26"/>
                    </a:moveTo>
                    <a:lnTo>
                      <a:pt x="31" y="11"/>
                    </a:lnTo>
                    <a:lnTo>
                      <a:pt x="29" y="6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2" name="Freeform 621"/>
              <p:cNvSpPr>
                <a:spLocks/>
              </p:cNvSpPr>
              <p:nvPr/>
            </p:nvSpPr>
            <p:spPr bwMode="auto">
              <a:xfrm>
                <a:off x="3839" y="1725"/>
                <a:ext cx="1" cy="2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3" name="Freeform 622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4" name="Freeform 623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5" name="Freeform 624"/>
              <p:cNvSpPr>
                <a:spLocks/>
              </p:cNvSpPr>
              <p:nvPr/>
            </p:nvSpPr>
            <p:spPr bwMode="auto">
              <a:xfrm>
                <a:off x="383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6" name="Freeform 625"/>
              <p:cNvSpPr>
                <a:spLocks/>
              </p:cNvSpPr>
              <p:nvPr/>
            </p:nvSpPr>
            <p:spPr bwMode="auto">
              <a:xfrm>
                <a:off x="383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7" name="Freeform 626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8" name="Freeform 627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9" name="Freeform 628"/>
              <p:cNvSpPr>
                <a:spLocks/>
              </p:cNvSpPr>
              <p:nvPr/>
            </p:nvSpPr>
            <p:spPr bwMode="auto">
              <a:xfrm>
                <a:off x="382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0" name="Freeform 629"/>
              <p:cNvSpPr>
                <a:spLocks/>
              </p:cNvSpPr>
              <p:nvPr/>
            </p:nvSpPr>
            <p:spPr bwMode="auto">
              <a:xfrm>
                <a:off x="382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1" name="Freeform 630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2" name="Freeform 631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3" name="Freeform 632"/>
              <p:cNvSpPr>
                <a:spLocks/>
              </p:cNvSpPr>
              <p:nvPr/>
            </p:nvSpPr>
            <p:spPr bwMode="auto">
              <a:xfrm>
                <a:off x="382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4" name="Freeform 633"/>
              <p:cNvSpPr>
                <a:spLocks/>
              </p:cNvSpPr>
              <p:nvPr/>
            </p:nvSpPr>
            <p:spPr bwMode="auto">
              <a:xfrm>
                <a:off x="382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5" name="Freeform 634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6" name="Freeform 635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7" name="Freeform 636"/>
              <p:cNvSpPr>
                <a:spLocks/>
              </p:cNvSpPr>
              <p:nvPr/>
            </p:nvSpPr>
            <p:spPr bwMode="auto">
              <a:xfrm>
                <a:off x="381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8" name="Freeform 637"/>
              <p:cNvSpPr>
                <a:spLocks/>
              </p:cNvSpPr>
              <p:nvPr/>
            </p:nvSpPr>
            <p:spPr bwMode="auto">
              <a:xfrm>
                <a:off x="381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5" y="1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9" name="Freeform 638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0" name="Freeform 639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1" name="Freeform 640"/>
              <p:cNvSpPr>
                <a:spLocks/>
              </p:cNvSpPr>
              <p:nvPr/>
            </p:nvSpPr>
            <p:spPr bwMode="auto">
              <a:xfrm>
                <a:off x="3809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  <a:cxn ang="0">
                    <a:pos x="26" y="31"/>
                  </a:cxn>
                </a:cxnLst>
                <a:rect l="0" t="0" r="r" b="b"/>
                <a:pathLst>
                  <a:path w="26" h="31">
                    <a:moveTo>
                      <a:pt x="26" y="31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2" name="Freeform 641"/>
              <p:cNvSpPr>
                <a:spLocks/>
              </p:cNvSpPr>
              <p:nvPr/>
            </p:nvSpPr>
            <p:spPr bwMode="auto">
              <a:xfrm>
                <a:off x="3809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3" name="Freeform 642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4" name="Freeform 643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5" name="Freeform 644"/>
              <p:cNvSpPr>
                <a:spLocks/>
              </p:cNvSpPr>
              <p:nvPr/>
            </p:nvSpPr>
            <p:spPr bwMode="auto">
              <a:xfrm>
                <a:off x="380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6" name="Line 645"/>
              <p:cNvSpPr>
                <a:spLocks noChangeShapeType="1"/>
              </p:cNvSpPr>
              <p:nvPr/>
            </p:nvSpPr>
            <p:spPr bwMode="auto">
              <a:xfrm flipH="1">
                <a:off x="380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7" name="Freeform 646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8" name="Freeform 647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9" name="Freeform 648"/>
              <p:cNvSpPr>
                <a:spLocks/>
              </p:cNvSpPr>
              <p:nvPr/>
            </p:nvSpPr>
            <p:spPr bwMode="auto">
              <a:xfrm>
                <a:off x="3802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0" name="Freeform 649"/>
              <p:cNvSpPr>
                <a:spLocks/>
              </p:cNvSpPr>
              <p:nvPr/>
            </p:nvSpPr>
            <p:spPr bwMode="auto">
              <a:xfrm>
                <a:off x="380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1" name="Freeform 650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2" name="Freeform 651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3" name="Freeform 652"/>
              <p:cNvSpPr>
                <a:spLocks/>
              </p:cNvSpPr>
              <p:nvPr/>
            </p:nvSpPr>
            <p:spPr bwMode="auto">
              <a:xfrm>
                <a:off x="380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4" name="Freeform 653"/>
              <p:cNvSpPr>
                <a:spLocks/>
              </p:cNvSpPr>
              <p:nvPr/>
            </p:nvSpPr>
            <p:spPr bwMode="auto">
              <a:xfrm>
                <a:off x="380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5" name="Freeform 654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6" name="Freeform 655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7" name="Freeform 656"/>
              <p:cNvSpPr>
                <a:spLocks/>
              </p:cNvSpPr>
              <p:nvPr/>
            </p:nvSpPr>
            <p:spPr bwMode="auto">
              <a:xfrm>
                <a:off x="3802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8" name="Freeform 657"/>
              <p:cNvSpPr>
                <a:spLocks/>
              </p:cNvSpPr>
              <p:nvPr/>
            </p:nvSpPr>
            <p:spPr bwMode="auto">
              <a:xfrm>
                <a:off x="380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9" name="Freeform 658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0" name="Freeform 659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1" name="Freeform 660"/>
              <p:cNvSpPr>
                <a:spLocks/>
              </p:cNvSpPr>
              <p:nvPr/>
            </p:nvSpPr>
            <p:spPr bwMode="auto">
              <a:xfrm>
                <a:off x="380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2" name="Freeform 661"/>
              <p:cNvSpPr>
                <a:spLocks/>
              </p:cNvSpPr>
              <p:nvPr/>
            </p:nvSpPr>
            <p:spPr bwMode="auto">
              <a:xfrm>
                <a:off x="380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3" name="Freeform 662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4" name="Freeform 663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5" name="Freeform 664"/>
              <p:cNvSpPr>
                <a:spLocks/>
              </p:cNvSpPr>
              <p:nvPr/>
            </p:nvSpPr>
            <p:spPr bwMode="auto">
              <a:xfrm>
                <a:off x="3809" y="1752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9" y="31"/>
                  </a:cxn>
                  <a:cxn ang="0">
                    <a:pos x="25" y="0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lnTo>
                      <a:pt x="0" y="25"/>
                    </a:lnTo>
                    <a:lnTo>
                      <a:pt x="4" y="29"/>
                    </a:lnTo>
                    <a:lnTo>
                      <a:pt x="9" y="3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6" name="Freeform 665"/>
              <p:cNvSpPr>
                <a:spLocks/>
              </p:cNvSpPr>
              <p:nvPr/>
            </p:nvSpPr>
            <p:spPr bwMode="auto">
              <a:xfrm>
                <a:off x="3809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7" name="Freeform 666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8" name="Freeform 667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9" name="Freeform 668"/>
              <p:cNvSpPr>
                <a:spLocks/>
              </p:cNvSpPr>
              <p:nvPr/>
            </p:nvSpPr>
            <p:spPr bwMode="auto">
              <a:xfrm>
                <a:off x="381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1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1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0" name="Freeform 669"/>
              <p:cNvSpPr>
                <a:spLocks/>
              </p:cNvSpPr>
              <p:nvPr/>
            </p:nvSpPr>
            <p:spPr bwMode="auto">
              <a:xfrm>
                <a:off x="3815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4" y="2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1" name="Freeform 670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2" name="Freeform 671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3" name="Freeform 672"/>
              <p:cNvSpPr>
                <a:spLocks/>
              </p:cNvSpPr>
              <p:nvPr/>
            </p:nvSpPr>
            <p:spPr bwMode="auto">
              <a:xfrm>
                <a:off x="382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4" name="Freeform 673"/>
              <p:cNvSpPr>
                <a:spLocks/>
              </p:cNvSpPr>
              <p:nvPr/>
            </p:nvSpPr>
            <p:spPr bwMode="auto">
              <a:xfrm>
                <a:off x="382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5" name="Freeform 674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6" name="Freeform 675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7" name="Freeform 676"/>
              <p:cNvSpPr>
                <a:spLocks/>
              </p:cNvSpPr>
              <p:nvPr/>
            </p:nvSpPr>
            <p:spPr bwMode="auto">
              <a:xfrm>
                <a:off x="382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8" name="Freeform 677"/>
              <p:cNvSpPr>
                <a:spLocks/>
              </p:cNvSpPr>
              <p:nvPr/>
            </p:nvSpPr>
            <p:spPr bwMode="auto">
              <a:xfrm>
                <a:off x="382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9" name="Freeform 678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0" name="Freeform 679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1" name="Freeform 680"/>
              <p:cNvSpPr>
                <a:spLocks/>
              </p:cNvSpPr>
              <p:nvPr/>
            </p:nvSpPr>
            <p:spPr bwMode="auto">
              <a:xfrm>
                <a:off x="383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2" name="Line 681"/>
              <p:cNvSpPr>
                <a:spLocks noChangeShapeType="1"/>
              </p:cNvSpPr>
              <p:nvPr/>
            </p:nvSpPr>
            <p:spPr bwMode="auto">
              <a:xfrm flipV="1">
                <a:off x="383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3" name="Freeform 682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4" name="Freeform 683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5" name="Freeform 684"/>
              <p:cNvSpPr>
                <a:spLocks/>
              </p:cNvSpPr>
              <p:nvPr/>
            </p:nvSpPr>
            <p:spPr bwMode="auto">
              <a:xfrm>
                <a:off x="3835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6" name="Freeform 685"/>
              <p:cNvSpPr>
                <a:spLocks/>
              </p:cNvSpPr>
              <p:nvPr/>
            </p:nvSpPr>
            <p:spPr bwMode="auto">
              <a:xfrm>
                <a:off x="383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3" y="7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7" name="Freeform 686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8" name="Freeform 687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9" name="Freeform 688"/>
              <p:cNvSpPr>
                <a:spLocks/>
              </p:cNvSpPr>
              <p:nvPr/>
            </p:nvSpPr>
            <p:spPr bwMode="auto">
              <a:xfrm>
                <a:off x="383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5"/>
                  </a:cxn>
                  <a:cxn ang="0">
                    <a:pos x="33" y="7"/>
                  </a:cxn>
                  <a:cxn ang="0">
                    <a:pos x="0" y="0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lnTo>
                      <a:pt x="30" y="15"/>
                    </a:lnTo>
                    <a:lnTo>
                      <a:pt x="3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0" name="Line 689"/>
              <p:cNvSpPr>
                <a:spLocks noChangeShapeType="1"/>
              </p:cNvSpPr>
              <p:nvPr/>
            </p:nvSpPr>
            <p:spPr bwMode="auto">
              <a:xfrm flipV="1">
                <a:off x="3842" y="1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1" name="Freeform 690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2" name="Freeform 691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3" name="Freeform 692"/>
              <p:cNvSpPr>
                <a:spLocks/>
              </p:cNvSpPr>
              <p:nvPr/>
            </p:nvSpPr>
            <p:spPr bwMode="auto">
              <a:xfrm>
                <a:off x="3838" y="1738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14"/>
                  </a:cxn>
                  <a:cxn ang="0">
                    <a:pos x="34" y="9"/>
                  </a:cxn>
                  <a:cxn ang="0">
                    <a:pos x="33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3" y="14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4" name="Freeform 693"/>
              <p:cNvSpPr>
                <a:spLocks/>
              </p:cNvSpPr>
              <p:nvPr/>
            </p:nvSpPr>
            <p:spPr bwMode="auto">
              <a:xfrm>
                <a:off x="384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9"/>
                  </a:cxn>
                  <a:cxn ang="0">
                    <a:pos x="0" y="0"/>
                  </a:cxn>
                </a:cxnLst>
                <a:rect l="0" t="0" r="r" b="b"/>
                <a:pathLst>
                  <a:path w="1" h="14">
                    <a:moveTo>
                      <a:pt x="0" y="14"/>
                    </a:move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5" name="Freeform 694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6" name="Freeform 695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7" name="Freeform 696"/>
              <p:cNvSpPr>
                <a:spLocks/>
              </p:cNvSpPr>
              <p:nvPr/>
            </p:nvSpPr>
            <p:spPr bwMode="auto">
              <a:xfrm>
                <a:off x="3509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8" name="Freeform 697"/>
              <p:cNvSpPr>
                <a:spLocks/>
              </p:cNvSpPr>
              <p:nvPr/>
            </p:nvSpPr>
            <p:spPr bwMode="auto">
              <a:xfrm>
                <a:off x="3514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9" name="Freeform 698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0" name="Freeform 699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1" name="Freeform 700"/>
              <p:cNvSpPr>
                <a:spLocks/>
              </p:cNvSpPr>
              <p:nvPr/>
            </p:nvSpPr>
            <p:spPr bwMode="auto">
              <a:xfrm>
                <a:off x="3507" y="2247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9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29" y="9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2" name="Line 701"/>
              <p:cNvSpPr>
                <a:spLocks noChangeShapeType="1"/>
              </p:cNvSpPr>
              <p:nvPr/>
            </p:nvSpPr>
            <p:spPr bwMode="auto">
              <a:xfrm flipH="1" flipV="1">
                <a:off x="35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3" name="Freeform 702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4" name="Freeform 703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5" name="Freeform 704"/>
              <p:cNvSpPr>
                <a:spLocks/>
              </p:cNvSpPr>
              <p:nvPr/>
            </p:nvSpPr>
            <p:spPr bwMode="auto">
              <a:xfrm>
                <a:off x="3504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25" y="8"/>
                  </a:cxn>
                  <a:cxn ang="0">
                    <a:pos x="21" y="5"/>
                  </a:cxn>
                  <a:cxn ang="0">
                    <a:pos x="15" y="0"/>
                  </a:cxn>
                  <a:cxn ang="0">
                    <a:pos x="0" y="3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lnTo>
                      <a:pt x="25" y="8"/>
                    </a:lnTo>
                    <a:lnTo>
                      <a:pt x="21" y="5"/>
                    </a:lnTo>
                    <a:lnTo>
                      <a:pt x="15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6" name="Freeform 705"/>
              <p:cNvSpPr>
                <a:spLocks/>
              </p:cNvSpPr>
              <p:nvPr/>
            </p:nvSpPr>
            <p:spPr bwMode="auto">
              <a:xfrm>
                <a:off x="3507" y="2242"/>
                <a:ext cx="1" cy="1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6" y="5"/>
                  </a:cxn>
                  <a:cxn ang="0">
                    <a:pos x="0" y="0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7" name="Freeform 706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8" name="Freeform 707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9" name="Freeform 708"/>
              <p:cNvSpPr>
                <a:spLocks/>
              </p:cNvSpPr>
              <p:nvPr/>
            </p:nvSpPr>
            <p:spPr bwMode="auto">
              <a:xfrm>
                <a:off x="3500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0" name="Freeform 709"/>
              <p:cNvSpPr>
                <a:spLocks/>
              </p:cNvSpPr>
              <p:nvPr/>
            </p:nvSpPr>
            <p:spPr bwMode="auto">
              <a:xfrm>
                <a:off x="3501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1" name="Freeform 710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2" name="Freeform 711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3" name="Freeform 712"/>
              <p:cNvSpPr>
                <a:spLocks/>
              </p:cNvSpPr>
              <p:nvPr/>
            </p:nvSpPr>
            <p:spPr bwMode="auto">
              <a:xfrm>
                <a:off x="3494" y="2238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4" name="Freeform 713"/>
              <p:cNvSpPr>
                <a:spLocks/>
              </p:cNvSpPr>
              <p:nvPr/>
            </p:nvSpPr>
            <p:spPr bwMode="auto">
              <a:xfrm>
                <a:off x="3494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5" name="Freeform 714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6" name="Freeform 715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7" name="Freeform 716"/>
              <p:cNvSpPr>
                <a:spLocks/>
              </p:cNvSpPr>
              <p:nvPr/>
            </p:nvSpPr>
            <p:spPr bwMode="auto">
              <a:xfrm>
                <a:off x="3488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8" name="Freeform 717"/>
              <p:cNvSpPr>
                <a:spLocks/>
              </p:cNvSpPr>
              <p:nvPr/>
            </p:nvSpPr>
            <p:spPr bwMode="auto">
              <a:xfrm>
                <a:off x="348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9" name="Freeform 718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0" name="Freeform 719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1" name="Freeform 720"/>
              <p:cNvSpPr>
                <a:spLocks/>
              </p:cNvSpPr>
              <p:nvPr/>
            </p:nvSpPr>
            <p:spPr bwMode="auto">
              <a:xfrm>
                <a:off x="3482" y="2242"/>
                <a:ext cx="4" cy="5"/>
              </a:xfrm>
              <a:custGeom>
                <a:avLst/>
                <a:gdLst/>
                <a:ahLst/>
                <a:cxnLst>
                  <a:cxn ang="0">
                    <a:pos x="24" y="32"/>
                  </a:cxn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  <a:cxn ang="0">
                    <a:pos x="24" y="32"/>
                  </a:cxn>
                </a:cxnLst>
                <a:rect l="0" t="0" r="r" b="b"/>
                <a:pathLst>
                  <a:path w="24" h="32">
                    <a:moveTo>
                      <a:pt x="24" y="32"/>
                    </a:moveTo>
                    <a:lnTo>
                      <a:pt x="9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2" name="Freeform 721"/>
              <p:cNvSpPr>
                <a:spLocks/>
              </p:cNvSpPr>
              <p:nvPr/>
            </p:nvSpPr>
            <p:spPr bwMode="auto">
              <a:xfrm>
                <a:off x="3482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3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3" name="Freeform 722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4" name="Freeform 723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5" name="Freeform 724"/>
              <p:cNvSpPr>
                <a:spLocks/>
              </p:cNvSpPr>
              <p:nvPr/>
            </p:nvSpPr>
            <p:spPr bwMode="auto">
              <a:xfrm>
                <a:off x="3478" y="2246"/>
                <a:ext cx="5" cy="5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  <a:cxn ang="0">
                    <a:pos x="29" y="26"/>
                  </a:cxn>
                </a:cxnLst>
                <a:rect l="0" t="0" r="r" b="b"/>
                <a:pathLst>
                  <a:path w="29" h="26">
                    <a:moveTo>
                      <a:pt x="29" y="26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6" name="Freeform 725"/>
              <p:cNvSpPr>
                <a:spLocks/>
              </p:cNvSpPr>
              <p:nvPr/>
            </p:nvSpPr>
            <p:spPr bwMode="auto">
              <a:xfrm>
                <a:off x="347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lnTo>
                      <a:pt x="2" y="4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7" name="Freeform 726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8" name="Freeform 727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9" name="Freeform 728"/>
              <p:cNvSpPr>
                <a:spLocks/>
              </p:cNvSpPr>
              <p:nvPr/>
            </p:nvSpPr>
            <p:spPr bwMode="auto">
              <a:xfrm>
                <a:off x="3475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0" name="Freeform 729"/>
              <p:cNvSpPr>
                <a:spLocks/>
              </p:cNvSpPr>
              <p:nvPr/>
            </p:nvSpPr>
            <p:spPr bwMode="auto">
              <a:xfrm>
                <a:off x="3475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1" name="Freeform 730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2" name="Freeform 731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3" name="Freeform 732"/>
              <p:cNvSpPr>
                <a:spLocks/>
              </p:cNvSpPr>
              <p:nvPr/>
            </p:nvSpPr>
            <p:spPr bwMode="auto">
              <a:xfrm>
                <a:off x="3474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4" name="Freeform 733"/>
              <p:cNvSpPr>
                <a:spLocks/>
              </p:cNvSpPr>
              <p:nvPr/>
            </p:nvSpPr>
            <p:spPr bwMode="auto">
              <a:xfrm>
                <a:off x="3474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5" name="Freeform 734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6" name="Freeform 735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7" name="Freeform 736"/>
              <p:cNvSpPr>
                <a:spLocks/>
              </p:cNvSpPr>
              <p:nvPr/>
            </p:nvSpPr>
            <p:spPr bwMode="auto">
              <a:xfrm>
                <a:off x="3475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8" name="Freeform 737"/>
              <p:cNvSpPr>
                <a:spLocks/>
              </p:cNvSpPr>
              <p:nvPr/>
            </p:nvSpPr>
            <p:spPr bwMode="auto">
              <a:xfrm>
                <a:off x="347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9" name="Freeform 738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0" name="Freeform 739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1" name="Freeform 740"/>
              <p:cNvSpPr>
                <a:spLocks/>
              </p:cNvSpPr>
              <p:nvPr/>
            </p:nvSpPr>
            <p:spPr bwMode="auto">
              <a:xfrm>
                <a:off x="3477" y="2270"/>
                <a:ext cx="6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8" y="26"/>
                  </a:cxn>
                  <a:cxn ang="0">
                    <a:pos x="31" y="0"/>
                  </a:cxn>
                </a:cxnLst>
                <a:rect l="0" t="0" r="r" b="b"/>
                <a:pathLst>
                  <a:path w="31" h="26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2" name="Freeform 741"/>
              <p:cNvSpPr>
                <a:spLocks/>
              </p:cNvSpPr>
              <p:nvPr/>
            </p:nvSpPr>
            <p:spPr bwMode="auto">
              <a:xfrm>
                <a:off x="3477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10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4" y="5"/>
                    </a:lnTo>
                    <a:lnTo>
                      <a:pt x="8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3" name="Freeform 742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4" name="Freeform 743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5" name="Freeform 744"/>
              <p:cNvSpPr>
                <a:spLocks/>
              </p:cNvSpPr>
              <p:nvPr/>
            </p:nvSpPr>
            <p:spPr bwMode="auto">
              <a:xfrm>
                <a:off x="3482" y="2273"/>
                <a:ext cx="4" cy="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23" y="0"/>
                  </a:cxn>
                </a:cxnLst>
                <a:rect l="0" t="0" r="r" b="b"/>
                <a:pathLst>
                  <a:path w="23" h="31">
                    <a:moveTo>
                      <a:pt x="23" y="0"/>
                    </a:moveTo>
                    <a:lnTo>
                      <a:pt x="0" y="26"/>
                    </a:lnTo>
                    <a:lnTo>
                      <a:pt x="8" y="3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6" name="Line 745"/>
              <p:cNvSpPr>
                <a:spLocks noChangeShapeType="1"/>
              </p:cNvSpPr>
              <p:nvPr/>
            </p:nvSpPr>
            <p:spPr bwMode="auto">
              <a:xfrm>
                <a:off x="348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7" name="Freeform 746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8" name="Freeform 747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9" name="Freeform 748"/>
              <p:cNvSpPr>
                <a:spLocks/>
              </p:cNvSpPr>
              <p:nvPr/>
            </p:nvSpPr>
            <p:spPr bwMode="auto">
              <a:xfrm>
                <a:off x="3488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0" name="Freeform 749"/>
              <p:cNvSpPr>
                <a:spLocks/>
              </p:cNvSpPr>
              <p:nvPr/>
            </p:nvSpPr>
            <p:spPr bwMode="auto">
              <a:xfrm>
                <a:off x="348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1" name="Freeform 750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2" name="Freeform 751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3" name="Freeform 752"/>
              <p:cNvSpPr>
                <a:spLocks/>
              </p:cNvSpPr>
              <p:nvPr/>
            </p:nvSpPr>
            <p:spPr bwMode="auto">
              <a:xfrm>
                <a:off x="3494" y="2276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4" name="Freeform 753"/>
              <p:cNvSpPr>
                <a:spLocks/>
              </p:cNvSpPr>
              <p:nvPr/>
            </p:nvSpPr>
            <p:spPr bwMode="auto">
              <a:xfrm>
                <a:off x="3494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5" name="Freeform 754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6" name="Freeform 755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7" name="Freeform 756"/>
              <p:cNvSpPr>
                <a:spLocks/>
              </p:cNvSpPr>
              <p:nvPr/>
            </p:nvSpPr>
            <p:spPr bwMode="auto">
              <a:xfrm>
                <a:off x="3500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9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5" y="36"/>
                    </a:lnTo>
                    <a:lnTo>
                      <a:pt x="9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8" name="Freeform 757"/>
              <p:cNvSpPr>
                <a:spLocks/>
              </p:cNvSpPr>
              <p:nvPr/>
            </p:nvSpPr>
            <p:spPr bwMode="auto">
              <a:xfrm>
                <a:off x="3501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2"/>
                  </a:cxn>
                  <a:cxn ang="0">
                    <a:pos x="10" y="0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4" y="2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9" name="Freeform 758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0" name="Freeform 759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1" name="Freeform 760"/>
              <p:cNvSpPr>
                <a:spLocks/>
              </p:cNvSpPr>
              <p:nvPr/>
            </p:nvSpPr>
            <p:spPr bwMode="auto">
              <a:xfrm>
                <a:off x="3504" y="2273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0" y="29"/>
                  </a:cxn>
                  <a:cxn ang="0">
                    <a:pos x="24" y="25"/>
                  </a:cxn>
                  <a:cxn ang="0">
                    <a:pos x="0" y="0"/>
                  </a:cxn>
                </a:cxnLst>
                <a:rect l="0" t="0" r="r" b="b"/>
                <a:pathLst>
                  <a:path w="24" h="32">
                    <a:moveTo>
                      <a:pt x="0" y="0"/>
                    </a:moveTo>
                    <a:lnTo>
                      <a:pt x="15" y="32"/>
                    </a:lnTo>
                    <a:lnTo>
                      <a:pt x="20" y="29"/>
                    </a:lnTo>
                    <a:lnTo>
                      <a:pt x="2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2" name="Freeform 761"/>
              <p:cNvSpPr>
                <a:spLocks/>
              </p:cNvSpPr>
              <p:nvPr/>
            </p:nvSpPr>
            <p:spPr bwMode="auto">
              <a:xfrm>
                <a:off x="3507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3" name="Freeform 762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4" name="Freeform 763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5" name="Freeform 764"/>
              <p:cNvSpPr>
                <a:spLocks/>
              </p:cNvSpPr>
              <p:nvPr/>
            </p:nvSpPr>
            <p:spPr bwMode="auto">
              <a:xfrm>
                <a:off x="3507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6" name="Freeform 765"/>
              <p:cNvSpPr>
                <a:spLocks/>
              </p:cNvSpPr>
              <p:nvPr/>
            </p:nvSpPr>
            <p:spPr bwMode="auto">
              <a:xfrm>
                <a:off x="3511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7" name="Freeform 766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8" name="Freeform 767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9" name="Freeform 768"/>
              <p:cNvSpPr>
                <a:spLocks/>
              </p:cNvSpPr>
              <p:nvPr/>
            </p:nvSpPr>
            <p:spPr bwMode="auto">
              <a:xfrm>
                <a:off x="3509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0" name="Freeform 769"/>
              <p:cNvSpPr>
                <a:spLocks/>
              </p:cNvSpPr>
              <p:nvPr/>
            </p:nvSpPr>
            <p:spPr bwMode="auto">
              <a:xfrm>
                <a:off x="351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1" name="Freeform 770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2" name="Freeform 771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3" name="Freeform 772"/>
              <p:cNvSpPr>
                <a:spLocks/>
              </p:cNvSpPr>
              <p:nvPr/>
            </p:nvSpPr>
            <p:spPr bwMode="auto">
              <a:xfrm>
                <a:off x="3510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4" name="Freeform 773"/>
              <p:cNvSpPr>
                <a:spLocks/>
              </p:cNvSpPr>
              <p:nvPr/>
            </p:nvSpPr>
            <p:spPr bwMode="auto">
              <a:xfrm>
                <a:off x="351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5" name="Freeform 774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6" name="Freeform 775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7" name="Freeform 776"/>
              <p:cNvSpPr>
                <a:spLocks/>
              </p:cNvSpPr>
              <p:nvPr/>
            </p:nvSpPr>
            <p:spPr bwMode="auto">
              <a:xfrm>
                <a:off x="3182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8" name="Freeform 777"/>
              <p:cNvSpPr>
                <a:spLocks/>
              </p:cNvSpPr>
              <p:nvPr/>
            </p:nvSpPr>
            <p:spPr bwMode="auto">
              <a:xfrm>
                <a:off x="3187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9" name="Freeform 778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0" name="Freeform 779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1" name="Freeform 780"/>
              <p:cNvSpPr>
                <a:spLocks/>
              </p:cNvSpPr>
              <p:nvPr/>
            </p:nvSpPr>
            <p:spPr bwMode="auto">
              <a:xfrm>
                <a:off x="3180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2" name="Line 781"/>
              <p:cNvSpPr>
                <a:spLocks noChangeShapeType="1"/>
              </p:cNvSpPr>
              <p:nvPr/>
            </p:nvSpPr>
            <p:spPr bwMode="auto">
              <a:xfrm flipH="1" flipV="1">
                <a:off x="3184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3" name="Freeform 782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4" name="Freeform 783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5" name="Freeform 784"/>
              <p:cNvSpPr>
                <a:spLocks/>
              </p:cNvSpPr>
              <p:nvPr/>
            </p:nvSpPr>
            <p:spPr bwMode="auto">
              <a:xfrm>
                <a:off x="3177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6" y="7"/>
                  </a:cxn>
                  <a:cxn ang="0">
                    <a:pos x="21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6" h="32">
                    <a:moveTo>
                      <a:pt x="0" y="32"/>
                    </a:moveTo>
                    <a:lnTo>
                      <a:pt x="26" y="7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6" name="Freeform 785"/>
              <p:cNvSpPr>
                <a:spLocks/>
              </p:cNvSpPr>
              <p:nvPr/>
            </p:nvSpPr>
            <p:spPr bwMode="auto">
              <a:xfrm>
                <a:off x="3179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7"/>
                  </a:cxn>
                  <a:cxn ang="0">
                    <a:pos x="5" y="4"/>
                  </a:cxn>
                  <a:cxn ang="0">
                    <a:pos x="0" y="0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5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7" name="Freeform 786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8" name="Freeform 787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9" name="Freeform 788"/>
              <p:cNvSpPr>
                <a:spLocks/>
              </p:cNvSpPr>
              <p:nvPr/>
            </p:nvSpPr>
            <p:spPr bwMode="auto">
              <a:xfrm>
                <a:off x="3173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0" name="Freeform 789"/>
              <p:cNvSpPr>
                <a:spLocks/>
              </p:cNvSpPr>
              <p:nvPr/>
            </p:nvSpPr>
            <p:spPr bwMode="auto">
              <a:xfrm>
                <a:off x="3173" y="2784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1" name="Freeform 790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2" name="Freeform 791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3" name="Freeform 792"/>
              <p:cNvSpPr>
                <a:spLocks/>
              </p:cNvSpPr>
              <p:nvPr/>
            </p:nvSpPr>
            <p:spPr bwMode="auto">
              <a:xfrm>
                <a:off x="3167" y="2783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4" name="Freeform 793"/>
              <p:cNvSpPr>
                <a:spLocks/>
              </p:cNvSpPr>
              <p:nvPr/>
            </p:nvSpPr>
            <p:spPr bwMode="auto">
              <a:xfrm>
                <a:off x="3167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5" name="Freeform 794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6" name="Freeform 795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7" name="Freeform 796"/>
              <p:cNvSpPr>
                <a:spLocks/>
              </p:cNvSpPr>
              <p:nvPr/>
            </p:nvSpPr>
            <p:spPr bwMode="auto">
              <a:xfrm>
                <a:off x="3160" y="2784"/>
                <a:ext cx="3" cy="6"/>
              </a:xfrm>
              <a:custGeom>
                <a:avLst/>
                <a:gdLst/>
                <a:ahLst/>
                <a:cxnLst>
                  <a:cxn ang="0">
                    <a:pos x="16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6" y="36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8" name="Freeform 797"/>
              <p:cNvSpPr>
                <a:spLocks/>
              </p:cNvSpPr>
              <p:nvPr/>
            </p:nvSpPr>
            <p:spPr bwMode="auto">
              <a:xfrm>
                <a:off x="3160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9" name="Freeform 798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0" name="Freeform 799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1" name="Freeform 800"/>
              <p:cNvSpPr>
                <a:spLocks/>
              </p:cNvSpPr>
              <p:nvPr/>
            </p:nvSpPr>
            <p:spPr bwMode="auto">
              <a:xfrm>
                <a:off x="3155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2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  <a:cxn ang="0">
                    <a:pos x="26" y="32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2" name="Freeform 801"/>
              <p:cNvSpPr>
                <a:spLocks/>
              </p:cNvSpPr>
              <p:nvPr/>
            </p:nvSpPr>
            <p:spPr bwMode="auto">
              <a:xfrm>
                <a:off x="3155" y="278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3" name="Freeform 802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4" name="Freeform 803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5" name="Freeform 804"/>
              <p:cNvSpPr>
                <a:spLocks/>
              </p:cNvSpPr>
              <p:nvPr/>
            </p:nvSpPr>
            <p:spPr bwMode="auto">
              <a:xfrm>
                <a:off x="3151" y="2792"/>
                <a:ext cx="4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6" name="Line 805"/>
              <p:cNvSpPr>
                <a:spLocks noChangeShapeType="1"/>
              </p:cNvSpPr>
              <p:nvPr/>
            </p:nvSpPr>
            <p:spPr bwMode="auto">
              <a:xfrm flipH="1">
                <a:off x="3151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7" name="Freeform 806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8" name="Freeform 807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9" name="Freeform 808"/>
              <p:cNvSpPr>
                <a:spLocks/>
              </p:cNvSpPr>
              <p:nvPr/>
            </p:nvSpPr>
            <p:spPr bwMode="auto">
              <a:xfrm>
                <a:off x="3148" y="2798"/>
                <a:ext cx="5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0" name="Freeform 809"/>
              <p:cNvSpPr>
                <a:spLocks/>
              </p:cNvSpPr>
              <p:nvPr/>
            </p:nvSpPr>
            <p:spPr bwMode="auto">
              <a:xfrm>
                <a:off x="3148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1" name="Freeform 810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2" name="Freeform 811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3" name="Freeform 812"/>
              <p:cNvSpPr>
                <a:spLocks/>
              </p:cNvSpPr>
              <p:nvPr/>
            </p:nvSpPr>
            <p:spPr bwMode="auto">
              <a:xfrm>
                <a:off x="3147" y="2804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4" name="Freeform 813"/>
              <p:cNvSpPr>
                <a:spLocks/>
              </p:cNvSpPr>
              <p:nvPr/>
            </p:nvSpPr>
            <p:spPr bwMode="auto">
              <a:xfrm>
                <a:off x="314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5" name="Freeform 814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6" name="Freeform 815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7" name="Freeform 816"/>
              <p:cNvSpPr>
                <a:spLocks/>
              </p:cNvSpPr>
              <p:nvPr/>
            </p:nvSpPr>
            <p:spPr bwMode="auto">
              <a:xfrm>
                <a:off x="3148" y="2810"/>
                <a:ext cx="5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5"/>
                  </a:cxn>
                  <a:cxn ang="0">
                    <a:pos x="2" y="10"/>
                  </a:cxn>
                  <a:cxn ang="0">
                    <a:pos x="4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4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8" name="Freeform 817"/>
              <p:cNvSpPr>
                <a:spLocks/>
              </p:cNvSpPr>
              <p:nvPr/>
            </p:nvSpPr>
            <p:spPr bwMode="auto">
              <a:xfrm>
                <a:off x="3148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11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2" y="5"/>
                    </a:lnTo>
                    <a:lnTo>
                      <a:pt x="4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9" name="Freeform 818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" name="Group 1020"/>
            <p:cNvGrpSpPr>
              <a:grpSpLocks/>
            </p:cNvGrpSpPr>
            <p:nvPr/>
          </p:nvGrpSpPr>
          <p:grpSpPr bwMode="auto">
            <a:xfrm>
              <a:off x="1839" y="2156"/>
              <a:ext cx="2119" cy="1326"/>
              <a:chOff x="1839" y="2156"/>
              <a:chExt cx="2119" cy="1326"/>
            </a:xfrm>
          </p:grpSpPr>
          <p:sp>
            <p:nvSpPr>
              <p:cNvPr id="2190" name="Freeform 820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1" name="Freeform 821"/>
              <p:cNvSpPr>
                <a:spLocks/>
              </p:cNvSpPr>
              <p:nvPr/>
            </p:nvSpPr>
            <p:spPr bwMode="auto">
              <a:xfrm>
                <a:off x="3150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2" name="Freeform 822"/>
              <p:cNvSpPr>
                <a:spLocks/>
              </p:cNvSpPr>
              <p:nvPr/>
            </p:nvSpPr>
            <p:spPr bwMode="auto">
              <a:xfrm>
                <a:off x="3150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3" name="Freeform 823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4" name="Freeform 824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5" name="Freeform 825"/>
              <p:cNvSpPr>
                <a:spLocks/>
              </p:cNvSpPr>
              <p:nvPr/>
            </p:nvSpPr>
            <p:spPr bwMode="auto">
              <a:xfrm>
                <a:off x="3155" y="2818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2"/>
                  </a:cxn>
                  <a:cxn ang="0">
                    <a:pos x="25" y="0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6" name="Freeform 826"/>
              <p:cNvSpPr>
                <a:spLocks/>
              </p:cNvSpPr>
              <p:nvPr/>
            </p:nvSpPr>
            <p:spPr bwMode="auto">
              <a:xfrm>
                <a:off x="3155" y="282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3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7" name="Freeform 827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8" name="Freeform 828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9" name="Freeform 829"/>
              <p:cNvSpPr>
                <a:spLocks/>
              </p:cNvSpPr>
              <p:nvPr/>
            </p:nvSpPr>
            <p:spPr bwMode="auto">
              <a:xfrm>
                <a:off x="3160" y="2821"/>
                <a:ext cx="3" cy="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5" y="34"/>
                  </a:cxn>
                  <a:cxn ang="0">
                    <a:pos x="10" y="36"/>
                  </a:cxn>
                  <a:cxn ang="0">
                    <a:pos x="16" y="0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lnTo>
                      <a:pt x="0" y="32"/>
                    </a:lnTo>
                    <a:lnTo>
                      <a:pt x="5" y="34"/>
                    </a:lnTo>
                    <a:lnTo>
                      <a:pt x="10" y="3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0" name="Freeform 830"/>
              <p:cNvSpPr>
                <a:spLocks/>
              </p:cNvSpPr>
              <p:nvPr/>
            </p:nvSpPr>
            <p:spPr bwMode="auto">
              <a:xfrm>
                <a:off x="3160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1" name="Freeform 831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2" name="Freeform 832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3" name="Freeform 833"/>
              <p:cNvSpPr>
                <a:spLocks/>
              </p:cNvSpPr>
              <p:nvPr/>
            </p:nvSpPr>
            <p:spPr bwMode="auto">
              <a:xfrm>
                <a:off x="3167" y="2821"/>
                <a:ext cx="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4" name="Freeform 834"/>
              <p:cNvSpPr>
                <a:spLocks/>
              </p:cNvSpPr>
              <p:nvPr/>
            </p:nvSpPr>
            <p:spPr bwMode="auto">
              <a:xfrm>
                <a:off x="3167" y="282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5" name="Freeform 835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6" name="Freeform 836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7" name="Freeform 837"/>
              <p:cNvSpPr>
                <a:spLocks/>
              </p:cNvSpPr>
              <p:nvPr/>
            </p:nvSpPr>
            <p:spPr bwMode="auto">
              <a:xfrm>
                <a:off x="3173" y="2821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8" name="Freeform 838"/>
              <p:cNvSpPr>
                <a:spLocks/>
              </p:cNvSpPr>
              <p:nvPr/>
            </p:nvSpPr>
            <p:spPr bwMode="auto">
              <a:xfrm>
                <a:off x="3173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9" name="Freeform 839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0" name="Freeform 840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1" name="Freeform 841"/>
              <p:cNvSpPr>
                <a:spLocks/>
              </p:cNvSpPr>
              <p:nvPr/>
            </p:nvSpPr>
            <p:spPr bwMode="auto">
              <a:xfrm>
                <a:off x="3177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0" y="29"/>
                  </a:cxn>
                  <a:cxn ang="0">
                    <a:pos x="25" y="26"/>
                  </a:cxn>
                  <a:cxn ang="0">
                    <a:pos x="0" y="0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lnTo>
                      <a:pt x="16" y="32"/>
                    </a:lnTo>
                    <a:lnTo>
                      <a:pt x="20" y="29"/>
                    </a:lnTo>
                    <a:lnTo>
                      <a:pt x="2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2" name="Freeform 842"/>
              <p:cNvSpPr>
                <a:spLocks/>
              </p:cNvSpPr>
              <p:nvPr/>
            </p:nvSpPr>
            <p:spPr bwMode="auto">
              <a:xfrm>
                <a:off x="3179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3" name="Freeform 843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4" name="Freeform 844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5" name="Freeform 845"/>
              <p:cNvSpPr>
                <a:spLocks/>
              </p:cNvSpPr>
              <p:nvPr/>
            </p:nvSpPr>
            <p:spPr bwMode="auto">
              <a:xfrm>
                <a:off x="3180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8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8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6" name="Freeform 846"/>
              <p:cNvSpPr>
                <a:spLocks/>
              </p:cNvSpPr>
              <p:nvPr/>
            </p:nvSpPr>
            <p:spPr bwMode="auto">
              <a:xfrm>
                <a:off x="3184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7" name="Freeform 847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8" name="Freeform 848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9" name="Freeform 849"/>
              <p:cNvSpPr>
                <a:spLocks/>
              </p:cNvSpPr>
              <p:nvPr/>
            </p:nvSpPr>
            <p:spPr bwMode="auto">
              <a:xfrm>
                <a:off x="3182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0" name="Freeform 850"/>
              <p:cNvSpPr>
                <a:spLocks/>
              </p:cNvSpPr>
              <p:nvPr/>
            </p:nvSpPr>
            <p:spPr bwMode="auto">
              <a:xfrm>
                <a:off x="3187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1" name="Freeform 851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2" name="Freeform 852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3" name="Freeform 853"/>
              <p:cNvSpPr>
                <a:spLocks/>
              </p:cNvSpPr>
              <p:nvPr/>
            </p:nvSpPr>
            <p:spPr bwMode="auto">
              <a:xfrm>
                <a:off x="3183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4" name="Freeform 854"/>
              <p:cNvSpPr>
                <a:spLocks/>
              </p:cNvSpPr>
              <p:nvPr/>
            </p:nvSpPr>
            <p:spPr bwMode="auto">
              <a:xfrm>
                <a:off x="3189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5" name="Freeform 855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6" name="Freeform 856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7" name="Freeform 857"/>
              <p:cNvSpPr>
                <a:spLocks/>
              </p:cNvSpPr>
              <p:nvPr/>
            </p:nvSpPr>
            <p:spPr bwMode="auto">
              <a:xfrm>
                <a:off x="1874" y="2171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5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16">
                    <a:moveTo>
                      <a:pt x="0" y="16"/>
                    </a:moveTo>
                    <a:lnTo>
                      <a:pt x="35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8" name="Freeform 858"/>
              <p:cNvSpPr>
                <a:spLocks/>
              </p:cNvSpPr>
              <p:nvPr/>
            </p:nvSpPr>
            <p:spPr bwMode="auto">
              <a:xfrm>
                <a:off x="187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9" name="Freeform 859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0" name="Freeform 860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1" name="Freeform 861"/>
              <p:cNvSpPr>
                <a:spLocks/>
              </p:cNvSpPr>
              <p:nvPr/>
            </p:nvSpPr>
            <p:spPr bwMode="auto">
              <a:xfrm>
                <a:off x="1872" y="216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2" name="Freeform 862"/>
              <p:cNvSpPr>
                <a:spLocks/>
              </p:cNvSpPr>
              <p:nvPr/>
            </p:nvSpPr>
            <p:spPr bwMode="auto">
              <a:xfrm>
                <a:off x="1876" y="2165"/>
                <a:ext cx="1" cy="1"/>
              </a:xfrm>
              <a:custGeom>
                <a:avLst/>
                <a:gdLst/>
                <a:ahLst/>
                <a:cxnLst>
                  <a:cxn ang="0">
                    <a:pos x="6" y="9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3" name="Freeform 863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4" name="Freeform 864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5" name="Freeform 865"/>
              <p:cNvSpPr>
                <a:spLocks/>
              </p:cNvSpPr>
              <p:nvPr/>
            </p:nvSpPr>
            <p:spPr bwMode="auto">
              <a:xfrm>
                <a:off x="1868" y="2160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5" y="6"/>
                  </a:cxn>
                  <a:cxn ang="0">
                    <a:pos x="21" y="3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lnTo>
                      <a:pt x="25" y="6"/>
                    </a:lnTo>
                    <a:lnTo>
                      <a:pt x="21" y="3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6" name="Freeform 866"/>
              <p:cNvSpPr>
                <a:spLocks/>
              </p:cNvSpPr>
              <p:nvPr/>
            </p:nvSpPr>
            <p:spPr bwMode="auto">
              <a:xfrm>
                <a:off x="1871" y="2160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7" name="Freeform 867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8" name="Freeform 868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9" name="Freeform 869"/>
              <p:cNvSpPr>
                <a:spLocks/>
              </p:cNvSpPr>
              <p:nvPr/>
            </p:nvSpPr>
            <p:spPr bwMode="auto">
              <a:xfrm>
                <a:off x="1864" y="215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0" name="Freeform 870"/>
              <p:cNvSpPr>
                <a:spLocks/>
              </p:cNvSpPr>
              <p:nvPr/>
            </p:nvSpPr>
            <p:spPr bwMode="auto">
              <a:xfrm>
                <a:off x="1865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1" name="Freeform 871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2" name="Freeform 872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3" name="Freeform 873"/>
              <p:cNvSpPr>
                <a:spLocks/>
              </p:cNvSpPr>
              <p:nvPr/>
            </p:nvSpPr>
            <p:spPr bwMode="auto">
              <a:xfrm>
                <a:off x="1858" y="2156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4" name="Freeform 874"/>
              <p:cNvSpPr>
                <a:spLocks/>
              </p:cNvSpPr>
              <p:nvPr/>
            </p:nvSpPr>
            <p:spPr bwMode="auto">
              <a:xfrm>
                <a:off x="1858" y="2156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5" name="Freeform 875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6" name="Freeform 876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7" name="Freeform 877"/>
              <p:cNvSpPr>
                <a:spLocks/>
              </p:cNvSpPr>
              <p:nvPr/>
            </p:nvSpPr>
            <p:spPr bwMode="auto">
              <a:xfrm>
                <a:off x="1852" y="215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8" name="Freeform 878"/>
              <p:cNvSpPr>
                <a:spLocks/>
              </p:cNvSpPr>
              <p:nvPr/>
            </p:nvSpPr>
            <p:spPr bwMode="auto">
              <a:xfrm>
                <a:off x="1852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9" name="Freeform 879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0" name="Freeform 880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1" name="Freeform 881"/>
              <p:cNvSpPr>
                <a:spLocks/>
              </p:cNvSpPr>
              <p:nvPr/>
            </p:nvSpPr>
            <p:spPr bwMode="auto">
              <a:xfrm>
                <a:off x="1846" y="2160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2" name="Freeform 882"/>
              <p:cNvSpPr>
                <a:spLocks/>
              </p:cNvSpPr>
              <p:nvPr/>
            </p:nvSpPr>
            <p:spPr bwMode="auto">
              <a:xfrm>
                <a:off x="1846" y="2160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3" name="Freeform 883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4" name="Freeform 884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5" name="Freeform 885"/>
              <p:cNvSpPr>
                <a:spLocks/>
              </p:cNvSpPr>
              <p:nvPr/>
            </p:nvSpPr>
            <p:spPr bwMode="auto">
              <a:xfrm>
                <a:off x="1842" y="2165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6" name="Line 886"/>
              <p:cNvSpPr>
                <a:spLocks noChangeShapeType="1"/>
              </p:cNvSpPr>
              <p:nvPr/>
            </p:nvSpPr>
            <p:spPr bwMode="auto">
              <a:xfrm flipH="1">
                <a:off x="1842" y="21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7" name="Freeform 887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8" name="Freeform 888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9" name="Freeform 889"/>
              <p:cNvSpPr>
                <a:spLocks/>
              </p:cNvSpPr>
              <p:nvPr/>
            </p:nvSpPr>
            <p:spPr bwMode="auto">
              <a:xfrm>
                <a:off x="1839" y="2171"/>
                <a:ext cx="6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0" name="Freeform 890"/>
              <p:cNvSpPr>
                <a:spLocks/>
              </p:cNvSpPr>
              <p:nvPr/>
            </p:nvSpPr>
            <p:spPr bwMode="auto">
              <a:xfrm>
                <a:off x="183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1" name="Freeform 891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2" name="Freeform 892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3" name="Freeform 893"/>
              <p:cNvSpPr>
                <a:spLocks/>
              </p:cNvSpPr>
              <p:nvPr/>
            </p:nvSpPr>
            <p:spPr bwMode="auto">
              <a:xfrm>
                <a:off x="1839" y="2177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4" name="Freeform 894"/>
              <p:cNvSpPr>
                <a:spLocks/>
              </p:cNvSpPr>
              <p:nvPr/>
            </p:nvSpPr>
            <p:spPr bwMode="auto">
              <a:xfrm>
                <a:off x="1839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5" name="Freeform 895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6" name="Freeform 896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7" name="Freeform 897"/>
              <p:cNvSpPr>
                <a:spLocks/>
              </p:cNvSpPr>
              <p:nvPr/>
            </p:nvSpPr>
            <p:spPr bwMode="auto">
              <a:xfrm>
                <a:off x="1839" y="2183"/>
                <a:ext cx="6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5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6"/>
                    </a:lnTo>
                    <a:lnTo>
                      <a:pt x="2" y="10"/>
                    </a:lnTo>
                    <a:lnTo>
                      <a:pt x="5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8" name="Freeform 898"/>
              <p:cNvSpPr>
                <a:spLocks/>
              </p:cNvSpPr>
              <p:nvPr/>
            </p:nvSpPr>
            <p:spPr bwMode="auto">
              <a:xfrm>
                <a:off x="183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5" y="10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2" y="4"/>
                    </a:lnTo>
                    <a:lnTo>
                      <a:pt x="5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9" name="Freeform 899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0" name="Freeform 900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1" name="Freeform 901"/>
              <p:cNvSpPr>
                <a:spLocks/>
              </p:cNvSpPr>
              <p:nvPr/>
            </p:nvSpPr>
            <p:spPr bwMode="auto">
              <a:xfrm>
                <a:off x="1842" y="2188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7"/>
                  </a:cxn>
                  <a:cxn ang="0">
                    <a:pos x="2" y="21"/>
                  </a:cxn>
                  <a:cxn ang="0">
                    <a:pos x="6" y="26"/>
                  </a:cxn>
                  <a:cxn ang="0">
                    <a:pos x="30" y="0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lnTo>
                      <a:pt x="0" y="17"/>
                    </a:lnTo>
                    <a:lnTo>
                      <a:pt x="2" y="21"/>
                    </a:lnTo>
                    <a:lnTo>
                      <a:pt x="6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2" name="Freeform 902"/>
              <p:cNvSpPr>
                <a:spLocks/>
              </p:cNvSpPr>
              <p:nvPr/>
            </p:nvSpPr>
            <p:spPr bwMode="auto">
              <a:xfrm>
                <a:off x="1842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6" y="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2" y="4"/>
                    </a:lnTo>
                    <a:lnTo>
                      <a:pt x="6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3" name="Freeform 903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4" name="Freeform 904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5" name="Freeform 905"/>
              <p:cNvSpPr>
                <a:spLocks/>
              </p:cNvSpPr>
              <p:nvPr/>
            </p:nvSpPr>
            <p:spPr bwMode="auto">
              <a:xfrm>
                <a:off x="1846" y="2191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25" y="0"/>
                  </a:cxn>
                </a:cxnLst>
                <a:rect l="0" t="0" r="r" b="b"/>
                <a:pathLst>
                  <a:path w="25" h="33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6" name="Freeform 906"/>
              <p:cNvSpPr>
                <a:spLocks/>
              </p:cNvSpPr>
              <p:nvPr/>
            </p:nvSpPr>
            <p:spPr bwMode="auto">
              <a:xfrm>
                <a:off x="1846" y="219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4" y="3"/>
                    </a:lnTo>
                    <a:lnTo>
                      <a:pt x="9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7" name="Freeform 907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8" name="Freeform 908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9" name="Freeform 909"/>
              <p:cNvSpPr>
                <a:spLocks/>
              </p:cNvSpPr>
              <p:nvPr/>
            </p:nvSpPr>
            <p:spPr bwMode="auto">
              <a:xfrm>
                <a:off x="1852" y="219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9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9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0" name="Freeform 910"/>
              <p:cNvSpPr>
                <a:spLocks/>
              </p:cNvSpPr>
              <p:nvPr/>
            </p:nvSpPr>
            <p:spPr bwMode="auto">
              <a:xfrm>
                <a:off x="1852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4" y="1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1" name="Freeform 911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2" name="Freeform 912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3" name="Freeform 913"/>
              <p:cNvSpPr>
                <a:spLocks/>
              </p:cNvSpPr>
              <p:nvPr/>
            </p:nvSpPr>
            <p:spPr bwMode="auto">
              <a:xfrm>
                <a:off x="1858" y="2194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4" name="Freeform 914"/>
              <p:cNvSpPr>
                <a:spLocks/>
              </p:cNvSpPr>
              <p:nvPr/>
            </p:nvSpPr>
            <p:spPr bwMode="auto">
              <a:xfrm>
                <a:off x="1858" y="220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5" name="Freeform 915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6" name="Freeform 916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7" name="Freeform 917"/>
              <p:cNvSpPr>
                <a:spLocks/>
              </p:cNvSpPr>
              <p:nvPr/>
            </p:nvSpPr>
            <p:spPr bwMode="auto">
              <a:xfrm>
                <a:off x="1864" y="219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8" name="Freeform 918"/>
              <p:cNvSpPr>
                <a:spLocks/>
              </p:cNvSpPr>
              <p:nvPr/>
            </p:nvSpPr>
            <p:spPr bwMode="auto">
              <a:xfrm>
                <a:off x="1865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9" name="Freeform 919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0" name="Freeform 920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1" name="Freeform 921"/>
              <p:cNvSpPr>
                <a:spLocks/>
              </p:cNvSpPr>
              <p:nvPr/>
            </p:nvSpPr>
            <p:spPr bwMode="auto">
              <a:xfrm>
                <a:off x="1868" y="2191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6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2" name="Line 922"/>
              <p:cNvSpPr>
                <a:spLocks noChangeShapeType="1"/>
              </p:cNvSpPr>
              <p:nvPr/>
            </p:nvSpPr>
            <p:spPr bwMode="auto">
              <a:xfrm flipV="1">
                <a:off x="1871" y="21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3" name="Freeform 923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4" name="Freeform 924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5" name="Freeform 925"/>
              <p:cNvSpPr>
                <a:spLocks/>
              </p:cNvSpPr>
              <p:nvPr/>
            </p:nvSpPr>
            <p:spPr bwMode="auto">
              <a:xfrm>
                <a:off x="1872" y="2188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0" y="0"/>
                  </a:cxn>
                </a:cxnLst>
                <a:rect l="0" t="0" r="r" b="b"/>
                <a:pathLst>
                  <a:path w="30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6" name="Freeform 926"/>
              <p:cNvSpPr>
                <a:spLocks/>
              </p:cNvSpPr>
              <p:nvPr/>
            </p:nvSpPr>
            <p:spPr bwMode="auto">
              <a:xfrm>
                <a:off x="1876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7" name="Freeform 927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8" name="Freeform 928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9" name="Freeform 929"/>
              <p:cNvSpPr>
                <a:spLocks/>
              </p:cNvSpPr>
              <p:nvPr/>
            </p:nvSpPr>
            <p:spPr bwMode="auto">
              <a:xfrm>
                <a:off x="1874" y="2183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5" y="6"/>
                  </a:cxn>
                  <a:cxn ang="0">
                    <a:pos x="0" y="0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0" name="Freeform 930"/>
              <p:cNvSpPr>
                <a:spLocks/>
              </p:cNvSpPr>
              <p:nvPr/>
            </p:nvSpPr>
            <p:spPr bwMode="auto">
              <a:xfrm>
                <a:off x="187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1" name="Freeform 931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2" name="Freeform 932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3" name="Freeform 933"/>
              <p:cNvSpPr>
                <a:spLocks/>
              </p:cNvSpPr>
              <p:nvPr/>
            </p:nvSpPr>
            <p:spPr bwMode="auto">
              <a:xfrm>
                <a:off x="1875" y="2177"/>
                <a:ext cx="5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4" name="Freeform 934"/>
              <p:cNvSpPr>
                <a:spLocks/>
              </p:cNvSpPr>
              <p:nvPr/>
            </p:nvSpPr>
            <p:spPr bwMode="auto">
              <a:xfrm>
                <a:off x="1880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5" name="Freeform 935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6" name="Freeform 936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7" name="Freeform 937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8" name="Freeform 938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9" name="Freeform 939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0" name="Freeform 940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1" name="Freeform 941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2" name="Freeform 942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3" name="Freeform 943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4" name="Freeform 944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5" name="Freeform 945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6" name="Freeform 946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7" name="Freeform 947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8" name="Freeform 948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9" name="Freeform 949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0" name="Freeform 950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1" name="Freeform 951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2" name="Freeform 952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3" name="Freeform 953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4" name="Freeform 954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5" name="Freeform 955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6" name="Freeform 956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7" name="Freeform 957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8" name="Freeform 958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9" name="Freeform 959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0" name="Freeform 960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1" name="Freeform 961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2" name="Freeform 962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3" name="Freeform 963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4" name="Freeform 964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5" name="Freeform 965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6" name="Freeform 966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7" name="Freeform 967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8" name="Freeform 968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9" name="Freeform 969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0" name="Freeform 970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1" name="Freeform 971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2" name="Freeform 972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3" name="Freeform 973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4" name="Freeform 974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5" name="Freeform 975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6" name="Freeform 976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7" name="Freeform 977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8" name="Freeform 978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9" name="Freeform 979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0" name="Freeform 980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1" name="Freeform 981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2" name="Freeform 982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3" name="Freeform 983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36"/>
                  </a:cxn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  <a:cxn ang="0">
                    <a:pos x="35" y="36"/>
                  </a:cxn>
                </a:cxnLst>
                <a:rect l="0" t="0" r="r" b="b"/>
                <a:pathLst>
                  <a:path w="35" h="72">
                    <a:moveTo>
                      <a:pt x="35" y="36"/>
                    </a:moveTo>
                    <a:lnTo>
                      <a:pt x="35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  <a:lnTo>
                      <a:pt x="3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4" name="Freeform 984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</a:cxnLst>
                <a:rect l="0" t="0" r="r" b="b"/>
                <a:pathLst>
                  <a:path w="35" h="72">
                    <a:moveTo>
                      <a:pt x="35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5" name="Freeform 985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6" name="Freeform 986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7" name="Freeform 987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8" name="Freeform 988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9" name="Freeform 989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8" y="34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8" y="34"/>
                  </a:cxn>
                </a:cxnLst>
                <a:rect l="0" t="0" r="r" b="b"/>
                <a:pathLst>
                  <a:path w="42" h="70">
                    <a:moveTo>
                      <a:pt x="8" y="34"/>
                    </a:moveTo>
                    <a:lnTo>
                      <a:pt x="16" y="0"/>
                    </a:ln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0" name="Freeform 990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6" y="0"/>
                    </a:move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1" name="Freeform 991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2" name="Freeform 992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3" name="Freeform 993"/>
              <p:cNvSpPr>
                <a:spLocks/>
              </p:cNvSpPr>
              <p:nvPr/>
            </p:nvSpPr>
            <p:spPr bwMode="auto">
              <a:xfrm>
                <a:off x="3888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4" name="Line 994"/>
              <p:cNvSpPr>
                <a:spLocks noChangeShapeType="1"/>
              </p:cNvSpPr>
              <p:nvPr/>
            </p:nvSpPr>
            <p:spPr bwMode="auto">
              <a:xfrm flipH="1" flipV="1">
                <a:off x="388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5" name="Freeform 995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6" name="Freeform 996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7" name="Freeform 997"/>
              <p:cNvSpPr>
                <a:spLocks/>
              </p:cNvSpPr>
              <p:nvPr/>
            </p:nvSpPr>
            <p:spPr bwMode="auto">
              <a:xfrm>
                <a:off x="3866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5" h="36">
                    <a:moveTo>
                      <a:pt x="0" y="3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8" name="Line 998"/>
              <p:cNvSpPr>
                <a:spLocks noChangeShapeType="1"/>
              </p:cNvSpPr>
              <p:nvPr/>
            </p:nvSpPr>
            <p:spPr bwMode="auto">
              <a:xfrm flipH="1">
                <a:off x="3866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9" name="Freeform 999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0" name="Freeform 1000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1" name="Freeform 1001"/>
              <p:cNvSpPr>
                <a:spLocks/>
              </p:cNvSpPr>
              <p:nvPr/>
            </p:nvSpPr>
            <p:spPr bwMode="auto">
              <a:xfrm>
                <a:off x="3844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2" name="Line 1002"/>
              <p:cNvSpPr>
                <a:spLocks noChangeShapeType="1"/>
              </p:cNvSpPr>
              <p:nvPr/>
            </p:nvSpPr>
            <p:spPr bwMode="auto">
              <a:xfrm flipH="1">
                <a:off x="3844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3" name="Freeform 1003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4" name="Freeform 1004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5" name="Freeform 1005"/>
              <p:cNvSpPr>
                <a:spLocks/>
              </p:cNvSpPr>
              <p:nvPr/>
            </p:nvSpPr>
            <p:spPr bwMode="auto">
              <a:xfrm>
                <a:off x="3822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6" name="Line 1006"/>
              <p:cNvSpPr>
                <a:spLocks noChangeShapeType="1"/>
              </p:cNvSpPr>
              <p:nvPr/>
            </p:nvSpPr>
            <p:spPr bwMode="auto">
              <a:xfrm flipH="1">
                <a:off x="3822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7" name="Freeform 1007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8" name="Freeform 1008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9" name="Freeform 1009"/>
              <p:cNvSpPr>
                <a:spLocks/>
              </p:cNvSpPr>
              <p:nvPr/>
            </p:nvSpPr>
            <p:spPr bwMode="auto">
              <a:xfrm>
                <a:off x="3800" y="3066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0" name="Line 1010"/>
              <p:cNvSpPr>
                <a:spLocks noChangeShapeType="1"/>
              </p:cNvSpPr>
              <p:nvPr/>
            </p:nvSpPr>
            <p:spPr bwMode="auto">
              <a:xfrm flipH="1">
                <a:off x="380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1" name="Freeform 1011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2" name="Freeform 1012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3" name="Freeform 1013"/>
              <p:cNvSpPr>
                <a:spLocks/>
              </p:cNvSpPr>
              <p:nvPr/>
            </p:nvSpPr>
            <p:spPr bwMode="auto">
              <a:xfrm>
                <a:off x="3777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4" name="Line 1014"/>
              <p:cNvSpPr>
                <a:spLocks noChangeShapeType="1"/>
              </p:cNvSpPr>
              <p:nvPr/>
            </p:nvSpPr>
            <p:spPr bwMode="auto">
              <a:xfrm flipH="1">
                <a:off x="3777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5" name="Freeform 1015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6" name="Freeform 1016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7" name="Freeform 1017"/>
              <p:cNvSpPr>
                <a:spLocks/>
              </p:cNvSpPr>
              <p:nvPr/>
            </p:nvSpPr>
            <p:spPr bwMode="auto">
              <a:xfrm>
                <a:off x="3755" y="3072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8" name="Line 1018"/>
              <p:cNvSpPr>
                <a:spLocks noChangeShapeType="1"/>
              </p:cNvSpPr>
              <p:nvPr/>
            </p:nvSpPr>
            <p:spPr bwMode="auto">
              <a:xfrm flipH="1">
                <a:off x="3755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9" name="Freeform 1019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8" name="Group 1221"/>
            <p:cNvGrpSpPr>
              <a:grpSpLocks/>
            </p:cNvGrpSpPr>
            <p:nvPr/>
          </p:nvGrpSpPr>
          <p:grpSpPr bwMode="auto">
            <a:xfrm>
              <a:off x="2067" y="1884"/>
              <a:ext cx="1848" cy="1491"/>
              <a:chOff x="2067" y="1884"/>
              <a:chExt cx="1848" cy="1491"/>
            </a:xfrm>
          </p:grpSpPr>
          <p:sp>
            <p:nvSpPr>
              <p:cNvPr id="1990" name="Freeform 1021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1" name="Freeform 1022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2" name="Freeform 1023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3" name="Freeform 1024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4" name="Freeform 1025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5" name="Freeform 1026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6" name="Freeform 1027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7" name="Freeform 1028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8" name="Freeform 1029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9" name="Freeform 1030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0" name="Freeform 1031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1" name="Freeform 1032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2" name="Freeform 1033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3" name="Freeform 1034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4" name="Freeform 1035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5" name="Freeform 1036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6" name="Freeform 1037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7" name="Freeform 1038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8" name="Freeform 1039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9" name="Freeform 1040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0" name="Freeform 1041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1" name="Freeform 1042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2" name="Freeform 1043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3" name="Freeform 1044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4" name="Freeform 1045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5" name="Freeform 1046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6" name="Freeform 1047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7" name="Freeform 1048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8" name="Freeform 1049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9" name="Freeform 1050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0" name="Freeform 1051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1" name="Freeform 1052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5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2" name="Freeform 1053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5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3" name="Freeform 1054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4" name="Freeform 1055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5" name="Freeform 1056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6" name="Freeform 1057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7" name="Freeform 1058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8" name="Freeform 1059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9" name="Freeform 1060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7" y="34"/>
                  </a:cxn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7" y="34"/>
                  </a:cxn>
                </a:cxnLst>
                <a:rect l="0" t="0" r="r" b="b"/>
                <a:pathLst>
                  <a:path w="42" h="70">
                    <a:moveTo>
                      <a:pt x="7" y="34"/>
                    </a:moveTo>
                    <a:lnTo>
                      <a:pt x="15" y="0"/>
                    </a:ln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0" name="Freeform 1061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5" y="0"/>
                    </a:move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1" name="Freeform 1062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2" name="Freeform 1063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3" name="Freeform 1064"/>
              <p:cNvSpPr>
                <a:spLocks/>
              </p:cNvSpPr>
              <p:nvPr/>
            </p:nvSpPr>
            <p:spPr bwMode="auto">
              <a:xfrm>
                <a:off x="3560" y="307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4" name="Line 1065"/>
              <p:cNvSpPr>
                <a:spLocks noChangeShapeType="1"/>
              </p:cNvSpPr>
              <p:nvPr/>
            </p:nvSpPr>
            <p:spPr bwMode="auto">
              <a:xfrm flipH="1" flipV="1">
                <a:off x="356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5" name="Freeform 1066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6" name="Freeform 1067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7" name="Freeform 1068"/>
              <p:cNvSpPr>
                <a:spLocks/>
              </p:cNvSpPr>
              <p:nvPr/>
            </p:nvSpPr>
            <p:spPr bwMode="auto">
              <a:xfrm>
                <a:off x="3539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8" name="Line 1069"/>
              <p:cNvSpPr>
                <a:spLocks noChangeShapeType="1"/>
              </p:cNvSpPr>
              <p:nvPr/>
            </p:nvSpPr>
            <p:spPr bwMode="auto">
              <a:xfrm flipH="1">
                <a:off x="3539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9" name="Freeform 1070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0" name="Freeform 1071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1" name="Freeform 1072"/>
              <p:cNvSpPr>
                <a:spLocks/>
              </p:cNvSpPr>
              <p:nvPr/>
            </p:nvSpPr>
            <p:spPr bwMode="auto">
              <a:xfrm>
                <a:off x="3517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2" name="Line 1073"/>
              <p:cNvSpPr>
                <a:spLocks noChangeShapeType="1"/>
              </p:cNvSpPr>
              <p:nvPr/>
            </p:nvSpPr>
            <p:spPr bwMode="auto">
              <a:xfrm flipH="1">
                <a:off x="3517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3" name="Freeform 1074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4" name="Freeform 1075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5" name="Freeform 1076"/>
              <p:cNvSpPr>
                <a:spLocks/>
              </p:cNvSpPr>
              <p:nvPr/>
            </p:nvSpPr>
            <p:spPr bwMode="auto">
              <a:xfrm>
                <a:off x="3495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6" name="Line 1077"/>
              <p:cNvSpPr>
                <a:spLocks noChangeShapeType="1"/>
              </p:cNvSpPr>
              <p:nvPr/>
            </p:nvSpPr>
            <p:spPr bwMode="auto">
              <a:xfrm flipH="1">
                <a:off x="3495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7" name="Freeform 1078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8" name="Freeform 1079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9" name="Freeform 1080"/>
              <p:cNvSpPr>
                <a:spLocks/>
              </p:cNvSpPr>
              <p:nvPr/>
            </p:nvSpPr>
            <p:spPr bwMode="auto">
              <a:xfrm>
                <a:off x="3472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0" name="Line 1081"/>
              <p:cNvSpPr>
                <a:spLocks noChangeShapeType="1"/>
              </p:cNvSpPr>
              <p:nvPr/>
            </p:nvSpPr>
            <p:spPr bwMode="auto">
              <a:xfrm flipH="1">
                <a:off x="3472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1" name="Freeform 1082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2" name="Freeform 1083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3" name="Freeform 1084"/>
              <p:cNvSpPr>
                <a:spLocks/>
              </p:cNvSpPr>
              <p:nvPr/>
            </p:nvSpPr>
            <p:spPr bwMode="auto">
              <a:xfrm>
                <a:off x="3450" y="30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4" name="Line 1085"/>
              <p:cNvSpPr>
                <a:spLocks noChangeShapeType="1"/>
              </p:cNvSpPr>
              <p:nvPr/>
            </p:nvSpPr>
            <p:spPr bwMode="auto">
              <a:xfrm flipH="1">
                <a:off x="3450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5" name="Freeform 1086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6" name="Freeform 1087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7" name="Freeform 1088"/>
              <p:cNvSpPr>
                <a:spLocks/>
              </p:cNvSpPr>
              <p:nvPr/>
            </p:nvSpPr>
            <p:spPr bwMode="auto">
              <a:xfrm>
                <a:off x="3428" y="3072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8" name="Line 1089"/>
              <p:cNvSpPr>
                <a:spLocks noChangeShapeType="1"/>
              </p:cNvSpPr>
              <p:nvPr/>
            </p:nvSpPr>
            <p:spPr bwMode="auto">
              <a:xfrm flipH="1">
                <a:off x="342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9" name="Freeform 1090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0" name="Freeform 1091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1" name="Freeform 1092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1" h="70">
                    <a:moveTo>
                      <a:pt x="34" y="34"/>
                    </a:moveTo>
                    <a:lnTo>
                      <a:pt x="41" y="69"/>
                    </a:ln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2" name="Freeform 1093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</a:cxnLst>
                <a:rect l="0" t="0" r="r" b="b"/>
                <a:pathLst>
                  <a:path w="41" h="70">
                    <a:moveTo>
                      <a:pt x="41" y="69"/>
                    </a:move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3" name="Freeform 1094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4" name="Freeform 1095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5" name="Freeform 1096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6" name="Freeform 1097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7" name="Freeform 1098"/>
              <p:cNvSpPr>
                <a:spLocks/>
              </p:cNvSpPr>
              <p:nvPr/>
            </p:nvSpPr>
            <p:spPr bwMode="auto">
              <a:xfrm>
                <a:off x="2292" y="1900"/>
                <a:ext cx="4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8" name="Line 1099"/>
              <p:cNvSpPr>
                <a:spLocks noChangeShapeType="1"/>
              </p:cNvSpPr>
              <p:nvPr/>
            </p:nvSpPr>
            <p:spPr bwMode="auto">
              <a:xfrm flipH="1" flipV="1">
                <a:off x="2296" y="19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9" name="Freeform 1100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0" name="Freeform 1101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1" name="Freeform 1102"/>
              <p:cNvSpPr>
                <a:spLocks/>
              </p:cNvSpPr>
              <p:nvPr/>
            </p:nvSpPr>
            <p:spPr bwMode="auto">
              <a:xfrm>
                <a:off x="2286" y="189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2" name="Line 1103"/>
              <p:cNvSpPr>
                <a:spLocks noChangeShapeType="1"/>
              </p:cNvSpPr>
              <p:nvPr/>
            </p:nvSpPr>
            <p:spPr bwMode="auto">
              <a:xfrm flipH="1" flipV="1">
                <a:off x="2289" y="1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3" name="Freeform 1104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4" name="Freeform 1105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5" name="Freeform 1106"/>
              <p:cNvSpPr>
                <a:spLocks/>
              </p:cNvSpPr>
              <p:nvPr/>
            </p:nvSpPr>
            <p:spPr bwMode="auto">
              <a:xfrm>
                <a:off x="2279" y="1889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6" name="Line 1107"/>
              <p:cNvSpPr>
                <a:spLocks noChangeShapeType="1"/>
              </p:cNvSpPr>
              <p:nvPr/>
            </p:nvSpPr>
            <p:spPr bwMode="auto">
              <a:xfrm flipH="1" flipV="1">
                <a:off x="2281" y="1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7" name="Freeform 1108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8" name="Freeform 1109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9" name="Freeform 1110"/>
              <p:cNvSpPr>
                <a:spLocks/>
              </p:cNvSpPr>
              <p:nvPr/>
            </p:nvSpPr>
            <p:spPr bwMode="auto">
              <a:xfrm>
                <a:off x="2271" y="1885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0" name="Line 1111"/>
              <p:cNvSpPr>
                <a:spLocks noChangeShapeType="1"/>
              </p:cNvSpPr>
              <p:nvPr/>
            </p:nvSpPr>
            <p:spPr bwMode="auto">
              <a:xfrm flipH="1" flipV="1">
                <a:off x="2272" y="18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1" name="Freeform 1112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2" name="Freeform 1113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3" name="Freeform 1114"/>
              <p:cNvSpPr>
                <a:spLocks/>
              </p:cNvSpPr>
              <p:nvPr/>
            </p:nvSpPr>
            <p:spPr bwMode="auto">
              <a:xfrm>
                <a:off x="2263" y="1884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4" name="Line 1115"/>
              <p:cNvSpPr>
                <a:spLocks noChangeShapeType="1"/>
              </p:cNvSpPr>
              <p:nvPr/>
            </p:nvSpPr>
            <p:spPr bwMode="auto">
              <a:xfrm flipH="1">
                <a:off x="226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5" name="Freeform 1116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6" name="Freeform 1117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7" name="Freeform 1118"/>
              <p:cNvSpPr>
                <a:spLocks/>
              </p:cNvSpPr>
              <p:nvPr/>
            </p:nvSpPr>
            <p:spPr bwMode="auto">
              <a:xfrm>
                <a:off x="2253" y="1884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8" name="Line 1119"/>
              <p:cNvSpPr>
                <a:spLocks noChangeShapeType="1"/>
              </p:cNvSpPr>
              <p:nvPr/>
            </p:nvSpPr>
            <p:spPr bwMode="auto">
              <a:xfrm flipH="1">
                <a:off x="225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9" name="Freeform 1120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0" name="Freeform 1121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1" name="Freeform 1122"/>
              <p:cNvSpPr>
                <a:spLocks/>
              </p:cNvSpPr>
              <p:nvPr/>
            </p:nvSpPr>
            <p:spPr bwMode="auto">
              <a:xfrm>
                <a:off x="2244" y="1886"/>
                <a:ext cx="3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2" name="Line 1123"/>
              <p:cNvSpPr>
                <a:spLocks noChangeShapeType="1"/>
              </p:cNvSpPr>
              <p:nvPr/>
            </p:nvSpPr>
            <p:spPr bwMode="auto">
              <a:xfrm flipH="1">
                <a:off x="2244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3" name="Freeform 1124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4" name="Freeform 1125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5" name="Freeform 1126"/>
              <p:cNvSpPr>
                <a:spLocks/>
              </p:cNvSpPr>
              <p:nvPr/>
            </p:nvSpPr>
            <p:spPr bwMode="auto">
              <a:xfrm>
                <a:off x="2236" y="1890"/>
                <a:ext cx="3" cy="6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6" name="Line 1127"/>
              <p:cNvSpPr>
                <a:spLocks noChangeShapeType="1"/>
              </p:cNvSpPr>
              <p:nvPr/>
            </p:nvSpPr>
            <p:spPr bwMode="auto">
              <a:xfrm flipH="1">
                <a:off x="2236" y="18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7" name="Freeform 1128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8" name="Freeform 1129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9" name="Freeform 1130"/>
              <p:cNvSpPr>
                <a:spLocks/>
              </p:cNvSpPr>
              <p:nvPr/>
            </p:nvSpPr>
            <p:spPr bwMode="auto">
              <a:xfrm>
                <a:off x="2228" y="1896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0" name="Line 1131"/>
              <p:cNvSpPr>
                <a:spLocks noChangeShapeType="1"/>
              </p:cNvSpPr>
              <p:nvPr/>
            </p:nvSpPr>
            <p:spPr bwMode="auto">
              <a:xfrm flipH="1">
                <a:off x="2228" y="1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1" name="Freeform 1132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2" name="Freeform 1133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3" name="Freeform 1134"/>
              <p:cNvSpPr>
                <a:spLocks/>
              </p:cNvSpPr>
              <p:nvPr/>
            </p:nvSpPr>
            <p:spPr bwMode="auto">
              <a:xfrm>
                <a:off x="2222" y="1903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4" name="Line 1135"/>
              <p:cNvSpPr>
                <a:spLocks noChangeShapeType="1"/>
              </p:cNvSpPr>
              <p:nvPr/>
            </p:nvSpPr>
            <p:spPr bwMode="auto">
              <a:xfrm flipH="1">
                <a:off x="2222" y="19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5" name="Freeform 1136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6" name="Freeform 1137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7" name="Freeform 1138"/>
              <p:cNvSpPr>
                <a:spLocks/>
              </p:cNvSpPr>
              <p:nvPr/>
            </p:nvSpPr>
            <p:spPr bwMode="auto">
              <a:xfrm>
                <a:off x="2217" y="1911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8" name="Line 1139"/>
              <p:cNvSpPr>
                <a:spLocks noChangeShapeType="1"/>
              </p:cNvSpPr>
              <p:nvPr/>
            </p:nvSpPr>
            <p:spPr bwMode="auto">
              <a:xfrm flipH="1">
                <a:off x="2217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9" name="Freeform 1140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0" name="Freeform 1141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1" name="Freeform 1142"/>
              <p:cNvSpPr>
                <a:spLocks/>
              </p:cNvSpPr>
              <p:nvPr/>
            </p:nvSpPr>
            <p:spPr bwMode="auto">
              <a:xfrm>
                <a:off x="2214" y="1920"/>
                <a:ext cx="5" cy="3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2" name="Line 1143"/>
              <p:cNvSpPr>
                <a:spLocks noChangeShapeType="1"/>
              </p:cNvSpPr>
              <p:nvPr/>
            </p:nvSpPr>
            <p:spPr bwMode="auto">
              <a:xfrm flipH="1">
                <a:off x="2214" y="192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3" name="Freeform 1144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4" name="Freeform 1145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5" name="Freeform 1146"/>
              <p:cNvSpPr>
                <a:spLocks/>
              </p:cNvSpPr>
              <p:nvPr/>
            </p:nvSpPr>
            <p:spPr bwMode="auto">
              <a:xfrm>
                <a:off x="2212" y="1930"/>
                <a:ext cx="6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6" name="Line 1147"/>
              <p:cNvSpPr>
                <a:spLocks noChangeShapeType="1"/>
              </p:cNvSpPr>
              <p:nvPr/>
            </p:nvSpPr>
            <p:spPr bwMode="auto">
              <a:xfrm>
                <a:off x="2212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7" name="Freeform 1148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8" name="Freeform 1149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9" name="Freeform 1150"/>
              <p:cNvSpPr>
                <a:spLocks/>
              </p:cNvSpPr>
              <p:nvPr/>
            </p:nvSpPr>
            <p:spPr bwMode="auto">
              <a:xfrm>
                <a:off x="2213" y="1940"/>
                <a:ext cx="5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0" name="Line 1151"/>
              <p:cNvSpPr>
                <a:spLocks noChangeShapeType="1"/>
              </p:cNvSpPr>
              <p:nvPr/>
            </p:nvSpPr>
            <p:spPr bwMode="auto">
              <a:xfrm>
                <a:off x="2213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1" name="Freeform 1152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2" name="Freeform 1153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3" name="Freeform 1154"/>
              <p:cNvSpPr>
                <a:spLocks/>
              </p:cNvSpPr>
              <p:nvPr/>
            </p:nvSpPr>
            <p:spPr bwMode="auto">
              <a:xfrm>
                <a:off x="2215" y="1948"/>
                <a:ext cx="5" cy="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4" name="Line 1155"/>
              <p:cNvSpPr>
                <a:spLocks noChangeShapeType="1"/>
              </p:cNvSpPr>
              <p:nvPr/>
            </p:nvSpPr>
            <p:spPr bwMode="auto">
              <a:xfrm>
                <a:off x="2215" y="19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5" name="Freeform 1156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6" name="Freeform 1157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7" name="Freeform 1158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8" name="Freeform 1159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9" name="Freeform 1160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7" y="21"/>
                  </a:cxn>
                </a:cxnLst>
                <a:rect l="0" t="0" r="r" b="b"/>
                <a:pathLst>
                  <a:path w="62" h="57">
                    <a:moveTo>
                      <a:pt x="27" y="21"/>
                    </a:moveTo>
                    <a:lnTo>
                      <a:pt x="55" y="0"/>
                    </a:ln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0" name="Freeform 1161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1" name="Freeform 1162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2" name="Freeform 1163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3" name="Freeform 1164"/>
              <p:cNvSpPr>
                <a:spLocks/>
              </p:cNvSpPr>
              <p:nvPr/>
            </p:nvSpPr>
            <p:spPr bwMode="auto">
              <a:xfrm>
                <a:off x="2146" y="1989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7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7" h="26">
                    <a:moveTo>
                      <a:pt x="0" y="26"/>
                    </a:moveTo>
                    <a:lnTo>
                      <a:pt x="27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4" name="Line 1165"/>
              <p:cNvSpPr>
                <a:spLocks noChangeShapeType="1"/>
              </p:cNvSpPr>
              <p:nvPr/>
            </p:nvSpPr>
            <p:spPr bwMode="auto">
              <a:xfrm flipH="1" flipV="1">
                <a:off x="2150" y="19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5" name="Freeform 1166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6" name="Freeform 1167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7" name="Freeform 1168"/>
              <p:cNvSpPr>
                <a:spLocks/>
              </p:cNvSpPr>
              <p:nvPr/>
            </p:nvSpPr>
            <p:spPr bwMode="auto">
              <a:xfrm>
                <a:off x="2140" y="1983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8" name="Line 1169"/>
              <p:cNvSpPr>
                <a:spLocks noChangeShapeType="1"/>
              </p:cNvSpPr>
              <p:nvPr/>
            </p:nvSpPr>
            <p:spPr bwMode="auto">
              <a:xfrm flipH="1" flipV="1">
                <a:off x="2143" y="1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9" name="Freeform 1170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0" name="Freeform 1171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1" name="Freeform 1172"/>
              <p:cNvSpPr>
                <a:spLocks/>
              </p:cNvSpPr>
              <p:nvPr/>
            </p:nvSpPr>
            <p:spPr bwMode="auto">
              <a:xfrm>
                <a:off x="2133" y="1977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2" name="Line 1173"/>
              <p:cNvSpPr>
                <a:spLocks noChangeShapeType="1"/>
              </p:cNvSpPr>
              <p:nvPr/>
            </p:nvSpPr>
            <p:spPr bwMode="auto">
              <a:xfrm flipH="1" flipV="1">
                <a:off x="21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3" name="Freeform 1174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4" name="Freeform 1175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5" name="Freeform 1176"/>
              <p:cNvSpPr>
                <a:spLocks/>
              </p:cNvSpPr>
              <p:nvPr/>
            </p:nvSpPr>
            <p:spPr bwMode="auto">
              <a:xfrm>
                <a:off x="2125" y="197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6" name="Line 1177"/>
              <p:cNvSpPr>
                <a:spLocks noChangeShapeType="1"/>
              </p:cNvSpPr>
              <p:nvPr/>
            </p:nvSpPr>
            <p:spPr bwMode="auto">
              <a:xfrm flipH="1" flipV="1">
                <a:off x="2126" y="1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7" name="Freeform 1178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8" name="Freeform 1179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9" name="Freeform 1180"/>
              <p:cNvSpPr>
                <a:spLocks/>
              </p:cNvSpPr>
              <p:nvPr/>
            </p:nvSpPr>
            <p:spPr bwMode="auto">
              <a:xfrm>
                <a:off x="2117" y="1973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0" name="Line 1181"/>
              <p:cNvSpPr>
                <a:spLocks noChangeShapeType="1"/>
              </p:cNvSpPr>
              <p:nvPr/>
            </p:nvSpPr>
            <p:spPr bwMode="auto">
              <a:xfrm flipH="1">
                <a:off x="2117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1" name="Freeform 1182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2" name="Freeform 1183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3" name="Freeform 1184"/>
              <p:cNvSpPr>
                <a:spLocks/>
              </p:cNvSpPr>
              <p:nvPr/>
            </p:nvSpPr>
            <p:spPr bwMode="auto">
              <a:xfrm>
                <a:off x="2108" y="1973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4" name="Line 1185"/>
              <p:cNvSpPr>
                <a:spLocks noChangeShapeType="1"/>
              </p:cNvSpPr>
              <p:nvPr/>
            </p:nvSpPr>
            <p:spPr bwMode="auto">
              <a:xfrm flipH="1">
                <a:off x="2108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5" name="Freeform 1186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6" name="Freeform 1187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7" name="Freeform 1188"/>
              <p:cNvSpPr>
                <a:spLocks/>
              </p:cNvSpPr>
              <p:nvPr/>
            </p:nvSpPr>
            <p:spPr bwMode="auto">
              <a:xfrm>
                <a:off x="2098" y="1975"/>
                <a:ext cx="3" cy="6"/>
              </a:xfrm>
              <a:custGeom>
                <a:avLst/>
                <a:gdLst/>
                <a:ahLst/>
                <a:cxnLst>
                  <a:cxn ang="0">
                    <a:pos x="14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4" y="35"/>
                  </a:cxn>
                </a:cxnLst>
                <a:rect l="0" t="0" r="r" b="b"/>
                <a:pathLst>
                  <a:path w="14" h="35">
                    <a:moveTo>
                      <a:pt x="14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8" name="Line 1189"/>
              <p:cNvSpPr>
                <a:spLocks noChangeShapeType="1"/>
              </p:cNvSpPr>
              <p:nvPr/>
            </p:nvSpPr>
            <p:spPr bwMode="auto">
              <a:xfrm flipH="1">
                <a:off x="2098" y="197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9" name="Freeform 1190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0" name="Freeform 1191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1" name="Freeform 1192"/>
              <p:cNvSpPr>
                <a:spLocks/>
              </p:cNvSpPr>
              <p:nvPr/>
            </p:nvSpPr>
            <p:spPr bwMode="auto">
              <a:xfrm>
                <a:off x="2090" y="1979"/>
                <a:ext cx="3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2" name="Line 1193"/>
              <p:cNvSpPr>
                <a:spLocks noChangeShapeType="1"/>
              </p:cNvSpPr>
              <p:nvPr/>
            </p:nvSpPr>
            <p:spPr bwMode="auto">
              <a:xfrm flipH="1">
                <a:off x="2090" y="1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3" name="Freeform 1194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4" name="Freeform 1195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5" name="Freeform 1196"/>
              <p:cNvSpPr>
                <a:spLocks/>
              </p:cNvSpPr>
              <p:nvPr/>
            </p:nvSpPr>
            <p:spPr bwMode="auto">
              <a:xfrm>
                <a:off x="2083" y="1985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6" name="Line 1197"/>
              <p:cNvSpPr>
                <a:spLocks noChangeShapeType="1"/>
              </p:cNvSpPr>
              <p:nvPr/>
            </p:nvSpPr>
            <p:spPr bwMode="auto">
              <a:xfrm flipH="1">
                <a:off x="2083" y="19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7" name="Freeform 1198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8" name="Freeform 1199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9" name="Freeform 1200"/>
              <p:cNvSpPr>
                <a:spLocks/>
              </p:cNvSpPr>
              <p:nvPr/>
            </p:nvSpPr>
            <p:spPr bwMode="auto">
              <a:xfrm>
                <a:off x="2076" y="1992"/>
                <a:ext cx="5" cy="4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3" y="0"/>
                  </a:cxn>
                  <a:cxn ang="0">
                    <a:pos x="0" y="5"/>
                  </a:cxn>
                  <a:cxn ang="0">
                    <a:pos x="28" y="24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0" name="Line 1201"/>
              <p:cNvSpPr>
                <a:spLocks noChangeShapeType="1"/>
              </p:cNvSpPr>
              <p:nvPr/>
            </p:nvSpPr>
            <p:spPr bwMode="auto">
              <a:xfrm flipH="1">
                <a:off x="2076" y="19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1" name="Freeform 1202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2" name="Freeform 1203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3" name="Freeform 1204"/>
              <p:cNvSpPr>
                <a:spLocks/>
              </p:cNvSpPr>
              <p:nvPr/>
            </p:nvSpPr>
            <p:spPr bwMode="auto">
              <a:xfrm>
                <a:off x="2071" y="2000"/>
                <a:ext cx="6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4" name="Line 1205"/>
              <p:cNvSpPr>
                <a:spLocks noChangeShapeType="1"/>
              </p:cNvSpPr>
              <p:nvPr/>
            </p:nvSpPr>
            <p:spPr bwMode="auto">
              <a:xfrm flipH="1">
                <a:off x="2071" y="20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5" name="Freeform 1206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6" name="Freeform 1207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7" name="Freeform 1208"/>
              <p:cNvSpPr>
                <a:spLocks/>
              </p:cNvSpPr>
              <p:nvPr/>
            </p:nvSpPr>
            <p:spPr bwMode="auto">
              <a:xfrm>
                <a:off x="2068" y="2009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8" name="Line 1209"/>
              <p:cNvSpPr>
                <a:spLocks noChangeShapeType="1"/>
              </p:cNvSpPr>
              <p:nvPr/>
            </p:nvSpPr>
            <p:spPr bwMode="auto">
              <a:xfrm flipH="1">
                <a:off x="2068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9" name="Freeform 1210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0" name="Freeform 1211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1" name="Freeform 1212"/>
              <p:cNvSpPr>
                <a:spLocks/>
              </p:cNvSpPr>
              <p:nvPr/>
            </p:nvSpPr>
            <p:spPr bwMode="auto">
              <a:xfrm>
                <a:off x="2067" y="2019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2" name="Line 1213"/>
              <p:cNvSpPr>
                <a:spLocks noChangeShapeType="1"/>
              </p:cNvSpPr>
              <p:nvPr/>
            </p:nvSpPr>
            <p:spPr bwMode="auto">
              <a:xfrm>
                <a:off x="2067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3" name="Freeform 1214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4" name="Freeform 1215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5" name="Freeform 1216"/>
              <p:cNvSpPr>
                <a:spLocks/>
              </p:cNvSpPr>
              <p:nvPr/>
            </p:nvSpPr>
            <p:spPr bwMode="auto">
              <a:xfrm>
                <a:off x="2067" y="2029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9"/>
                  </a:cxn>
                  <a:cxn ang="0">
                    <a:pos x="34" y="0"/>
                  </a:cxn>
                </a:cxnLst>
                <a:rect l="0" t="0" r="r" b="b"/>
                <a:pathLst>
                  <a:path w="34" h="9">
                    <a:moveTo>
                      <a:pt x="34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6" name="Line 1217"/>
              <p:cNvSpPr>
                <a:spLocks noChangeShapeType="1"/>
              </p:cNvSpPr>
              <p:nvPr/>
            </p:nvSpPr>
            <p:spPr bwMode="auto">
              <a:xfrm>
                <a:off x="2067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7" name="Freeform 1218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8" name="Freeform 1219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9" name="Freeform 1220"/>
              <p:cNvSpPr>
                <a:spLocks/>
              </p:cNvSpPr>
              <p:nvPr/>
            </p:nvSpPr>
            <p:spPr bwMode="auto">
              <a:xfrm>
                <a:off x="2069" y="2037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9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9" name="Group 1422"/>
            <p:cNvGrpSpPr>
              <a:grpSpLocks/>
            </p:cNvGrpSpPr>
            <p:nvPr/>
          </p:nvGrpSpPr>
          <p:grpSpPr bwMode="auto">
            <a:xfrm>
              <a:off x="1921" y="1928"/>
              <a:ext cx="308" cy="212"/>
              <a:chOff x="1921" y="1928"/>
              <a:chExt cx="308" cy="212"/>
            </a:xfrm>
          </p:grpSpPr>
          <p:sp>
            <p:nvSpPr>
              <p:cNvPr id="1790" name="Line 1222"/>
              <p:cNvSpPr>
                <a:spLocks noChangeShapeType="1"/>
              </p:cNvSpPr>
              <p:nvPr/>
            </p:nvSpPr>
            <p:spPr bwMode="auto">
              <a:xfrm>
                <a:off x="2069" y="20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1" name="Freeform 1223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2" name="Freeform 1224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3" name="Freeform 1225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31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1" y="14"/>
                  </a:cxn>
                </a:cxnLst>
                <a:rect l="0" t="0" r="r" b="b"/>
                <a:pathLst>
                  <a:path w="65" h="50">
                    <a:moveTo>
                      <a:pt x="31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4" name="Freeform 1226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5" name="Freeform 1227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27" y="22"/>
                  </a:cxn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  <a:cxn ang="0">
                    <a:pos x="27" y="22"/>
                  </a:cxn>
                </a:cxnLst>
                <a:rect l="0" t="0" r="r" b="b"/>
                <a:pathLst>
                  <a:path w="61" h="58">
                    <a:moveTo>
                      <a:pt x="27" y="22"/>
                    </a:moveTo>
                    <a:lnTo>
                      <a:pt x="55" y="0"/>
                    </a:ln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6" name="Freeform 1228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</a:cxnLst>
                <a:rect l="0" t="0" r="r" b="b"/>
                <a:pathLst>
                  <a:path w="61" h="58">
                    <a:moveTo>
                      <a:pt x="55" y="0"/>
                    </a:move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7" name="Freeform 1229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8" name="Freeform 1230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9" name="Freeform 1231"/>
              <p:cNvSpPr>
                <a:spLocks/>
              </p:cNvSpPr>
              <p:nvPr/>
            </p:nvSpPr>
            <p:spPr bwMode="auto">
              <a:xfrm>
                <a:off x="2219" y="1945"/>
                <a:ext cx="4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7" y="3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lnTo>
                      <a:pt x="27" y="3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0" name="Line 1232"/>
              <p:cNvSpPr>
                <a:spLocks noChangeShapeType="1"/>
              </p:cNvSpPr>
              <p:nvPr/>
            </p:nvSpPr>
            <p:spPr bwMode="auto">
              <a:xfrm flipH="1" flipV="1">
                <a:off x="2223" y="19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1" name="Freeform 1233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2" name="Freeform 1234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3" name="Freeform 1235"/>
              <p:cNvSpPr>
                <a:spLocks/>
              </p:cNvSpPr>
              <p:nvPr/>
            </p:nvSpPr>
            <p:spPr bwMode="auto">
              <a:xfrm>
                <a:off x="2213" y="1938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5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5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4" name="Line 1236"/>
              <p:cNvSpPr>
                <a:spLocks noChangeShapeType="1"/>
              </p:cNvSpPr>
              <p:nvPr/>
            </p:nvSpPr>
            <p:spPr bwMode="auto">
              <a:xfrm flipH="1" flipV="1">
                <a:off x="2216" y="1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5" name="Freeform 1237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6" name="Freeform 1238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7" name="Freeform 1239"/>
              <p:cNvSpPr>
                <a:spLocks/>
              </p:cNvSpPr>
              <p:nvPr/>
            </p:nvSpPr>
            <p:spPr bwMode="auto">
              <a:xfrm>
                <a:off x="2206" y="1933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1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1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8" name="Line 1240"/>
              <p:cNvSpPr>
                <a:spLocks noChangeShapeType="1"/>
              </p:cNvSpPr>
              <p:nvPr/>
            </p:nvSpPr>
            <p:spPr bwMode="auto">
              <a:xfrm flipH="1" flipV="1">
                <a:off x="220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9" name="Freeform 1241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0" name="Freeform 1242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1" name="Freeform 1243"/>
              <p:cNvSpPr>
                <a:spLocks/>
              </p:cNvSpPr>
              <p:nvPr/>
            </p:nvSpPr>
            <p:spPr bwMode="auto">
              <a:xfrm>
                <a:off x="2198" y="1930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0" y="36"/>
                  </a:cxn>
                </a:cxnLst>
                <a:rect l="0" t="0" r="r" b="b"/>
                <a:pathLst>
                  <a:path w="11" h="36">
                    <a:moveTo>
                      <a:pt x="0" y="36"/>
                    </a:moveTo>
                    <a:lnTo>
                      <a:pt x="11" y="2"/>
                    </a:lnTo>
                    <a:lnTo>
                      <a:pt x="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2" name="Line 1244"/>
              <p:cNvSpPr>
                <a:spLocks noChangeShapeType="1"/>
              </p:cNvSpPr>
              <p:nvPr/>
            </p:nvSpPr>
            <p:spPr bwMode="auto">
              <a:xfrm flipH="1" flipV="1">
                <a:off x="2199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3" name="Freeform 1245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4" name="Freeform 1246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5" name="Freeform 1247"/>
              <p:cNvSpPr>
                <a:spLocks/>
              </p:cNvSpPr>
              <p:nvPr/>
            </p:nvSpPr>
            <p:spPr bwMode="auto">
              <a:xfrm>
                <a:off x="2190" y="1928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6" name="Line 1248"/>
              <p:cNvSpPr>
                <a:spLocks noChangeShapeType="1"/>
              </p:cNvSpPr>
              <p:nvPr/>
            </p:nvSpPr>
            <p:spPr bwMode="auto">
              <a:xfrm flipH="1">
                <a:off x="2190" y="1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7" name="Freeform 1249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8" name="Freeform 1250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9" name="Freeform 1251"/>
              <p:cNvSpPr>
                <a:spLocks/>
              </p:cNvSpPr>
              <p:nvPr/>
            </p:nvSpPr>
            <p:spPr bwMode="auto">
              <a:xfrm>
                <a:off x="2180" y="1929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0" name="Line 1252"/>
              <p:cNvSpPr>
                <a:spLocks noChangeShapeType="1"/>
              </p:cNvSpPr>
              <p:nvPr/>
            </p:nvSpPr>
            <p:spPr bwMode="auto">
              <a:xfrm flipH="1">
                <a:off x="2180" y="192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1" name="Freeform 1253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2" name="Freeform 1254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3" name="Freeform 1255"/>
              <p:cNvSpPr>
                <a:spLocks/>
              </p:cNvSpPr>
              <p:nvPr/>
            </p:nvSpPr>
            <p:spPr bwMode="auto">
              <a:xfrm>
                <a:off x="2171" y="1931"/>
                <a:ext cx="3" cy="5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4" name="Line 1256"/>
              <p:cNvSpPr>
                <a:spLocks noChangeShapeType="1"/>
              </p:cNvSpPr>
              <p:nvPr/>
            </p:nvSpPr>
            <p:spPr bwMode="auto">
              <a:xfrm flipH="1">
                <a:off x="2171" y="19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5" name="Freeform 1257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6" name="Freeform 1258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7" name="Freeform 1259"/>
              <p:cNvSpPr>
                <a:spLocks/>
              </p:cNvSpPr>
              <p:nvPr/>
            </p:nvSpPr>
            <p:spPr bwMode="auto">
              <a:xfrm>
                <a:off x="2163" y="1935"/>
                <a:ext cx="3" cy="5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21" y="33"/>
                  </a:cxn>
                </a:cxnLst>
                <a:rect l="0" t="0" r="r" b="b"/>
                <a:pathLst>
                  <a:path w="21" h="33">
                    <a:moveTo>
                      <a:pt x="21" y="33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8" name="Line 1260"/>
              <p:cNvSpPr>
                <a:spLocks noChangeShapeType="1"/>
              </p:cNvSpPr>
              <p:nvPr/>
            </p:nvSpPr>
            <p:spPr bwMode="auto">
              <a:xfrm flipH="1">
                <a:off x="2163" y="19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9" name="Freeform 1261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0" name="Freeform 1262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1" name="Freeform 1263"/>
              <p:cNvSpPr>
                <a:spLocks/>
              </p:cNvSpPr>
              <p:nvPr/>
            </p:nvSpPr>
            <p:spPr bwMode="auto">
              <a:xfrm>
                <a:off x="2156" y="1940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2" name="Line 1264"/>
              <p:cNvSpPr>
                <a:spLocks noChangeShapeType="1"/>
              </p:cNvSpPr>
              <p:nvPr/>
            </p:nvSpPr>
            <p:spPr bwMode="auto">
              <a:xfrm flipH="1">
                <a:off x="215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3" name="Freeform 1265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4" name="Freeform 1266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5" name="Freeform 1267"/>
              <p:cNvSpPr>
                <a:spLocks/>
              </p:cNvSpPr>
              <p:nvPr/>
            </p:nvSpPr>
            <p:spPr bwMode="auto">
              <a:xfrm>
                <a:off x="2149" y="1947"/>
                <a:ext cx="5" cy="4"/>
              </a:xfrm>
              <a:custGeom>
                <a:avLst/>
                <a:gdLst/>
                <a:ahLst/>
                <a:cxnLst>
                  <a:cxn ang="0">
                    <a:pos x="28" y="25"/>
                  </a:cxn>
                  <a:cxn ang="0">
                    <a:pos x="4" y="0"/>
                  </a:cxn>
                  <a:cxn ang="0">
                    <a:pos x="0" y="7"/>
                  </a:cxn>
                  <a:cxn ang="0">
                    <a:pos x="28" y="25"/>
                  </a:cxn>
                </a:cxnLst>
                <a:rect l="0" t="0" r="r" b="b"/>
                <a:pathLst>
                  <a:path w="28" h="25">
                    <a:moveTo>
                      <a:pt x="28" y="25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6" name="Line 1268"/>
              <p:cNvSpPr>
                <a:spLocks noChangeShapeType="1"/>
              </p:cNvSpPr>
              <p:nvPr/>
            </p:nvSpPr>
            <p:spPr bwMode="auto">
              <a:xfrm flipH="1">
                <a:off x="2149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7" name="Freeform 1269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8" name="Freeform 1270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9" name="Freeform 1271"/>
              <p:cNvSpPr>
                <a:spLocks/>
              </p:cNvSpPr>
              <p:nvPr/>
            </p:nvSpPr>
            <p:spPr bwMode="auto">
              <a:xfrm>
                <a:off x="2144" y="1956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0" name="Line 1272"/>
              <p:cNvSpPr>
                <a:spLocks noChangeShapeType="1"/>
              </p:cNvSpPr>
              <p:nvPr/>
            </p:nvSpPr>
            <p:spPr bwMode="auto">
              <a:xfrm flipH="1">
                <a:off x="2144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1" name="Freeform 1273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2" name="Freeform 1274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3" name="Freeform 1275"/>
              <p:cNvSpPr>
                <a:spLocks/>
              </p:cNvSpPr>
              <p:nvPr/>
            </p:nvSpPr>
            <p:spPr bwMode="auto">
              <a:xfrm>
                <a:off x="2141" y="1965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4" name="Line 1276"/>
              <p:cNvSpPr>
                <a:spLocks noChangeShapeType="1"/>
              </p:cNvSpPr>
              <p:nvPr/>
            </p:nvSpPr>
            <p:spPr bwMode="auto">
              <a:xfrm flipH="1">
                <a:off x="214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5" name="Freeform 1277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6" name="Freeform 1278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7" name="Freeform 1279"/>
              <p:cNvSpPr>
                <a:spLocks/>
              </p:cNvSpPr>
              <p:nvPr/>
            </p:nvSpPr>
            <p:spPr bwMode="auto">
              <a:xfrm>
                <a:off x="2140" y="1975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8" name="Line 1280"/>
              <p:cNvSpPr>
                <a:spLocks noChangeShapeType="1"/>
              </p:cNvSpPr>
              <p:nvPr/>
            </p:nvSpPr>
            <p:spPr bwMode="auto">
              <a:xfrm>
                <a:off x="2140" y="19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9" name="Freeform 1281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0" name="Freeform 1282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1" name="Freeform 1283"/>
              <p:cNvSpPr>
                <a:spLocks/>
              </p:cNvSpPr>
              <p:nvPr/>
            </p:nvSpPr>
            <p:spPr bwMode="auto">
              <a:xfrm>
                <a:off x="2140" y="198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2" name="Line 1284"/>
              <p:cNvSpPr>
                <a:spLocks noChangeShapeType="1"/>
              </p:cNvSpPr>
              <p:nvPr/>
            </p:nvSpPr>
            <p:spPr bwMode="auto">
              <a:xfrm>
                <a:off x="2140" y="198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3" name="Freeform 1285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4" name="Freeform 1286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5" name="Freeform 1287"/>
              <p:cNvSpPr>
                <a:spLocks/>
              </p:cNvSpPr>
              <p:nvPr/>
            </p:nvSpPr>
            <p:spPr bwMode="auto">
              <a:xfrm>
                <a:off x="2142" y="1993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8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6" name="Line 1288"/>
              <p:cNvSpPr>
                <a:spLocks noChangeShapeType="1"/>
              </p:cNvSpPr>
              <p:nvPr/>
            </p:nvSpPr>
            <p:spPr bwMode="auto">
              <a:xfrm>
                <a:off x="2142" y="19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7" name="Freeform 1289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8" name="Freeform 1290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9" name="Freeform 1291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0" y="14"/>
                  </a:cxn>
                </a:cxnLst>
                <a:rect l="0" t="0" r="r" b="b"/>
                <a:pathLst>
                  <a:path w="65" h="50">
                    <a:moveTo>
                      <a:pt x="30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0" name="Freeform 1292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1" name="Freeform 1293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28" y="20"/>
                  </a:cxn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  <a:cxn ang="0">
                    <a:pos x="28" y="20"/>
                  </a:cxn>
                </a:cxnLst>
                <a:rect l="0" t="0" r="r" b="b"/>
                <a:pathLst>
                  <a:path w="62" h="56">
                    <a:moveTo>
                      <a:pt x="28" y="20"/>
                    </a:moveTo>
                    <a:lnTo>
                      <a:pt x="55" y="0"/>
                    </a:ln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  <a:lnTo>
                      <a:pt x="2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2" name="Freeform 1294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</a:cxnLst>
                <a:rect l="0" t="0" r="r" b="b"/>
                <a:pathLst>
                  <a:path w="62" h="56">
                    <a:moveTo>
                      <a:pt x="55" y="0"/>
                    </a:move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" name="Freeform 1295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" name="Freeform 1296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5" name="Freeform 1297"/>
              <p:cNvSpPr>
                <a:spLocks/>
              </p:cNvSpPr>
              <p:nvPr/>
            </p:nvSpPr>
            <p:spPr bwMode="auto">
              <a:xfrm>
                <a:off x="2000" y="2078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6" name="Line 1298"/>
              <p:cNvSpPr>
                <a:spLocks noChangeShapeType="1"/>
              </p:cNvSpPr>
              <p:nvPr/>
            </p:nvSpPr>
            <p:spPr bwMode="auto">
              <a:xfrm flipH="1" flipV="1">
                <a:off x="2004" y="20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7" name="Freeform 1299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8" name="Freeform 1300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9" name="Freeform 1301"/>
              <p:cNvSpPr>
                <a:spLocks/>
              </p:cNvSpPr>
              <p:nvPr/>
            </p:nvSpPr>
            <p:spPr bwMode="auto">
              <a:xfrm>
                <a:off x="1994" y="2072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0" name="Line 1302"/>
              <p:cNvSpPr>
                <a:spLocks noChangeShapeType="1"/>
              </p:cNvSpPr>
              <p:nvPr/>
            </p:nvSpPr>
            <p:spPr bwMode="auto">
              <a:xfrm flipH="1" flipV="1">
                <a:off x="1997" y="2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1" name="Freeform 1303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2" name="Freeform 1304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3" name="Freeform 1305"/>
              <p:cNvSpPr>
                <a:spLocks/>
              </p:cNvSpPr>
              <p:nvPr/>
            </p:nvSpPr>
            <p:spPr bwMode="auto">
              <a:xfrm>
                <a:off x="1987" y="2066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4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4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4" name="Line 1306"/>
              <p:cNvSpPr>
                <a:spLocks noChangeShapeType="1"/>
              </p:cNvSpPr>
              <p:nvPr/>
            </p:nvSpPr>
            <p:spPr bwMode="auto">
              <a:xfrm flipH="1" flipV="1">
                <a:off x="1989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5" name="Freeform 1307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6" name="Freeform 1308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7" name="Freeform 1309"/>
              <p:cNvSpPr>
                <a:spLocks/>
              </p:cNvSpPr>
              <p:nvPr/>
            </p:nvSpPr>
            <p:spPr bwMode="auto">
              <a:xfrm>
                <a:off x="1980" y="206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8" name="Line 1310"/>
              <p:cNvSpPr>
                <a:spLocks noChangeShapeType="1"/>
              </p:cNvSpPr>
              <p:nvPr/>
            </p:nvSpPr>
            <p:spPr bwMode="auto">
              <a:xfrm flipH="1" flipV="1">
                <a:off x="1981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9" name="Freeform 1311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0" name="Freeform 1312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1" name="Freeform 1313"/>
              <p:cNvSpPr>
                <a:spLocks/>
              </p:cNvSpPr>
              <p:nvPr/>
            </p:nvSpPr>
            <p:spPr bwMode="auto">
              <a:xfrm>
                <a:off x="1971" y="206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2" name="Line 1314"/>
              <p:cNvSpPr>
                <a:spLocks noChangeShapeType="1"/>
              </p:cNvSpPr>
              <p:nvPr/>
            </p:nvSpPr>
            <p:spPr bwMode="auto">
              <a:xfrm flipH="1">
                <a:off x="1971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3" name="Freeform 1315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4" name="Freeform 1316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5" name="Freeform 1317"/>
              <p:cNvSpPr>
                <a:spLocks/>
              </p:cNvSpPr>
              <p:nvPr/>
            </p:nvSpPr>
            <p:spPr bwMode="auto">
              <a:xfrm>
                <a:off x="1962" y="206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6" name="Line 1318"/>
              <p:cNvSpPr>
                <a:spLocks noChangeShapeType="1"/>
              </p:cNvSpPr>
              <p:nvPr/>
            </p:nvSpPr>
            <p:spPr bwMode="auto">
              <a:xfrm flipH="1">
                <a:off x="1962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7" name="Freeform 1319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8" name="Freeform 1320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9" name="Freeform 1321"/>
              <p:cNvSpPr>
                <a:spLocks/>
              </p:cNvSpPr>
              <p:nvPr/>
            </p:nvSpPr>
            <p:spPr bwMode="auto">
              <a:xfrm>
                <a:off x="1953" y="2064"/>
                <a:ext cx="2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0" name="Line 1322"/>
              <p:cNvSpPr>
                <a:spLocks noChangeShapeType="1"/>
              </p:cNvSpPr>
              <p:nvPr/>
            </p:nvSpPr>
            <p:spPr bwMode="auto">
              <a:xfrm flipH="1">
                <a:off x="1953" y="20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1" name="Freeform 1323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2" name="Freeform 1324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3" name="Freeform 1325"/>
              <p:cNvSpPr>
                <a:spLocks/>
              </p:cNvSpPr>
              <p:nvPr/>
            </p:nvSpPr>
            <p:spPr bwMode="auto">
              <a:xfrm>
                <a:off x="1944" y="2068"/>
                <a:ext cx="4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4" name="Line 1326"/>
              <p:cNvSpPr>
                <a:spLocks noChangeShapeType="1"/>
              </p:cNvSpPr>
              <p:nvPr/>
            </p:nvSpPr>
            <p:spPr bwMode="auto">
              <a:xfrm flipH="1">
                <a:off x="1944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5" name="Freeform 1327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6" name="Freeform 1328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7" name="Freeform 1329"/>
              <p:cNvSpPr>
                <a:spLocks/>
              </p:cNvSpPr>
              <p:nvPr/>
            </p:nvSpPr>
            <p:spPr bwMode="auto">
              <a:xfrm>
                <a:off x="1937" y="2074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8" name="Line 1330"/>
              <p:cNvSpPr>
                <a:spLocks noChangeShapeType="1"/>
              </p:cNvSpPr>
              <p:nvPr/>
            </p:nvSpPr>
            <p:spPr bwMode="auto">
              <a:xfrm flipH="1">
                <a:off x="1937" y="20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9" name="Freeform 1331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0" name="Freeform 1332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1" name="Freeform 1333"/>
              <p:cNvSpPr>
                <a:spLocks/>
              </p:cNvSpPr>
              <p:nvPr/>
            </p:nvSpPr>
            <p:spPr bwMode="auto">
              <a:xfrm>
                <a:off x="1931" y="2081"/>
                <a:ext cx="4" cy="4"/>
              </a:xfrm>
              <a:custGeom>
                <a:avLst/>
                <a:gdLst/>
                <a:ahLst/>
                <a:cxnLst>
                  <a:cxn ang="0">
                    <a:pos x="29" y="24"/>
                  </a:cxn>
                  <a:cxn ang="0">
                    <a:pos x="4" y="0"/>
                  </a:cxn>
                  <a:cxn ang="0">
                    <a:pos x="0" y="5"/>
                  </a:cxn>
                  <a:cxn ang="0">
                    <a:pos x="29" y="24"/>
                  </a:cxn>
                </a:cxnLst>
                <a:rect l="0" t="0" r="r" b="b"/>
                <a:pathLst>
                  <a:path w="29" h="24">
                    <a:moveTo>
                      <a:pt x="29" y="24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2" name="Line 1334"/>
              <p:cNvSpPr>
                <a:spLocks noChangeShapeType="1"/>
              </p:cNvSpPr>
              <p:nvPr/>
            </p:nvSpPr>
            <p:spPr bwMode="auto">
              <a:xfrm flipH="1">
                <a:off x="1931" y="20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3" name="Freeform 1335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4" name="Freeform 1336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5" name="Freeform 1337"/>
              <p:cNvSpPr>
                <a:spLocks/>
              </p:cNvSpPr>
              <p:nvPr/>
            </p:nvSpPr>
            <p:spPr bwMode="auto">
              <a:xfrm>
                <a:off x="1926" y="2089"/>
                <a:ext cx="5" cy="3"/>
              </a:xfrm>
              <a:custGeom>
                <a:avLst/>
                <a:gdLst/>
                <a:ahLst/>
                <a:cxnLst>
                  <a:cxn ang="0">
                    <a:pos x="31" y="20"/>
                  </a:cxn>
                  <a:cxn ang="0">
                    <a:pos x="3" y="0"/>
                  </a:cxn>
                  <a:cxn ang="0">
                    <a:pos x="0" y="8"/>
                  </a:cxn>
                  <a:cxn ang="0">
                    <a:pos x="31" y="20"/>
                  </a:cxn>
                </a:cxnLst>
                <a:rect l="0" t="0" r="r" b="b"/>
                <a:pathLst>
                  <a:path w="31" h="20">
                    <a:moveTo>
                      <a:pt x="31" y="2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3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6" name="Line 1338"/>
              <p:cNvSpPr>
                <a:spLocks noChangeShapeType="1"/>
              </p:cNvSpPr>
              <p:nvPr/>
            </p:nvSpPr>
            <p:spPr bwMode="auto">
              <a:xfrm flipH="1">
                <a:off x="1926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7" name="Freeform 1339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8" name="Freeform 1340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9" name="Freeform 1341"/>
              <p:cNvSpPr>
                <a:spLocks/>
              </p:cNvSpPr>
              <p:nvPr/>
            </p:nvSpPr>
            <p:spPr bwMode="auto">
              <a:xfrm>
                <a:off x="1922" y="2098"/>
                <a:ext cx="6" cy="2"/>
              </a:xfrm>
              <a:custGeom>
                <a:avLst/>
                <a:gdLst/>
                <a:ahLst/>
                <a:cxnLst>
                  <a:cxn ang="0">
                    <a:pos x="34" y="1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4" y="11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0" name="Line 1342"/>
              <p:cNvSpPr>
                <a:spLocks noChangeShapeType="1"/>
              </p:cNvSpPr>
              <p:nvPr/>
            </p:nvSpPr>
            <p:spPr bwMode="auto">
              <a:xfrm flipH="1">
                <a:off x="1922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1" name="Freeform 1343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2" name="Freeform 1344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3" name="Freeform 1345"/>
              <p:cNvSpPr>
                <a:spLocks/>
              </p:cNvSpPr>
              <p:nvPr/>
            </p:nvSpPr>
            <p:spPr bwMode="auto">
              <a:xfrm>
                <a:off x="1921" y="2108"/>
                <a:ext cx="6" cy="1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6"/>
                  </a:cxn>
                </a:cxnLst>
                <a:rect l="0" t="0" r="r" b="b"/>
                <a:pathLst>
                  <a:path w="34" h="7">
                    <a:moveTo>
                      <a:pt x="34" y="6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4" name="Line 1346"/>
              <p:cNvSpPr>
                <a:spLocks noChangeShapeType="1"/>
              </p:cNvSpPr>
              <p:nvPr/>
            </p:nvSpPr>
            <p:spPr bwMode="auto">
              <a:xfrm>
                <a:off x="1921" y="21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5" name="Freeform 1347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6" name="Freeform 1348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7" name="Freeform 1349"/>
              <p:cNvSpPr>
                <a:spLocks/>
              </p:cNvSpPr>
              <p:nvPr/>
            </p:nvSpPr>
            <p:spPr bwMode="auto">
              <a:xfrm>
                <a:off x="1921" y="2118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8" name="Line 1350"/>
              <p:cNvSpPr>
                <a:spLocks noChangeShapeType="1"/>
              </p:cNvSpPr>
              <p:nvPr/>
            </p:nvSpPr>
            <p:spPr bwMode="auto">
              <a:xfrm>
                <a:off x="1921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9" name="Freeform 1351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0" name="Freeform 1352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1" name="Freeform 1353"/>
              <p:cNvSpPr>
                <a:spLocks/>
              </p:cNvSpPr>
              <p:nvPr/>
            </p:nvSpPr>
            <p:spPr bwMode="auto">
              <a:xfrm>
                <a:off x="1923" y="2126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2" name="Line 1354"/>
              <p:cNvSpPr>
                <a:spLocks noChangeShapeType="1"/>
              </p:cNvSpPr>
              <p:nvPr/>
            </p:nvSpPr>
            <p:spPr bwMode="auto">
              <a:xfrm>
                <a:off x="1923" y="21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3" name="Freeform 1355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4" name="Freeform 1356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5" name="Freeform 1357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6" name="Freeform 1358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7" name="Freeform 1359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8" name="Freeform 1360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9" name="Freeform 1361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0" name="Freeform 1362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1" name="Freeform 1363"/>
              <p:cNvSpPr>
                <a:spLocks/>
              </p:cNvSpPr>
              <p:nvPr/>
            </p:nvSpPr>
            <p:spPr bwMode="auto">
              <a:xfrm>
                <a:off x="2073" y="2034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2" name="Line 1364"/>
              <p:cNvSpPr>
                <a:spLocks noChangeShapeType="1"/>
              </p:cNvSpPr>
              <p:nvPr/>
            </p:nvSpPr>
            <p:spPr bwMode="auto">
              <a:xfrm flipH="1" flipV="1">
                <a:off x="2077" y="20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3" name="Freeform 1365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4" name="Freeform 1366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5" name="Freeform 1367"/>
              <p:cNvSpPr>
                <a:spLocks/>
              </p:cNvSpPr>
              <p:nvPr/>
            </p:nvSpPr>
            <p:spPr bwMode="auto">
              <a:xfrm>
                <a:off x="2067" y="2027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6" name="Line 1368"/>
              <p:cNvSpPr>
                <a:spLocks noChangeShapeType="1"/>
              </p:cNvSpPr>
              <p:nvPr/>
            </p:nvSpPr>
            <p:spPr bwMode="auto">
              <a:xfrm flipH="1" flipV="1">
                <a:off x="2070" y="20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7" name="Freeform 1369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8" name="Freeform 1370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9" name="Freeform 1371"/>
              <p:cNvSpPr>
                <a:spLocks/>
              </p:cNvSpPr>
              <p:nvPr/>
            </p:nvSpPr>
            <p:spPr bwMode="auto">
              <a:xfrm>
                <a:off x="2060" y="2022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0" name="Line 1372"/>
              <p:cNvSpPr>
                <a:spLocks noChangeShapeType="1"/>
              </p:cNvSpPr>
              <p:nvPr/>
            </p:nvSpPr>
            <p:spPr bwMode="auto">
              <a:xfrm flipH="1" flipV="1">
                <a:off x="2062" y="20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1" name="Freeform 1373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2" name="Freeform 1374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3" name="Freeform 1375"/>
              <p:cNvSpPr>
                <a:spLocks/>
              </p:cNvSpPr>
              <p:nvPr/>
            </p:nvSpPr>
            <p:spPr bwMode="auto">
              <a:xfrm>
                <a:off x="2052" y="2018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4" name="Line 1376"/>
              <p:cNvSpPr>
                <a:spLocks noChangeShapeType="1"/>
              </p:cNvSpPr>
              <p:nvPr/>
            </p:nvSpPr>
            <p:spPr bwMode="auto">
              <a:xfrm flipH="1" flipV="1">
                <a:off x="2053" y="20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5" name="Freeform 1377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6" name="Freeform 1378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7" name="Freeform 1379"/>
              <p:cNvSpPr>
                <a:spLocks/>
              </p:cNvSpPr>
              <p:nvPr/>
            </p:nvSpPr>
            <p:spPr bwMode="auto">
              <a:xfrm>
                <a:off x="2044" y="2017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8" name="Line 1380"/>
              <p:cNvSpPr>
                <a:spLocks noChangeShapeType="1"/>
              </p:cNvSpPr>
              <p:nvPr/>
            </p:nvSpPr>
            <p:spPr bwMode="auto">
              <a:xfrm flipH="1">
                <a:off x="2044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9" name="Freeform 1381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0" name="Freeform 1382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1" name="Freeform 1383"/>
              <p:cNvSpPr>
                <a:spLocks/>
              </p:cNvSpPr>
              <p:nvPr/>
            </p:nvSpPr>
            <p:spPr bwMode="auto">
              <a:xfrm>
                <a:off x="2035" y="2017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2" name="Line 1384"/>
              <p:cNvSpPr>
                <a:spLocks noChangeShapeType="1"/>
              </p:cNvSpPr>
              <p:nvPr/>
            </p:nvSpPr>
            <p:spPr bwMode="auto">
              <a:xfrm flipH="1">
                <a:off x="2035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3" name="Freeform 1385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4" name="Freeform 1386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5" name="Freeform 1387"/>
              <p:cNvSpPr>
                <a:spLocks/>
              </p:cNvSpPr>
              <p:nvPr/>
            </p:nvSpPr>
            <p:spPr bwMode="auto">
              <a:xfrm>
                <a:off x="2026" y="2019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6" name="Line 1388"/>
              <p:cNvSpPr>
                <a:spLocks noChangeShapeType="1"/>
              </p:cNvSpPr>
              <p:nvPr/>
            </p:nvSpPr>
            <p:spPr bwMode="auto">
              <a:xfrm flipH="1">
                <a:off x="2026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7" name="Freeform 1389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8" name="Freeform 1390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9" name="Freeform 1391"/>
              <p:cNvSpPr>
                <a:spLocks/>
              </p:cNvSpPr>
              <p:nvPr/>
            </p:nvSpPr>
            <p:spPr bwMode="auto">
              <a:xfrm>
                <a:off x="2017" y="2023"/>
                <a:ext cx="4" cy="6"/>
              </a:xfrm>
              <a:custGeom>
                <a:avLst/>
                <a:gdLst/>
                <a:ahLst/>
                <a:cxnLst>
                  <a:cxn ang="0">
                    <a:pos x="19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9" y="33"/>
                  </a:cxn>
                </a:cxnLst>
                <a:rect l="0" t="0" r="r" b="b"/>
                <a:pathLst>
                  <a:path w="19" h="33">
                    <a:moveTo>
                      <a:pt x="19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0" name="Line 1392"/>
              <p:cNvSpPr>
                <a:spLocks noChangeShapeType="1"/>
              </p:cNvSpPr>
              <p:nvPr/>
            </p:nvSpPr>
            <p:spPr bwMode="auto">
              <a:xfrm flipH="1">
                <a:off x="2017" y="20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1" name="Freeform 1393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2" name="Freeform 1394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3" name="Freeform 1395"/>
              <p:cNvSpPr>
                <a:spLocks/>
              </p:cNvSpPr>
              <p:nvPr/>
            </p:nvSpPr>
            <p:spPr bwMode="auto">
              <a:xfrm>
                <a:off x="2010" y="2029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4" name="Line 1396"/>
              <p:cNvSpPr>
                <a:spLocks noChangeShapeType="1"/>
              </p:cNvSpPr>
              <p:nvPr/>
            </p:nvSpPr>
            <p:spPr bwMode="auto">
              <a:xfrm flipH="1">
                <a:off x="2010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5" name="Freeform 1397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6" name="Freeform 1398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7" name="Freeform 1399"/>
              <p:cNvSpPr>
                <a:spLocks/>
              </p:cNvSpPr>
              <p:nvPr/>
            </p:nvSpPr>
            <p:spPr bwMode="auto">
              <a:xfrm>
                <a:off x="2003" y="2036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7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7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8" name="Line 1400"/>
              <p:cNvSpPr>
                <a:spLocks noChangeShapeType="1"/>
              </p:cNvSpPr>
              <p:nvPr/>
            </p:nvSpPr>
            <p:spPr bwMode="auto">
              <a:xfrm flipH="1">
                <a:off x="2003" y="20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9" name="Freeform 1401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0" name="Freeform 1402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1" name="Freeform 1403"/>
              <p:cNvSpPr>
                <a:spLocks/>
              </p:cNvSpPr>
              <p:nvPr/>
            </p:nvSpPr>
            <p:spPr bwMode="auto">
              <a:xfrm>
                <a:off x="1999" y="2045"/>
                <a:ext cx="5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2" name="Line 1404"/>
              <p:cNvSpPr>
                <a:spLocks noChangeShapeType="1"/>
              </p:cNvSpPr>
              <p:nvPr/>
            </p:nvSpPr>
            <p:spPr bwMode="auto">
              <a:xfrm flipH="1">
                <a:off x="1999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3" name="Freeform 1405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4" name="Freeform 1406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5" name="Freeform 1407"/>
              <p:cNvSpPr>
                <a:spLocks/>
              </p:cNvSpPr>
              <p:nvPr/>
            </p:nvSpPr>
            <p:spPr bwMode="auto">
              <a:xfrm>
                <a:off x="1995" y="2054"/>
                <a:ext cx="6" cy="2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6" name="Line 1408"/>
              <p:cNvSpPr>
                <a:spLocks noChangeShapeType="1"/>
              </p:cNvSpPr>
              <p:nvPr/>
            </p:nvSpPr>
            <p:spPr bwMode="auto">
              <a:xfrm flipH="1">
                <a:off x="1995" y="20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7" name="Freeform 1409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8" name="Freeform 1410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9" name="Freeform 1411"/>
              <p:cNvSpPr>
                <a:spLocks/>
              </p:cNvSpPr>
              <p:nvPr/>
            </p:nvSpPr>
            <p:spPr bwMode="auto">
              <a:xfrm>
                <a:off x="1994" y="2063"/>
                <a:ext cx="6" cy="2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0" name="Line 1412"/>
              <p:cNvSpPr>
                <a:spLocks noChangeShapeType="1"/>
              </p:cNvSpPr>
              <p:nvPr/>
            </p:nvSpPr>
            <p:spPr bwMode="auto">
              <a:xfrm>
                <a:off x="1994" y="206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1" name="Freeform 1413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2" name="Freeform 1414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3" name="Freeform 1415"/>
              <p:cNvSpPr>
                <a:spLocks/>
              </p:cNvSpPr>
              <p:nvPr/>
            </p:nvSpPr>
            <p:spPr bwMode="auto">
              <a:xfrm>
                <a:off x="1994" y="2073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4" name="Line 1416"/>
              <p:cNvSpPr>
                <a:spLocks noChangeShapeType="1"/>
              </p:cNvSpPr>
              <p:nvPr/>
            </p:nvSpPr>
            <p:spPr bwMode="auto">
              <a:xfrm>
                <a:off x="1994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5" name="Freeform 1417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6" name="Freeform 1418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7" name="Freeform 1419"/>
              <p:cNvSpPr>
                <a:spLocks/>
              </p:cNvSpPr>
              <p:nvPr/>
            </p:nvSpPr>
            <p:spPr bwMode="auto">
              <a:xfrm>
                <a:off x="1996" y="2082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2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8" name="Line 1420"/>
              <p:cNvSpPr>
                <a:spLocks noChangeShapeType="1"/>
              </p:cNvSpPr>
              <p:nvPr/>
            </p:nvSpPr>
            <p:spPr bwMode="auto">
              <a:xfrm>
                <a:off x="1996" y="2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9" name="Freeform 1421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0" name="Group 1623"/>
            <p:cNvGrpSpPr>
              <a:grpSpLocks/>
            </p:cNvGrpSpPr>
            <p:nvPr/>
          </p:nvGrpSpPr>
          <p:grpSpPr bwMode="auto">
            <a:xfrm>
              <a:off x="1854" y="1862"/>
              <a:ext cx="521" cy="949"/>
              <a:chOff x="1854" y="1862"/>
              <a:chExt cx="521" cy="949"/>
            </a:xfrm>
          </p:grpSpPr>
          <p:sp>
            <p:nvSpPr>
              <p:cNvPr id="1590" name="Freeform 1423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1" name="Freeform 1424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2" name="Freeform 1425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3" name="Freeform 1426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4" name="Freeform 1427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5" name="Freeform 1428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6" name="Freeform 1429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7" name="Freeform 1430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34" y="32"/>
                  </a:cxn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2"/>
                  </a:cxn>
                </a:cxnLst>
                <a:rect l="0" t="0" r="r" b="b"/>
                <a:pathLst>
                  <a:path w="52" h="68">
                    <a:moveTo>
                      <a:pt x="34" y="32"/>
                    </a:moveTo>
                    <a:lnTo>
                      <a:pt x="52" y="63"/>
                    </a:ln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8" name="Freeform 1431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2" h="68">
                    <a:moveTo>
                      <a:pt x="52" y="63"/>
                    </a:move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9" name="Freeform 1432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0" name="Freeform 1433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1" name="Freeform 1434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2" name="Freeform 1435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3" name="Freeform 1436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34" y="31"/>
                  </a:cxn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1"/>
                  </a:cxn>
                </a:cxnLst>
                <a:rect l="0" t="0" r="r" b="b"/>
                <a:pathLst>
                  <a:path w="50" h="67">
                    <a:moveTo>
                      <a:pt x="34" y="31"/>
                    </a:moveTo>
                    <a:lnTo>
                      <a:pt x="50" y="63"/>
                    </a:ln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4" name="Freeform 1437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0" h="67">
                    <a:moveTo>
                      <a:pt x="50" y="63"/>
                    </a:move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5" name="Freeform 1438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6" name="Freeform 1439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7" name="Freeform 1440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8" name="Freeform 1441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9" name="Freeform 1442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0" name="Freeform 1443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1" name="Freeform 1444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2" name="Freeform 1445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3" name="Freeform 1446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4" name="Freeform 1447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5" name="Freeform 1448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6" name="Freeform 1449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7" name="Freeform 145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8" name="Freeform 145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9" name="Freeform 1452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0" name="Freeform 1453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1" name="Freeform 1454"/>
              <p:cNvSpPr>
                <a:spLocks/>
              </p:cNvSpPr>
              <p:nvPr/>
            </p:nvSpPr>
            <p:spPr bwMode="auto">
              <a:xfrm>
                <a:off x="1868" y="26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2" name="Line 1455"/>
              <p:cNvSpPr>
                <a:spLocks noChangeShapeType="1"/>
              </p:cNvSpPr>
              <p:nvPr/>
            </p:nvSpPr>
            <p:spPr bwMode="auto">
              <a:xfrm flipV="1">
                <a:off x="1868" y="26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3" name="Freeform 1456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4" name="Freeform 1457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5" name="Freeform 1458"/>
              <p:cNvSpPr>
                <a:spLocks/>
              </p:cNvSpPr>
              <p:nvPr/>
            </p:nvSpPr>
            <p:spPr bwMode="auto">
              <a:xfrm>
                <a:off x="1876" y="2619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6" name="Line 1459"/>
              <p:cNvSpPr>
                <a:spLocks noChangeShapeType="1"/>
              </p:cNvSpPr>
              <p:nvPr/>
            </p:nvSpPr>
            <p:spPr bwMode="auto">
              <a:xfrm flipV="1">
                <a:off x="1877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7" name="Freeform 1460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8" name="Freeform 1461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9" name="Freeform 1462"/>
              <p:cNvSpPr>
                <a:spLocks/>
              </p:cNvSpPr>
              <p:nvPr/>
            </p:nvSpPr>
            <p:spPr bwMode="auto">
              <a:xfrm>
                <a:off x="1883" y="2615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0" name="Line 1463"/>
              <p:cNvSpPr>
                <a:spLocks noChangeShapeType="1"/>
              </p:cNvSpPr>
              <p:nvPr/>
            </p:nvSpPr>
            <p:spPr bwMode="auto">
              <a:xfrm flipV="1">
                <a:off x="1885" y="262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1" name="Freeform 1464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2" name="Freeform 1465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3" name="Freeform 1466"/>
              <p:cNvSpPr>
                <a:spLocks/>
              </p:cNvSpPr>
              <p:nvPr/>
            </p:nvSpPr>
            <p:spPr bwMode="auto">
              <a:xfrm>
                <a:off x="1889" y="26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4" name="Line 1467"/>
              <p:cNvSpPr>
                <a:spLocks noChangeShapeType="1"/>
              </p:cNvSpPr>
              <p:nvPr/>
            </p:nvSpPr>
            <p:spPr bwMode="auto">
              <a:xfrm flipV="1">
                <a:off x="1893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5" name="Freeform 1468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6" name="Freeform 1469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7" name="Freeform 1470"/>
              <p:cNvSpPr>
                <a:spLocks/>
              </p:cNvSpPr>
              <p:nvPr/>
            </p:nvSpPr>
            <p:spPr bwMode="auto">
              <a:xfrm>
                <a:off x="1894" y="2603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8" name="Line 1471"/>
              <p:cNvSpPr>
                <a:spLocks noChangeShapeType="1"/>
              </p:cNvSpPr>
              <p:nvPr/>
            </p:nvSpPr>
            <p:spPr bwMode="auto">
              <a:xfrm flipV="1">
                <a:off x="1899" y="26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9" name="Freeform 1472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0" name="Freeform 1473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1" name="Freeform 1474"/>
              <p:cNvSpPr>
                <a:spLocks/>
              </p:cNvSpPr>
              <p:nvPr/>
            </p:nvSpPr>
            <p:spPr bwMode="auto">
              <a:xfrm>
                <a:off x="1898" y="259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2" name="Line 1475"/>
              <p:cNvSpPr>
                <a:spLocks noChangeShapeType="1"/>
              </p:cNvSpPr>
              <p:nvPr/>
            </p:nvSpPr>
            <p:spPr bwMode="auto">
              <a:xfrm flipV="1">
                <a:off x="1903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3" name="Freeform 1476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4" name="Freeform 1477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5" name="Freeform 1478"/>
              <p:cNvSpPr>
                <a:spLocks/>
              </p:cNvSpPr>
              <p:nvPr/>
            </p:nvSpPr>
            <p:spPr bwMode="auto">
              <a:xfrm>
                <a:off x="1901" y="2587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6" name="Line 1479"/>
              <p:cNvSpPr>
                <a:spLocks noChangeShapeType="1"/>
              </p:cNvSpPr>
              <p:nvPr/>
            </p:nvSpPr>
            <p:spPr bwMode="auto">
              <a:xfrm flipV="1">
                <a:off x="1906" y="25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7" name="Freeform 1480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8" name="Freeform 1481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9" name="Freeform 1482"/>
              <p:cNvSpPr>
                <a:spLocks/>
              </p:cNvSpPr>
              <p:nvPr/>
            </p:nvSpPr>
            <p:spPr bwMode="auto">
              <a:xfrm>
                <a:off x="1902" y="2578"/>
                <a:ext cx="5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0" name="Line 1483"/>
              <p:cNvSpPr>
                <a:spLocks noChangeShapeType="1"/>
              </p:cNvSpPr>
              <p:nvPr/>
            </p:nvSpPr>
            <p:spPr bwMode="auto">
              <a:xfrm flipV="1">
                <a:off x="1907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1" name="Freeform 1484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2" name="Freeform 1485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3" name="Freeform 1486"/>
              <p:cNvSpPr>
                <a:spLocks/>
              </p:cNvSpPr>
              <p:nvPr/>
            </p:nvSpPr>
            <p:spPr bwMode="auto">
              <a:xfrm>
                <a:off x="1901" y="2568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4" name="Line 1487"/>
              <p:cNvSpPr>
                <a:spLocks noChangeShapeType="1"/>
              </p:cNvSpPr>
              <p:nvPr/>
            </p:nvSpPr>
            <p:spPr bwMode="auto">
              <a:xfrm flipH="1" flipV="1">
                <a:off x="1906" y="2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5" name="Freeform 1488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6" name="Freeform 1489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7" name="Freeform 1490"/>
              <p:cNvSpPr>
                <a:spLocks/>
              </p:cNvSpPr>
              <p:nvPr/>
            </p:nvSpPr>
            <p:spPr bwMode="auto">
              <a:xfrm>
                <a:off x="1898" y="2558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8" name="Line 1491"/>
              <p:cNvSpPr>
                <a:spLocks noChangeShapeType="1"/>
              </p:cNvSpPr>
              <p:nvPr/>
            </p:nvSpPr>
            <p:spPr bwMode="auto">
              <a:xfrm flipH="1" flipV="1">
                <a:off x="1903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9" name="Freeform 1492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0" name="Freeform 1493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1" name="Freeform 1494"/>
              <p:cNvSpPr>
                <a:spLocks/>
              </p:cNvSpPr>
              <p:nvPr/>
            </p:nvSpPr>
            <p:spPr bwMode="auto">
              <a:xfrm>
                <a:off x="1894" y="2550"/>
                <a:ext cx="5" cy="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2" name="Line 1495"/>
              <p:cNvSpPr>
                <a:spLocks noChangeShapeType="1"/>
              </p:cNvSpPr>
              <p:nvPr/>
            </p:nvSpPr>
            <p:spPr bwMode="auto">
              <a:xfrm flipH="1" flipV="1">
                <a:off x="1899" y="25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3" name="Freeform 1496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4" name="Freeform 1497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5" name="Freeform 1498"/>
              <p:cNvSpPr>
                <a:spLocks/>
              </p:cNvSpPr>
              <p:nvPr/>
            </p:nvSpPr>
            <p:spPr bwMode="auto">
              <a:xfrm>
                <a:off x="1889" y="2542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6" name="Line 1499"/>
              <p:cNvSpPr>
                <a:spLocks noChangeShapeType="1"/>
              </p:cNvSpPr>
              <p:nvPr/>
            </p:nvSpPr>
            <p:spPr bwMode="auto">
              <a:xfrm flipH="1" flipV="1">
                <a:off x="1893" y="2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7" name="Freeform 1500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8" name="Freeform 1501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9" name="Freeform 1502"/>
              <p:cNvSpPr>
                <a:spLocks/>
              </p:cNvSpPr>
              <p:nvPr/>
            </p:nvSpPr>
            <p:spPr bwMode="auto">
              <a:xfrm>
                <a:off x="1883" y="253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0" name="Line 1503"/>
              <p:cNvSpPr>
                <a:spLocks noChangeShapeType="1"/>
              </p:cNvSpPr>
              <p:nvPr/>
            </p:nvSpPr>
            <p:spPr bwMode="auto">
              <a:xfrm flipH="1" flipV="1">
                <a:off x="1885" y="253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1" name="Freeform 1504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2" name="Freeform 1505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3" name="Freeform 1506"/>
              <p:cNvSpPr>
                <a:spLocks/>
              </p:cNvSpPr>
              <p:nvPr/>
            </p:nvSpPr>
            <p:spPr bwMode="auto">
              <a:xfrm>
                <a:off x="1876" y="2531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4" name="Line 1507"/>
              <p:cNvSpPr>
                <a:spLocks noChangeShapeType="1"/>
              </p:cNvSpPr>
              <p:nvPr/>
            </p:nvSpPr>
            <p:spPr bwMode="auto">
              <a:xfrm flipH="1" flipV="1">
                <a:off x="1877" y="2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5" name="Freeform 1508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6" name="Freeform 1509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7" name="Freeform 1510"/>
              <p:cNvSpPr>
                <a:spLocks/>
              </p:cNvSpPr>
              <p:nvPr/>
            </p:nvSpPr>
            <p:spPr bwMode="auto">
              <a:xfrm>
                <a:off x="1868" y="252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8" name="Line 1511"/>
              <p:cNvSpPr>
                <a:spLocks noChangeShapeType="1"/>
              </p:cNvSpPr>
              <p:nvPr/>
            </p:nvSpPr>
            <p:spPr bwMode="auto">
              <a:xfrm flipH="1" flipV="1">
                <a:off x="1868" y="2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9" name="Freeform 1512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0" name="Freeform 1513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1" name="Freeform 1514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2" name="Freeform 1515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3" name="Freeform 1516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4" name="Freeform 1517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5" name="Freeform 1518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6" name="Freeform 1519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7" name="Freeform 1520"/>
              <p:cNvSpPr>
                <a:spLocks/>
              </p:cNvSpPr>
              <p:nvPr/>
            </p:nvSpPr>
            <p:spPr bwMode="auto">
              <a:xfrm>
                <a:off x="1868" y="2711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8" name="Line 1521"/>
              <p:cNvSpPr>
                <a:spLocks noChangeShapeType="1"/>
              </p:cNvSpPr>
              <p:nvPr/>
            </p:nvSpPr>
            <p:spPr bwMode="auto">
              <a:xfrm flipV="1">
                <a:off x="1868" y="2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9" name="Freeform 1522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0" name="Freeform 1523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1" name="Freeform 1524"/>
              <p:cNvSpPr>
                <a:spLocks/>
              </p:cNvSpPr>
              <p:nvPr/>
            </p:nvSpPr>
            <p:spPr bwMode="auto">
              <a:xfrm>
                <a:off x="1876" y="2708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2" name="Line 1525"/>
              <p:cNvSpPr>
                <a:spLocks noChangeShapeType="1"/>
              </p:cNvSpPr>
              <p:nvPr/>
            </p:nvSpPr>
            <p:spPr bwMode="auto">
              <a:xfrm flipV="1">
                <a:off x="1877" y="2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3" name="Freeform 1526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4" name="Freeform 1527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5" name="Freeform 1528"/>
              <p:cNvSpPr>
                <a:spLocks/>
              </p:cNvSpPr>
              <p:nvPr/>
            </p:nvSpPr>
            <p:spPr bwMode="auto">
              <a:xfrm>
                <a:off x="1883" y="270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6" name="Line 1529"/>
              <p:cNvSpPr>
                <a:spLocks noChangeShapeType="1"/>
              </p:cNvSpPr>
              <p:nvPr/>
            </p:nvSpPr>
            <p:spPr bwMode="auto">
              <a:xfrm flipV="1">
                <a:off x="1885" y="270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7" name="Freeform 1530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8" name="Freeform 1531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9" name="Freeform 1532"/>
              <p:cNvSpPr>
                <a:spLocks/>
              </p:cNvSpPr>
              <p:nvPr/>
            </p:nvSpPr>
            <p:spPr bwMode="auto">
              <a:xfrm>
                <a:off x="1889" y="269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4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0" name="Line 1533"/>
              <p:cNvSpPr>
                <a:spLocks noChangeShapeType="1"/>
              </p:cNvSpPr>
              <p:nvPr/>
            </p:nvSpPr>
            <p:spPr bwMode="auto">
              <a:xfrm flipV="1">
                <a:off x="1893" y="2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1" name="Freeform 1534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2" name="Freeform 1535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3" name="Freeform 1536"/>
              <p:cNvSpPr>
                <a:spLocks/>
              </p:cNvSpPr>
              <p:nvPr/>
            </p:nvSpPr>
            <p:spPr bwMode="auto">
              <a:xfrm>
                <a:off x="1894" y="2692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4" name="Line 1537"/>
              <p:cNvSpPr>
                <a:spLocks noChangeShapeType="1"/>
              </p:cNvSpPr>
              <p:nvPr/>
            </p:nvSpPr>
            <p:spPr bwMode="auto">
              <a:xfrm flipV="1">
                <a:off x="189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5" name="Freeform 1538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6" name="Freeform 1539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7" name="Freeform 1540"/>
              <p:cNvSpPr>
                <a:spLocks/>
              </p:cNvSpPr>
              <p:nvPr/>
            </p:nvSpPr>
            <p:spPr bwMode="auto">
              <a:xfrm>
                <a:off x="1898" y="2684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8" name="Line 1541"/>
              <p:cNvSpPr>
                <a:spLocks noChangeShapeType="1"/>
              </p:cNvSpPr>
              <p:nvPr/>
            </p:nvSpPr>
            <p:spPr bwMode="auto">
              <a:xfrm flipV="1">
                <a:off x="1903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9" name="Freeform 1542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0" name="Freeform 1543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1" name="Freeform 1544"/>
              <p:cNvSpPr>
                <a:spLocks/>
              </p:cNvSpPr>
              <p:nvPr/>
            </p:nvSpPr>
            <p:spPr bwMode="auto">
              <a:xfrm>
                <a:off x="1901" y="267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2" name="Line 1545"/>
              <p:cNvSpPr>
                <a:spLocks noChangeShapeType="1"/>
              </p:cNvSpPr>
              <p:nvPr/>
            </p:nvSpPr>
            <p:spPr bwMode="auto">
              <a:xfrm flipV="1">
                <a:off x="190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3" name="Freeform 1546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4" name="Freeform 1547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5" name="Freeform 1548"/>
              <p:cNvSpPr>
                <a:spLocks/>
              </p:cNvSpPr>
              <p:nvPr/>
            </p:nvSpPr>
            <p:spPr bwMode="auto">
              <a:xfrm>
                <a:off x="1902" y="2666"/>
                <a:ext cx="5" cy="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6" name="Line 1549"/>
              <p:cNvSpPr>
                <a:spLocks noChangeShapeType="1"/>
              </p:cNvSpPr>
              <p:nvPr/>
            </p:nvSpPr>
            <p:spPr bwMode="auto">
              <a:xfrm flipV="1">
                <a:off x="1907" y="266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7" name="Freeform 1550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8" name="Freeform 1551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9" name="Freeform 1552"/>
              <p:cNvSpPr>
                <a:spLocks/>
              </p:cNvSpPr>
              <p:nvPr/>
            </p:nvSpPr>
            <p:spPr bwMode="auto">
              <a:xfrm>
                <a:off x="1901" y="2657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0" name="Line 1553"/>
              <p:cNvSpPr>
                <a:spLocks noChangeShapeType="1"/>
              </p:cNvSpPr>
              <p:nvPr/>
            </p:nvSpPr>
            <p:spPr bwMode="auto">
              <a:xfrm flipH="1" flipV="1">
                <a:off x="1906" y="2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1" name="Freeform 1554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2" name="Freeform 1555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3" name="Freeform 1556"/>
              <p:cNvSpPr>
                <a:spLocks/>
              </p:cNvSpPr>
              <p:nvPr/>
            </p:nvSpPr>
            <p:spPr bwMode="auto">
              <a:xfrm>
                <a:off x="1898" y="2647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4" name="Line 1557"/>
              <p:cNvSpPr>
                <a:spLocks noChangeShapeType="1"/>
              </p:cNvSpPr>
              <p:nvPr/>
            </p:nvSpPr>
            <p:spPr bwMode="auto">
              <a:xfrm flipH="1" flipV="1">
                <a:off x="1903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5" name="Freeform 1558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6" name="Freeform 1559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7" name="Freeform 1560"/>
              <p:cNvSpPr>
                <a:spLocks/>
              </p:cNvSpPr>
              <p:nvPr/>
            </p:nvSpPr>
            <p:spPr bwMode="auto">
              <a:xfrm>
                <a:off x="1894" y="2638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8" name="Line 1561"/>
              <p:cNvSpPr>
                <a:spLocks noChangeShapeType="1"/>
              </p:cNvSpPr>
              <p:nvPr/>
            </p:nvSpPr>
            <p:spPr bwMode="auto">
              <a:xfrm flipH="1" flipV="1">
                <a:off x="1899" y="263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9" name="Freeform 1562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0" name="Freeform 1563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1" name="Freeform 1564"/>
              <p:cNvSpPr>
                <a:spLocks/>
              </p:cNvSpPr>
              <p:nvPr/>
            </p:nvSpPr>
            <p:spPr bwMode="auto">
              <a:xfrm>
                <a:off x="1889" y="2631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2" name="Line 1565"/>
              <p:cNvSpPr>
                <a:spLocks noChangeShapeType="1"/>
              </p:cNvSpPr>
              <p:nvPr/>
            </p:nvSpPr>
            <p:spPr bwMode="auto">
              <a:xfrm flipH="1" flipV="1">
                <a:off x="1893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3" name="Freeform 1566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4" name="Freeform 1567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5" name="Freeform 1568"/>
              <p:cNvSpPr>
                <a:spLocks/>
              </p:cNvSpPr>
              <p:nvPr/>
            </p:nvSpPr>
            <p:spPr bwMode="auto">
              <a:xfrm>
                <a:off x="1883" y="262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6" name="Line 1569"/>
              <p:cNvSpPr>
                <a:spLocks noChangeShapeType="1"/>
              </p:cNvSpPr>
              <p:nvPr/>
            </p:nvSpPr>
            <p:spPr bwMode="auto">
              <a:xfrm flipH="1" flipV="1">
                <a:off x="1885" y="262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7" name="Freeform 1570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8" name="Freeform 1571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9" name="Freeform 1572"/>
              <p:cNvSpPr>
                <a:spLocks/>
              </p:cNvSpPr>
              <p:nvPr/>
            </p:nvSpPr>
            <p:spPr bwMode="auto">
              <a:xfrm>
                <a:off x="1876" y="2620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0" name="Line 1573"/>
              <p:cNvSpPr>
                <a:spLocks noChangeShapeType="1"/>
              </p:cNvSpPr>
              <p:nvPr/>
            </p:nvSpPr>
            <p:spPr bwMode="auto">
              <a:xfrm flipH="1" flipV="1">
                <a:off x="1877" y="2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1" name="Freeform 1574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2" name="Freeform 1575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3" name="Freeform 1576"/>
              <p:cNvSpPr>
                <a:spLocks/>
              </p:cNvSpPr>
              <p:nvPr/>
            </p:nvSpPr>
            <p:spPr bwMode="auto">
              <a:xfrm>
                <a:off x="1868" y="2617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4" name="Line 1577"/>
              <p:cNvSpPr>
                <a:spLocks noChangeShapeType="1"/>
              </p:cNvSpPr>
              <p:nvPr/>
            </p:nvSpPr>
            <p:spPr bwMode="auto">
              <a:xfrm flipH="1" flipV="1">
                <a:off x="1868" y="2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5" name="Freeform 1578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6" name="Freeform 1579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7" name="Freeform 158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8" name="Freeform 158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9" name="Freeform 1582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0" name="Freeform 158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1" name="Freeform 1584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2" name="Freeform 1585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3" name="Freeform 1586"/>
              <p:cNvSpPr>
                <a:spLocks/>
              </p:cNvSpPr>
              <p:nvPr/>
            </p:nvSpPr>
            <p:spPr bwMode="auto">
              <a:xfrm>
                <a:off x="1868" y="244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4" name="Line 1587"/>
              <p:cNvSpPr>
                <a:spLocks noChangeShapeType="1"/>
              </p:cNvSpPr>
              <p:nvPr/>
            </p:nvSpPr>
            <p:spPr bwMode="auto">
              <a:xfrm flipV="1">
                <a:off x="1868" y="24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5" name="Freeform 1588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6" name="Freeform 1589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7" name="Freeform 1590"/>
              <p:cNvSpPr>
                <a:spLocks/>
              </p:cNvSpPr>
              <p:nvPr/>
            </p:nvSpPr>
            <p:spPr bwMode="auto">
              <a:xfrm>
                <a:off x="1876" y="2442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8" name="Line 1591"/>
              <p:cNvSpPr>
                <a:spLocks noChangeShapeType="1"/>
              </p:cNvSpPr>
              <p:nvPr/>
            </p:nvSpPr>
            <p:spPr bwMode="auto">
              <a:xfrm flipV="1">
                <a:off x="1877" y="24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9" name="Freeform 1592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0" name="Freeform 1593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1" name="Freeform 1594"/>
              <p:cNvSpPr>
                <a:spLocks/>
              </p:cNvSpPr>
              <p:nvPr/>
            </p:nvSpPr>
            <p:spPr bwMode="auto">
              <a:xfrm>
                <a:off x="1883" y="2437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2" name="Line 1595"/>
              <p:cNvSpPr>
                <a:spLocks noChangeShapeType="1"/>
              </p:cNvSpPr>
              <p:nvPr/>
            </p:nvSpPr>
            <p:spPr bwMode="auto">
              <a:xfrm flipV="1">
                <a:off x="1885" y="244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3" name="Freeform 1596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4" name="Freeform 1597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5" name="Freeform 1598"/>
              <p:cNvSpPr>
                <a:spLocks/>
              </p:cNvSpPr>
              <p:nvPr/>
            </p:nvSpPr>
            <p:spPr bwMode="auto">
              <a:xfrm>
                <a:off x="1889" y="243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6" name="Line 1599"/>
              <p:cNvSpPr>
                <a:spLocks noChangeShapeType="1"/>
              </p:cNvSpPr>
              <p:nvPr/>
            </p:nvSpPr>
            <p:spPr bwMode="auto">
              <a:xfrm flipV="1">
                <a:off x="1893" y="2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7" name="Freeform 1600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8" name="Freeform 1601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9" name="Freeform 1602"/>
              <p:cNvSpPr>
                <a:spLocks/>
              </p:cNvSpPr>
              <p:nvPr/>
            </p:nvSpPr>
            <p:spPr bwMode="auto">
              <a:xfrm>
                <a:off x="1894" y="242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0" name="Line 1603"/>
              <p:cNvSpPr>
                <a:spLocks noChangeShapeType="1"/>
              </p:cNvSpPr>
              <p:nvPr/>
            </p:nvSpPr>
            <p:spPr bwMode="auto">
              <a:xfrm flipV="1">
                <a:off x="1899" y="24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1" name="Freeform 1604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2" name="Freeform 1605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3" name="Freeform 1606"/>
              <p:cNvSpPr>
                <a:spLocks/>
              </p:cNvSpPr>
              <p:nvPr/>
            </p:nvSpPr>
            <p:spPr bwMode="auto">
              <a:xfrm>
                <a:off x="1898" y="2417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4" name="Line 1607"/>
              <p:cNvSpPr>
                <a:spLocks noChangeShapeType="1"/>
              </p:cNvSpPr>
              <p:nvPr/>
            </p:nvSpPr>
            <p:spPr bwMode="auto">
              <a:xfrm flipV="1">
                <a:off x="1903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5" name="Freeform 1608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6" name="Freeform 1609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7" name="Freeform 1610"/>
              <p:cNvSpPr>
                <a:spLocks/>
              </p:cNvSpPr>
              <p:nvPr/>
            </p:nvSpPr>
            <p:spPr bwMode="auto">
              <a:xfrm>
                <a:off x="1901" y="2409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8" name="Line 1611"/>
              <p:cNvSpPr>
                <a:spLocks noChangeShapeType="1"/>
              </p:cNvSpPr>
              <p:nvPr/>
            </p:nvSpPr>
            <p:spPr bwMode="auto">
              <a:xfrm flipV="1">
                <a:off x="1906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9" name="Freeform 1612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0" name="Freeform 1613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1" name="Freeform 1614"/>
              <p:cNvSpPr>
                <a:spLocks/>
              </p:cNvSpPr>
              <p:nvPr/>
            </p:nvSpPr>
            <p:spPr bwMode="auto">
              <a:xfrm>
                <a:off x="1902" y="2400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2" name="Line 1615"/>
              <p:cNvSpPr>
                <a:spLocks noChangeShapeType="1"/>
              </p:cNvSpPr>
              <p:nvPr/>
            </p:nvSpPr>
            <p:spPr bwMode="auto">
              <a:xfrm flipV="1">
                <a:off x="1907" y="24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3" name="Freeform 1616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4" name="Freeform 1617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5" name="Freeform 1618"/>
              <p:cNvSpPr>
                <a:spLocks/>
              </p:cNvSpPr>
              <p:nvPr/>
            </p:nvSpPr>
            <p:spPr bwMode="auto">
              <a:xfrm>
                <a:off x="1901" y="2390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6" name="Line 1619"/>
              <p:cNvSpPr>
                <a:spLocks noChangeShapeType="1"/>
              </p:cNvSpPr>
              <p:nvPr/>
            </p:nvSpPr>
            <p:spPr bwMode="auto">
              <a:xfrm flipH="1" flipV="1">
                <a:off x="1906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7" name="Freeform 1620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8" name="Freeform 1621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9" name="Freeform 1622"/>
              <p:cNvSpPr>
                <a:spLocks/>
              </p:cNvSpPr>
              <p:nvPr/>
            </p:nvSpPr>
            <p:spPr bwMode="auto">
              <a:xfrm>
                <a:off x="1898" y="2381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1" name="Group 1824"/>
            <p:cNvGrpSpPr>
              <a:grpSpLocks/>
            </p:cNvGrpSpPr>
            <p:nvPr/>
          </p:nvGrpSpPr>
          <p:grpSpPr bwMode="auto">
            <a:xfrm>
              <a:off x="1702" y="2084"/>
              <a:ext cx="206" cy="456"/>
              <a:chOff x="1702" y="2084"/>
              <a:chExt cx="206" cy="456"/>
            </a:xfrm>
          </p:grpSpPr>
          <p:sp>
            <p:nvSpPr>
              <p:cNvPr id="1390" name="Line 1624"/>
              <p:cNvSpPr>
                <a:spLocks noChangeShapeType="1"/>
              </p:cNvSpPr>
              <p:nvPr/>
            </p:nvSpPr>
            <p:spPr bwMode="auto">
              <a:xfrm flipH="1" flipV="1">
                <a:off x="1903" y="23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1" name="Freeform 1625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2" name="Freeform 1626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3" name="Freeform 1627"/>
              <p:cNvSpPr>
                <a:spLocks/>
              </p:cNvSpPr>
              <p:nvPr/>
            </p:nvSpPr>
            <p:spPr bwMode="auto">
              <a:xfrm>
                <a:off x="1894" y="2372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4" name="Line 1628"/>
              <p:cNvSpPr>
                <a:spLocks noChangeShapeType="1"/>
              </p:cNvSpPr>
              <p:nvPr/>
            </p:nvSpPr>
            <p:spPr bwMode="auto">
              <a:xfrm flipH="1" flipV="1">
                <a:off x="1899" y="2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5" name="Freeform 1629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6" name="Freeform 1630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7" name="Freeform 1631"/>
              <p:cNvSpPr>
                <a:spLocks/>
              </p:cNvSpPr>
              <p:nvPr/>
            </p:nvSpPr>
            <p:spPr bwMode="auto">
              <a:xfrm>
                <a:off x="1889" y="2364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8" name="Line 1632"/>
              <p:cNvSpPr>
                <a:spLocks noChangeShapeType="1"/>
              </p:cNvSpPr>
              <p:nvPr/>
            </p:nvSpPr>
            <p:spPr bwMode="auto">
              <a:xfrm flipH="1" flipV="1">
                <a:off x="1893" y="23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9" name="Freeform 1633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0" name="Freeform 1634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1" name="Freeform 1635"/>
              <p:cNvSpPr>
                <a:spLocks/>
              </p:cNvSpPr>
              <p:nvPr/>
            </p:nvSpPr>
            <p:spPr bwMode="auto">
              <a:xfrm>
                <a:off x="1883" y="2358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2" name="Line 1636"/>
              <p:cNvSpPr>
                <a:spLocks noChangeShapeType="1"/>
              </p:cNvSpPr>
              <p:nvPr/>
            </p:nvSpPr>
            <p:spPr bwMode="auto">
              <a:xfrm flipH="1" flipV="1">
                <a:off x="1885" y="23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3" name="Freeform 1637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4" name="Freeform 1638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5" name="Freeform 1639"/>
              <p:cNvSpPr>
                <a:spLocks/>
              </p:cNvSpPr>
              <p:nvPr/>
            </p:nvSpPr>
            <p:spPr bwMode="auto">
              <a:xfrm>
                <a:off x="1876" y="2354"/>
                <a:ext cx="2" cy="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6" name="Line 1640"/>
              <p:cNvSpPr>
                <a:spLocks noChangeShapeType="1"/>
              </p:cNvSpPr>
              <p:nvPr/>
            </p:nvSpPr>
            <p:spPr bwMode="auto">
              <a:xfrm flipH="1" flipV="1">
                <a:off x="1877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7" name="Freeform 1641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8" name="Freeform 1642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9" name="Freeform 1643"/>
              <p:cNvSpPr>
                <a:spLocks/>
              </p:cNvSpPr>
              <p:nvPr/>
            </p:nvSpPr>
            <p:spPr bwMode="auto">
              <a:xfrm>
                <a:off x="1868" y="2351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2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0" name="Line 1644"/>
              <p:cNvSpPr>
                <a:spLocks noChangeShapeType="1"/>
              </p:cNvSpPr>
              <p:nvPr/>
            </p:nvSpPr>
            <p:spPr bwMode="auto">
              <a:xfrm flipH="1" flipV="1">
                <a:off x="1868" y="2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1" name="Freeform 1645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2" name="Freeform 1646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3" name="Freeform 1647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4" name="Freeform 1648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5" name="Freeform 1649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6" name="Freeform 1650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7" name="Freeform 1651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8" name="Freeform 1652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9" name="Freeform 1653"/>
              <p:cNvSpPr>
                <a:spLocks/>
              </p:cNvSpPr>
              <p:nvPr/>
            </p:nvSpPr>
            <p:spPr bwMode="auto">
              <a:xfrm>
                <a:off x="1868" y="2533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0" name="Line 1654"/>
              <p:cNvSpPr>
                <a:spLocks noChangeShapeType="1"/>
              </p:cNvSpPr>
              <p:nvPr/>
            </p:nvSpPr>
            <p:spPr bwMode="auto">
              <a:xfrm flipV="1">
                <a:off x="1868" y="2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1" name="Freeform 1655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2" name="Freeform 1656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3" name="Freeform 1657"/>
              <p:cNvSpPr>
                <a:spLocks/>
              </p:cNvSpPr>
              <p:nvPr/>
            </p:nvSpPr>
            <p:spPr bwMode="auto">
              <a:xfrm>
                <a:off x="1876" y="253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4" name="Line 1658"/>
              <p:cNvSpPr>
                <a:spLocks noChangeShapeType="1"/>
              </p:cNvSpPr>
              <p:nvPr/>
            </p:nvSpPr>
            <p:spPr bwMode="auto">
              <a:xfrm flipV="1">
                <a:off x="1877" y="2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5" name="Freeform 1659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6" name="Freeform 1660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7" name="Freeform 1661"/>
              <p:cNvSpPr>
                <a:spLocks/>
              </p:cNvSpPr>
              <p:nvPr/>
            </p:nvSpPr>
            <p:spPr bwMode="auto">
              <a:xfrm>
                <a:off x="1883" y="2526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8" name="Line 1662"/>
              <p:cNvSpPr>
                <a:spLocks noChangeShapeType="1"/>
              </p:cNvSpPr>
              <p:nvPr/>
            </p:nvSpPr>
            <p:spPr bwMode="auto">
              <a:xfrm flipV="1">
                <a:off x="1885" y="253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9" name="Freeform 1663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0" name="Freeform 1664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1" name="Freeform 1665"/>
              <p:cNvSpPr>
                <a:spLocks/>
              </p:cNvSpPr>
              <p:nvPr/>
            </p:nvSpPr>
            <p:spPr bwMode="auto">
              <a:xfrm>
                <a:off x="1889" y="2521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2" name="Line 1666"/>
              <p:cNvSpPr>
                <a:spLocks noChangeShapeType="1"/>
              </p:cNvSpPr>
              <p:nvPr/>
            </p:nvSpPr>
            <p:spPr bwMode="auto">
              <a:xfrm flipV="1">
                <a:off x="1893" y="25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3" name="Freeform 1667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4" name="Freeform 1668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5" name="Freeform 1669"/>
              <p:cNvSpPr>
                <a:spLocks/>
              </p:cNvSpPr>
              <p:nvPr/>
            </p:nvSpPr>
            <p:spPr bwMode="auto">
              <a:xfrm>
                <a:off x="1894" y="2514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8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6" name="Line 1670"/>
              <p:cNvSpPr>
                <a:spLocks noChangeShapeType="1"/>
              </p:cNvSpPr>
              <p:nvPr/>
            </p:nvSpPr>
            <p:spPr bwMode="auto">
              <a:xfrm flipV="1">
                <a:off x="1899" y="2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7" name="Freeform 1671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8" name="Freeform 1672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9" name="Freeform 1673"/>
              <p:cNvSpPr>
                <a:spLocks/>
              </p:cNvSpPr>
              <p:nvPr/>
            </p:nvSpPr>
            <p:spPr bwMode="auto">
              <a:xfrm>
                <a:off x="1898" y="25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0" name="Line 1674"/>
              <p:cNvSpPr>
                <a:spLocks noChangeShapeType="1"/>
              </p:cNvSpPr>
              <p:nvPr/>
            </p:nvSpPr>
            <p:spPr bwMode="auto">
              <a:xfrm flipV="1">
                <a:off x="1903" y="2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1" name="Freeform 1675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2" name="Freeform 1676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3" name="Freeform 1677"/>
              <p:cNvSpPr>
                <a:spLocks/>
              </p:cNvSpPr>
              <p:nvPr/>
            </p:nvSpPr>
            <p:spPr bwMode="auto">
              <a:xfrm>
                <a:off x="1901" y="2498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4" name="Line 1678"/>
              <p:cNvSpPr>
                <a:spLocks noChangeShapeType="1"/>
              </p:cNvSpPr>
              <p:nvPr/>
            </p:nvSpPr>
            <p:spPr bwMode="auto">
              <a:xfrm flipV="1">
                <a:off x="1906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5" name="Freeform 1679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6" name="Freeform 1680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7" name="Freeform 1681"/>
              <p:cNvSpPr>
                <a:spLocks/>
              </p:cNvSpPr>
              <p:nvPr/>
            </p:nvSpPr>
            <p:spPr bwMode="auto">
              <a:xfrm>
                <a:off x="1902" y="2489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8" name="Line 1682"/>
              <p:cNvSpPr>
                <a:spLocks noChangeShapeType="1"/>
              </p:cNvSpPr>
              <p:nvPr/>
            </p:nvSpPr>
            <p:spPr bwMode="auto">
              <a:xfrm flipV="1">
                <a:off x="1907" y="24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9" name="Freeform 1683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0" name="Freeform 1684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1" name="Freeform 1685"/>
              <p:cNvSpPr>
                <a:spLocks/>
              </p:cNvSpPr>
              <p:nvPr/>
            </p:nvSpPr>
            <p:spPr bwMode="auto">
              <a:xfrm>
                <a:off x="1901" y="2479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2" name="Line 1686"/>
              <p:cNvSpPr>
                <a:spLocks noChangeShapeType="1"/>
              </p:cNvSpPr>
              <p:nvPr/>
            </p:nvSpPr>
            <p:spPr bwMode="auto">
              <a:xfrm flipH="1" flipV="1">
                <a:off x="1906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3" name="Freeform 1687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4" name="Freeform 1688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5" name="Freeform 1689"/>
              <p:cNvSpPr>
                <a:spLocks/>
              </p:cNvSpPr>
              <p:nvPr/>
            </p:nvSpPr>
            <p:spPr bwMode="auto">
              <a:xfrm>
                <a:off x="1898" y="2469"/>
                <a:ext cx="6" cy="3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6" name="Line 1690"/>
              <p:cNvSpPr>
                <a:spLocks noChangeShapeType="1"/>
              </p:cNvSpPr>
              <p:nvPr/>
            </p:nvSpPr>
            <p:spPr bwMode="auto">
              <a:xfrm flipH="1" flipV="1">
                <a:off x="1903" y="24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7" name="Freeform 1691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8" name="Freeform 1692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9" name="Freeform 1693"/>
              <p:cNvSpPr>
                <a:spLocks/>
              </p:cNvSpPr>
              <p:nvPr/>
            </p:nvSpPr>
            <p:spPr bwMode="auto">
              <a:xfrm>
                <a:off x="1894" y="2461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0" name="Line 1694"/>
              <p:cNvSpPr>
                <a:spLocks noChangeShapeType="1"/>
              </p:cNvSpPr>
              <p:nvPr/>
            </p:nvSpPr>
            <p:spPr bwMode="auto">
              <a:xfrm flipH="1" flipV="1">
                <a:off x="1899" y="24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1" name="Freeform 1695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2" name="Freeform 1696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3" name="Freeform 1697"/>
              <p:cNvSpPr>
                <a:spLocks/>
              </p:cNvSpPr>
              <p:nvPr/>
            </p:nvSpPr>
            <p:spPr bwMode="auto">
              <a:xfrm>
                <a:off x="1889" y="2453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4" name="Line 1698"/>
              <p:cNvSpPr>
                <a:spLocks noChangeShapeType="1"/>
              </p:cNvSpPr>
              <p:nvPr/>
            </p:nvSpPr>
            <p:spPr bwMode="auto">
              <a:xfrm flipH="1" flipV="1">
                <a:off x="1893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5" name="Freeform 1699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6" name="Freeform 1700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7" name="Freeform 1701"/>
              <p:cNvSpPr>
                <a:spLocks/>
              </p:cNvSpPr>
              <p:nvPr/>
            </p:nvSpPr>
            <p:spPr bwMode="auto">
              <a:xfrm>
                <a:off x="1883" y="2447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8" name="Line 1702"/>
              <p:cNvSpPr>
                <a:spLocks noChangeShapeType="1"/>
              </p:cNvSpPr>
              <p:nvPr/>
            </p:nvSpPr>
            <p:spPr bwMode="auto">
              <a:xfrm flipH="1" flipV="1">
                <a:off x="1885" y="244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9" name="Freeform 1703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0" name="Freeform 1704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1" name="Freeform 1705"/>
              <p:cNvSpPr>
                <a:spLocks/>
              </p:cNvSpPr>
              <p:nvPr/>
            </p:nvSpPr>
            <p:spPr bwMode="auto">
              <a:xfrm>
                <a:off x="1876" y="2442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2" name="Line 1706"/>
              <p:cNvSpPr>
                <a:spLocks noChangeShapeType="1"/>
              </p:cNvSpPr>
              <p:nvPr/>
            </p:nvSpPr>
            <p:spPr bwMode="auto">
              <a:xfrm flipH="1" flipV="1">
                <a:off x="1877" y="2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3" name="Freeform 1707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4" name="Freeform 1708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5" name="Freeform 1709"/>
              <p:cNvSpPr>
                <a:spLocks/>
              </p:cNvSpPr>
              <p:nvPr/>
            </p:nvSpPr>
            <p:spPr bwMode="auto">
              <a:xfrm>
                <a:off x="1868" y="244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6" name="Line 1710"/>
              <p:cNvSpPr>
                <a:spLocks noChangeShapeType="1"/>
              </p:cNvSpPr>
              <p:nvPr/>
            </p:nvSpPr>
            <p:spPr bwMode="auto">
              <a:xfrm flipH="1" flipV="1">
                <a:off x="1868" y="24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7" name="Freeform 1711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8" name="Freeform 1712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9" name="Freeform 171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0" name="Freeform 1714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1" name="Freeform 1715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2" name="Freeform 1716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3" name="Freeform 1717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4" name="Freeform 1718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5" name="Freeform 1719"/>
              <p:cNvSpPr>
                <a:spLocks/>
              </p:cNvSpPr>
              <p:nvPr/>
            </p:nvSpPr>
            <p:spPr bwMode="auto">
              <a:xfrm>
                <a:off x="1868" y="235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6" name="Line 1720"/>
              <p:cNvSpPr>
                <a:spLocks noChangeShapeType="1"/>
              </p:cNvSpPr>
              <p:nvPr/>
            </p:nvSpPr>
            <p:spPr bwMode="auto">
              <a:xfrm flipV="1">
                <a:off x="1868" y="23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7" name="Freeform 1721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8" name="Freeform 1722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9" name="Freeform 1723"/>
              <p:cNvSpPr>
                <a:spLocks/>
              </p:cNvSpPr>
              <p:nvPr/>
            </p:nvSpPr>
            <p:spPr bwMode="auto">
              <a:xfrm>
                <a:off x="1876" y="2353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0" name="Line 1724"/>
              <p:cNvSpPr>
                <a:spLocks noChangeShapeType="1"/>
              </p:cNvSpPr>
              <p:nvPr/>
            </p:nvSpPr>
            <p:spPr bwMode="auto">
              <a:xfrm flipV="1">
                <a:off x="1877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1" name="Freeform 1725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2" name="Freeform 1726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3" name="Freeform 1727"/>
              <p:cNvSpPr>
                <a:spLocks/>
              </p:cNvSpPr>
              <p:nvPr/>
            </p:nvSpPr>
            <p:spPr bwMode="auto">
              <a:xfrm>
                <a:off x="1883" y="2349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4" name="Line 1728"/>
              <p:cNvSpPr>
                <a:spLocks noChangeShapeType="1"/>
              </p:cNvSpPr>
              <p:nvPr/>
            </p:nvSpPr>
            <p:spPr bwMode="auto">
              <a:xfrm flipV="1">
                <a:off x="1885" y="235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5" name="Freeform 1729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6" name="Freeform 1730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7" name="Freeform 1731"/>
              <p:cNvSpPr>
                <a:spLocks/>
              </p:cNvSpPr>
              <p:nvPr/>
            </p:nvSpPr>
            <p:spPr bwMode="auto">
              <a:xfrm>
                <a:off x="1889" y="2343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8" name="Line 1732"/>
              <p:cNvSpPr>
                <a:spLocks noChangeShapeType="1"/>
              </p:cNvSpPr>
              <p:nvPr/>
            </p:nvSpPr>
            <p:spPr bwMode="auto">
              <a:xfrm flipV="1">
                <a:off x="1893" y="2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9" name="Freeform 1733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0" name="Freeform 1734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1" name="Freeform 1735"/>
              <p:cNvSpPr>
                <a:spLocks/>
              </p:cNvSpPr>
              <p:nvPr/>
            </p:nvSpPr>
            <p:spPr bwMode="auto">
              <a:xfrm>
                <a:off x="1894" y="2336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2" name="Line 1736"/>
              <p:cNvSpPr>
                <a:spLocks noChangeShapeType="1"/>
              </p:cNvSpPr>
              <p:nvPr/>
            </p:nvSpPr>
            <p:spPr bwMode="auto">
              <a:xfrm flipV="1">
                <a:off x="1899" y="2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3" name="Freeform 1737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4" name="Freeform 1738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5" name="Freeform 1739"/>
              <p:cNvSpPr>
                <a:spLocks/>
              </p:cNvSpPr>
              <p:nvPr/>
            </p:nvSpPr>
            <p:spPr bwMode="auto">
              <a:xfrm>
                <a:off x="1898" y="2329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6" name="Line 1740"/>
              <p:cNvSpPr>
                <a:spLocks noChangeShapeType="1"/>
              </p:cNvSpPr>
              <p:nvPr/>
            </p:nvSpPr>
            <p:spPr bwMode="auto">
              <a:xfrm flipV="1">
                <a:off x="1903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7" name="Freeform 1741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8" name="Freeform 1742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9" name="Freeform 1743"/>
              <p:cNvSpPr>
                <a:spLocks/>
              </p:cNvSpPr>
              <p:nvPr/>
            </p:nvSpPr>
            <p:spPr bwMode="auto">
              <a:xfrm>
                <a:off x="1901" y="2320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0"/>
                  </a:cxn>
                  <a:cxn ang="0">
                    <a:pos x="34" y="3"/>
                  </a:cxn>
                  <a:cxn ang="0">
                    <a:pos x="0" y="0"/>
                  </a:cxn>
                </a:cxnLst>
                <a:rect l="0" t="0" r="r" b="b"/>
                <a:pathLst>
                  <a:path w="34" h="10">
                    <a:moveTo>
                      <a:pt x="0" y="0"/>
                    </a:moveTo>
                    <a:lnTo>
                      <a:pt x="33" y="10"/>
                    </a:lnTo>
                    <a:lnTo>
                      <a:pt x="3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0" name="Line 1744"/>
              <p:cNvSpPr>
                <a:spLocks noChangeShapeType="1"/>
              </p:cNvSpPr>
              <p:nvPr/>
            </p:nvSpPr>
            <p:spPr bwMode="auto">
              <a:xfrm flipV="1">
                <a:off x="1906" y="2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1" name="Freeform 1745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2" name="Freeform 1746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3" name="Freeform 1747"/>
              <p:cNvSpPr>
                <a:spLocks/>
              </p:cNvSpPr>
              <p:nvPr/>
            </p:nvSpPr>
            <p:spPr bwMode="auto">
              <a:xfrm>
                <a:off x="1902" y="2311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4" name="Line 1748"/>
              <p:cNvSpPr>
                <a:spLocks noChangeShapeType="1"/>
              </p:cNvSpPr>
              <p:nvPr/>
            </p:nvSpPr>
            <p:spPr bwMode="auto">
              <a:xfrm flipV="1">
                <a:off x="1907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5" name="Freeform 1749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6" name="Freeform 1750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7" name="Freeform 1751"/>
              <p:cNvSpPr>
                <a:spLocks/>
              </p:cNvSpPr>
              <p:nvPr/>
            </p:nvSpPr>
            <p:spPr bwMode="auto">
              <a:xfrm>
                <a:off x="1901" y="2301"/>
                <a:ext cx="5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0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8" name="Line 1752"/>
              <p:cNvSpPr>
                <a:spLocks noChangeShapeType="1"/>
              </p:cNvSpPr>
              <p:nvPr/>
            </p:nvSpPr>
            <p:spPr bwMode="auto">
              <a:xfrm flipH="1" flipV="1">
                <a:off x="1906" y="2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9" name="Freeform 1753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0" name="Freeform 1754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1" name="Freeform 1755"/>
              <p:cNvSpPr>
                <a:spLocks/>
              </p:cNvSpPr>
              <p:nvPr/>
            </p:nvSpPr>
            <p:spPr bwMode="auto">
              <a:xfrm>
                <a:off x="1898" y="229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2" name="Line 1756"/>
              <p:cNvSpPr>
                <a:spLocks noChangeShapeType="1"/>
              </p:cNvSpPr>
              <p:nvPr/>
            </p:nvSpPr>
            <p:spPr bwMode="auto">
              <a:xfrm flipH="1" flipV="1">
                <a:off x="1903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3" name="Freeform 1757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4" name="Freeform 1758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5" name="Freeform 1759"/>
              <p:cNvSpPr>
                <a:spLocks/>
              </p:cNvSpPr>
              <p:nvPr/>
            </p:nvSpPr>
            <p:spPr bwMode="auto">
              <a:xfrm>
                <a:off x="1894" y="2283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6" name="Line 1760"/>
              <p:cNvSpPr>
                <a:spLocks noChangeShapeType="1"/>
              </p:cNvSpPr>
              <p:nvPr/>
            </p:nvSpPr>
            <p:spPr bwMode="auto">
              <a:xfrm flipH="1" flipV="1">
                <a:off x="1899" y="2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7" name="Freeform 1761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8" name="Freeform 1762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9" name="Freeform 1763"/>
              <p:cNvSpPr>
                <a:spLocks/>
              </p:cNvSpPr>
              <p:nvPr/>
            </p:nvSpPr>
            <p:spPr bwMode="auto">
              <a:xfrm>
                <a:off x="1889" y="2276"/>
                <a:ext cx="5" cy="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0" name="Line 1764"/>
              <p:cNvSpPr>
                <a:spLocks noChangeShapeType="1"/>
              </p:cNvSpPr>
              <p:nvPr/>
            </p:nvSpPr>
            <p:spPr bwMode="auto">
              <a:xfrm flipH="1" flipV="1">
                <a:off x="1893" y="22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1" name="Freeform 1765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2" name="Freeform 1766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3" name="Freeform 1767"/>
              <p:cNvSpPr>
                <a:spLocks/>
              </p:cNvSpPr>
              <p:nvPr/>
            </p:nvSpPr>
            <p:spPr bwMode="auto">
              <a:xfrm>
                <a:off x="1883" y="2269"/>
                <a:ext cx="4" cy="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2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2" h="32">
                    <a:moveTo>
                      <a:pt x="0" y="32"/>
                    </a:moveTo>
                    <a:lnTo>
                      <a:pt x="22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4" name="Line 1768"/>
              <p:cNvSpPr>
                <a:spLocks noChangeShapeType="1"/>
              </p:cNvSpPr>
              <p:nvPr/>
            </p:nvSpPr>
            <p:spPr bwMode="auto">
              <a:xfrm flipH="1" flipV="1">
                <a:off x="1885" y="22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5" name="Freeform 1769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6" name="Freeform 1770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7" name="Freeform 1771"/>
              <p:cNvSpPr>
                <a:spLocks/>
              </p:cNvSpPr>
              <p:nvPr/>
            </p:nvSpPr>
            <p:spPr bwMode="auto">
              <a:xfrm>
                <a:off x="1876" y="2265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4"/>
                  </a:cxn>
                </a:cxnLst>
                <a:rect l="0" t="0" r="r" b="b"/>
                <a:pathLst>
                  <a:path w="16" h="34">
                    <a:moveTo>
                      <a:pt x="0" y="34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8" name="Line 1772"/>
              <p:cNvSpPr>
                <a:spLocks noChangeShapeType="1"/>
              </p:cNvSpPr>
              <p:nvPr/>
            </p:nvSpPr>
            <p:spPr bwMode="auto">
              <a:xfrm flipH="1" flipV="1">
                <a:off x="1877" y="2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9" name="Freeform 1773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0" name="Freeform 1774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1" name="Freeform 1775"/>
              <p:cNvSpPr>
                <a:spLocks/>
              </p:cNvSpPr>
              <p:nvPr/>
            </p:nvSpPr>
            <p:spPr bwMode="auto">
              <a:xfrm>
                <a:off x="1868" y="226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2" name="Line 1776"/>
              <p:cNvSpPr>
                <a:spLocks noChangeShapeType="1"/>
              </p:cNvSpPr>
              <p:nvPr/>
            </p:nvSpPr>
            <p:spPr bwMode="auto">
              <a:xfrm flipH="1" flipV="1">
                <a:off x="1868" y="2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3" name="Freeform 1777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4" name="Freeform 1778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5" name="Freeform 1779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6" name="Freeform 1780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7" name="Freeform 1781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  <a:cxn ang="0">
                    <a:pos x="31" y="36"/>
                  </a:cxn>
                </a:cxnLst>
                <a:rect l="0" t="0" r="r" b="b"/>
                <a:pathLst>
                  <a:path w="65" h="52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8" name="Freeform 1782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</a:cxnLst>
                <a:rect l="0" t="0" r="r" b="b"/>
                <a:pathLst>
                  <a:path w="65" h="52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9" name="Freeform 1783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0" name="Freeform 1784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1" name="Freeform 1785"/>
              <p:cNvSpPr>
                <a:spLocks/>
              </p:cNvSpPr>
              <p:nvPr/>
            </p:nvSpPr>
            <p:spPr bwMode="auto">
              <a:xfrm>
                <a:off x="1705" y="2095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2" name="Line 1786"/>
              <p:cNvSpPr>
                <a:spLocks noChangeShapeType="1"/>
              </p:cNvSpPr>
              <p:nvPr/>
            </p:nvSpPr>
            <p:spPr bwMode="auto">
              <a:xfrm flipH="1">
                <a:off x="1705" y="2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3" name="Freeform 1787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4" name="Freeform 1788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5" name="Freeform 1789"/>
              <p:cNvSpPr>
                <a:spLocks/>
              </p:cNvSpPr>
              <p:nvPr/>
            </p:nvSpPr>
            <p:spPr bwMode="auto">
              <a:xfrm>
                <a:off x="1703" y="2105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6" name="Line 1790"/>
              <p:cNvSpPr>
                <a:spLocks noChangeShapeType="1"/>
              </p:cNvSpPr>
              <p:nvPr/>
            </p:nvSpPr>
            <p:spPr bwMode="auto">
              <a:xfrm flipH="1">
                <a:off x="1703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7" name="Freeform 1791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8" name="Freeform 1792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9" name="Freeform 1793"/>
              <p:cNvSpPr>
                <a:spLocks/>
              </p:cNvSpPr>
              <p:nvPr/>
            </p:nvSpPr>
            <p:spPr bwMode="auto">
              <a:xfrm>
                <a:off x="1702" y="2115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0" name="Line 1794"/>
              <p:cNvSpPr>
                <a:spLocks noChangeShapeType="1"/>
              </p:cNvSpPr>
              <p:nvPr/>
            </p:nvSpPr>
            <p:spPr bwMode="auto">
              <a:xfrm>
                <a:off x="170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1" name="Freeform 1795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2" name="Freeform 1796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3" name="Freeform 1797"/>
              <p:cNvSpPr>
                <a:spLocks/>
              </p:cNvSpPr>
              <p:nvPr/>
            </p:nvSpPr>
            <p:spPr bwMode="auto">
              <a:xfrm>
                <a:off x="1704" y="2123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4" name="Line 1798"/>
              <p:cNvSpPr>
                <a:spLocks noChangeShapeType="1"/>
              </p:cNvSpPr>
              <p:nvPr/>
            </p:nvSpPr>
            <p:spPr bwMode="auto">
              <a:xfrm>
                <a:off x="1704" y="21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5" name="Freeform 1799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6" name="Freeform 1800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7" name="Freeform 1801"/>
              <p:cNvSpPr>
                <a:spLocks/>
              </p:cNvSpPr>
              <p:nvPr/>
            </p:nvSpPr>
            <p:spPr bwMode="auto">
              <a:xfrm>
                <a:off x="1707" y="2131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8" name="Line 1802"/>
              <p:cNvSpPr>
                <a:spLocks noChangeShapeType="1"/>
              </p:cNvSpPr>
              <p:nvPr/>
            </p:nvSpPr>
            <p:spPr bwMode="auto">
              <a:xfrm>
                <a:off x="1707" y="21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9" name="Freeform 1803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0" name="Freeform 1804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1" name="Freeform 1805"/>
              <p:cNvSpPr>
                <a:spLocks/>
              </p:cNvSpPr>
              <p:nvPr/>
            </p:nvSpPr>
            <p:spPr bwMode="auto">
              <a:xfrm>
                <a:off x="1712" y="2139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2" name="Line 1806"/>
              <p:cNvSpPr>
                <a:spLocks noChangeShapeType="1"/>
              </p:cNvSpPr>
              <p:nvPr/>
            </p:nvSpPr>
            <p:spPr bwMode="auto">
              <a:xfrm>
                <a:off x="171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3" name="Freeform 1807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4" name="Freeform 1808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5" name="Freeform 1809"/>
              <p:cNvSpPr>
                <a:spLocks/>
              </p:cNvSpPr>
              <p:nvPr/>
            </p:nvSpPr>
            <p:spPr bwMode="auto">
              <a:xfrm>
                <a:off x="1718" y="2145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6" name="Line 1810"/>
              <p:cNvSpPr>
                <a:spLocks noChangeShapeType="1"/>
              </p:cNvSpPr>
              <p:nvPr/>
            </p:nvSpPr>
            <p:spPr bwMode="auto">
              <a:xfrm>
                <a:off x="1718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7" name="Freeform 1811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8" name="Freeform 1812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9" name="Freeform 1813"/>
              <p:cNvSpPr>
                <a:spLocks/>
              </p:cNvSpPr>
              <p:nvPr/>
            </p:nvSpPr>
            <p:spPr bwMode="auto">
              <a:xfrm>
                <a:off x="1726" y="2150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3"/>
                  </a:cxn>
                  <a:cxn ang="0">
                    <a:pos x="19" y="0"/>
                  </a:cxn>
                </a:cxnLst>
                <a:rect l="0" t="0" r="r" b="b"/>
                <a:pathLst>
                  <a:path w="19" h="33">
                    <a:moveTo>
                      <a:pt x="19" y="0"/>
                    </a:moveTo>
                    <a:lnTo>
                      <a:pt x="0" y="29"/>
                    </a:lnTo>
                    <a:lnTo>
                      <a:pt x="5" y="3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0" name="Line 1814"/>
              <p:cNvSpPr>
                <a:spLocks noChangeShapeType="1"/>
              </p:cNvSpPr>
              <p:nvPr/>
            </p:nvSpPr>
            <p:spPr bwMode="auto">
              <a:xfrm>
                <a:off x="172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1" name="Freeform 1815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2" name="Freeform 1816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3" name="Freeform 1817"/>
              <p:cNvSpPr>
                <a:spLocks/>
              </p:cNvSpPr>
              <p:nvPr/>
            </p:nvSpPr>
            <p:spPr bwMode="auto">
              <a:xfrm>
                <a:off x="1734" y="2154"/>
                <a:ext cx="3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3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4" name="Line 1818"/>
              <p:cNvSpPr>
                <a:spLocks noChangeShapeType="1"/>
              </p:cNvSpPr>
              <p:nvPr/>
            </p:nvSpPr>
            <p:spPr bwMode="auto">
              <a:xfrm>
                <a:off x="1734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5" name="Freeform 1819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6" name="Freeform 1820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7" name="Freeform 1821"/>
              <p:cNvSpPr>
                <a:spLocks/>
              </p:cNvSpPr>
              <p:nvPr/>
            </p:nvSpPr>
            <p:spPr bwMode="auto">
              <a:xfrm>
                <a:off x="1743" y="2156"/>
                <a:ext cx="2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8" name="Line 1822"/>
              <p:cNvSpPr>
                <a:spLocks noChangeShapeType="1"/>
              </p:cNvSpPr>
              <p:nvPr/>
            </p:nvSpPr>
            <p:spPr bwMode="auto">
              <a:xfrm>
                <a:off x="174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9" name="Freeform 1823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2" name="Group 2025"/>
            <p:cNvGrpSpPr>
              <a:grpSpLocks/>
            </p:cNvGrpSpPr>
            <p:nvPr/>
          </p:nvGrpSpPr>
          <p:grpSpPr bwMode="auto">
            <a:xfrm>
              <a:off x="1411" y="1906"/>
              <a:ext cx="381" cy="257"/>
              <a:chOff x="1411" y="1906"/>
              <a:chExt cx="381" cy="257"/>
            </a:xfrm>
          </p:grpSpPr>
          <p:sp>
            <p:nvSpPr>
              <p:cNvPr id="1190" name="Freeform 1825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1" name="Freeform 1826"/>
              <p:cNvSpPr>
                <a:spLocks/>
              </p:cNvSpPr>
              <p:nvPr/>
            </p:nvSpPr>
            <p:spPr bwMode="auto">
              <a:xfrm>
                <a:off x="1753" y="2156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2" name="Line 1827"/>
              <p:cNvSpPr>
                <a:spLocks noChangeShapeType="1"/>
              </p:cNvSpPr>
              <p:nvPr/>
            </p:nvSpPr>
            <p:spPr bwMode="auto">
              <a:xfrm>
                <a:off x="175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3" name="Freeform 1828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4" name="Freeform 1829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5" name="Freeform 1830"/>
              <p:cNvSpPr>
                <a:spLocks/>
              </p:cNvSpPr>
              <p:nvPr/>
            </p:nvSpPr>
            <p:spPr bwMode="auto">
              <a:xfrm>
                <a:off x="1761" y="215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6" name="Line 1831"/>
              <p:cNvSpPr>
                <a:spLocks noChangeShapeType="1"/>
              </p:cNvSpPr>
              <p:nvPr/>
            </p:nvSpPr>
            <p:spPr bwMode="auto">
              <a:xfrm flipV="1">
                <a:off x="1762" y="21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7" name="Freeform 1832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8" name="Freeform 1833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9" name="Freeform 1834"/>
              <p:cNvSpPr>
                <a:spLocks/>
              </p:cNvSpPr>
              <p:nvPr/>
            </p:nvSpPr>
            <p:spPr bwMode="auto">
              <a:xfrm>
                <a:off x="1769" y="2152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2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0" name="Line 1835"/>
              <p:cNvSpPr>
                <a:spLocks noChangeShapeType="1"/>
              </p:cNvSpPr>
              <p:nvPr/>
            </p:nvSpPr>
            <p:spPr bwMode="auto">
              <a:xfrm flipV="1">
                <a:off x="1771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1" name="Freeform 1836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2" name="Freeform 1837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3" name="Freeform 1838"/>
              <p:cNvSpPr>
                <a:spLocks/>
              </p:cNvSpPr>
              <p:nvPr/>
            </p:nvSpPr>
            <p:spPr bwMode="auto">
              <a:xfrm>
                <a:off x="1776" y="2147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7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4" name="Line 1839"/>
              <p:cNvSpPr>
                <a:spLocks noChangeShapeType="1"/>
              </p:cNvSpPr>
              <p:nvPr/>
            </p:nvSpPr>
            <p:spPr bwMode="auto">
              <a:xfrm flipV="1">
                <a:off x="177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5" name="Freeform 1840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6" name="Freeform 1841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7" name="Freeform 1842"/>
              <p:cNvSpPr>
                <a:spLocks/>
              </p:cNvSpPr>
              <p:nvPr/>
            </p:nvSpPr>
            <p:spPr bwMode="auto">
              <a:xfrm>
                <a:off x="1782" y="2141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8" name="Line 1843"/>
              <p:cNvSpPr>
                <a:spLocks noChangeShapeType="1"/>
              </p:cNvSpPr>
              <p:nvPr/>
            </p:nvSpPr>
            <p:spPr bwMode="auto">
              <a:xfrm flipV="1">
                <a:off x="1786" y="21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9" name="Freeform 1844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0" name="Freeform 1845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1" name="Freeform 1846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2" name="Freeform 1847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3" name="Freeform 1848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  <a:cxn ang="0">
                    <a:pos x="30" y="36"/>
                  </a:cxn>
                </a:cxnLst>
                <a:rect l="0" t="0" r="r" b="b"/>
                <a:pathLst>
                  <a:path w="65" h="50">
                    <a:moveTo>
                      <a:pt x="30" y="36"/>
                    </a:moveTo>
                    <a:lnTo>
                      <a:pt x="0" y="22"/>
                    </a:ln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  <a:lnTo>
                      <a:pt x="3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4" name="Freeform 1849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5" name="Freeform 1850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6" name="Freeform 1851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7" name="Freeform 1852"/>
              <p:cNvSpPr>
                <a:spLocks/>
              </p:cNvSpPr>
              <p:nvPr/>
            </p:nvSpPr>
            <p:spPr bwMode="auto">
              <a:xfrm>
                <a:off x="1559" y="2006"/>
                <a:ext cx="6" cy="3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8" name="Line 1853"/>
              <p:cNvSpPr>
                <a:spLocks noChangeShapeType="1"/>
              </p:cNvSpPr>
              <p:nvPr/>
            </p:nvSpPr>
            <p:spPr bwMode="auto">
              <a:xfrm flipH="1">
                <a:off x="1559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9" name="Freeform 1854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0" name="Freeform 1855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1" name="Freeform 1856"/>
              <p:cNvSpPr>
                <a:spLocks/>
              </p:cNvSpPr>
              <p:nvPr/>
            </p:nvSpPr>
            <p:spPr bwMode="auto">
              <a:xfrm>
                <a:off x="1557" y="2016"/>
                <a:ext cx="6" cy="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35" y="9"/>
                  </a:cxn>
                </a:cxnLst>
                <a:rect l="0" t="0" r="r" b="b"/>
                <a:pathLst>
                  <a:path w="35" h="9">
                    <a:moveTo>
                      <a:pt x="35" y="9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2" name="Line 1857"/>
              <p:cNvSpPr>
                <a:spLocks noChangeShapeType="1"/>
              </p:cNvSpPr>
              <p:nvPr/>
            </p:nvSpPr>
            <p:spPr bwMode="auto">
              <a:xfrm flipH="1">
                <a:off x="1557" y="20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3" name="Freeform 1858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4" name="Freeform 1859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5" name="Freeform 1860"/>
              <p:cNvSpPr>
                <a:spLocks/>
              </p:cNvSpPr>
              <p:nvPr/>
            </p:nvSpPr>
            <p:spPr bwMode="auto">
              <a:xfrm>
                <a:off x="1557" y="2026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1"/>
                  </a:cxn>
                </a:cxnLst>
                <a:rect l="0" t="0" r="r" b="b"/>
                <a:pathLst>
                  <a:path w="34" h="7">
                    <a:moveTo>
                      <a:pt x="34" y="1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6" name="Line 1861"/>
              <p:cNvSpPr>
                <a:spLocks noChangeShapeType="1"/>
              </p:cNvSpPr>
              <p:nvPr/>
            </p:nvSpPr>
            <p:spPr bwMode="auto">
              <a:xfrm>
                <a:off x="1557" y="20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7" name="Freeform 1862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8" name="Freeform 1863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9" name="Freeform 1864"/>
              <p:cNvSpPr>
                <a:spLocks/>
              </p:cNvSpPr>
              <p:nvPr/>
            </p:nvSpPr>
            <p:spPr bwMode="auto">
              <a:xfrm>
                <a:off x="1558" y="2034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6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0" name="Line 1865"/>
              <p:cNvSpPr>
                <a:spLocks noChangeShapeType="1"/>
              </p:cNvSpPr>
              <p:nvPr/>
            </p:nvSpPr>
            <p:spPr bwMode="auto">
              <a:xfrm>
                <a:off x="1558" y="20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1" name="Freeform 1866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2" name="Freeform 1867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3" name="Freeform 1868"/>
              <p:cNvSpPr>
                <a:spLocks/>
              </p:cNvSpPr>
              <p:nvPr/>
            </p:nvSpPr>
            <p:spPr bwMode="auto">
              <a:xfrm>
                <a:off x="1561" y="2043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20"/>
                  </a:cxn>
                  <a:cxn ang="0">
                    <a:pos x="32" y="0"/>
                  </a:cxn>
                </a:cxnLst>
                <a:rect l="0" t="0" r="r" b="b"/>
                <a:pathLst>
                  <a:path w="32" h="20">
                    <a:moveTo>
                      <a:pt x="32" y="0"/>
                    </a:moveTo>
                    <a:lnTo>
                      <a:pt x="0" y="13"/>
                    </a:lnTo>
                    <a:lnTo>
                      <a:pt x="3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4" name="Line 1869"/>
              <p:cNvSpPr>
                <a:spLocks noChangeShapeType="1"/>
              </p:cNvSpPr>
              <p:nvPr/>
            </p:nvSpPr>
            <p:spPr bwMode="auto">
              <a:xfrm>
                <a:off x="1561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5" name="Freeform 1870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6" name="Freeform 1871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7" name="Freeform 1872"/>
              <p:cNvSpPr>
                <a:spLocks/>
              </p:cNvSpPr>
              <p:nvPr/>
            </p:nvSpPr>
            <p:spPr bwMode="auto">
              <a:xfrm>
                <a:off x="1566" y="2050"/>
                <a:ext cx="5" cy="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0"/>
                  </a:cxn>
                  <a:cxn ang="0">
                    <a:pos x="3" y="25"/>
                  </a:cxn>
                  <a:cxn ang="0">
                    <a:pos x="28" y="0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0" y="20"/>
                    </a:lnTo>
                    <a:lnTo>
                      <a:pt x="3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8" name="Line 1873"/>
              <p:cNvSpPr>
                <a:spLocks noChangeShapeType="1"/>
              </p:cNvSpPr>
              <p:nvPr/>
            </p:nvSpPr>
            <p:spPr bwMode="auto">
              <a:xfrm>
                <a:off x="1566" y="20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9" name="Freeform 1874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0" name="Freeform 1875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1" name="Freeform 1876"/>
              <p:cNvSpPr>
                <a:spLocks/>
              </p:cNvSpPr>
              <p:nvPr/>
            </p:nvSpPr>
            <p:spPr bwMode="auto">
              <a:xfrm>
                <a:off x="1573" y="2056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2" name="Line 1877"/>
              <p:cNvSpPr>
                <a:spLocks noChangeShapeType="1"/>
              </p:cNvSpPr>
              <p:nvPr/>
            </p:nvSpPr>
            <p:spPr bwMode="auto">
              <a:xfrm>
                <a:off x="1573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3" name="Freeform 1878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4" name="Freeform 1879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5" name="Freeform 1880"/>
              <p:cNvSpPr>
                <a:spLocks/>
              </p:cNvSpPr>
              <p:nvPr/>
            </p:nvSpPr>
            <p:spPr bwMode="auto">
              <a:xfrm>
                <a:off x="1580" y="2061"/>
                <a:ext cx="3" cy="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2"/>
                  </a:cxn>
                  <a:cxn ang="0">
                    <a:pos x="20" y="0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lnTo>
                      <a:pt x="0" y="29"/>
                    </a:lnTo>
                    <a:lnTo>
                      <a:pt x="6" y="3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6" name="Line 1881"/>
              <p:cNvSpPr>
                <a:spLocks noChangeShapeType="1"/>
              </p:cNvSpPr>
              <p:nvPr/>
            </p:nvSpPr>
            <p:spPr bwMode="auto">
              <a:xfrm>
                <a:off x="1580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7" name="Freeform 1882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8" name="Freeform 1883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9" name="Freeform 1884"/>
              <p:cNvSpPr>
                <a:spLocks/>
              </p:cNvSpPr>
              <p:nvPr/>
            </p:nvSpPr>
            <p:spPr bwMode="auto">
              <a:xfrm>
                <a:off x="1589" y="2065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6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6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0" name="Line 1885"/>
              <p:cNvSpPr>
                <a:spLocks noChangeShapeType="1"/>
              </p:cNvSpPr>
              <p:nvPr/>
            </p:nvSpPr>
            <p:spPr bwMode="auto">
              <a:xfrm>
                <a:off x="1589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1" name="Freeform 1886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2" name="Freeform 1887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3" name="Freeform 1888"/>
              <p:cNvSpPr>
                <a:spLocks/>
              </p:cNvSpPr>
              <p:nvPr/>
            </p:nvSpPr>
            <p:spPr bwMode="auto">
              <a:xfrm>
                <a:off x="1598" y="2067"/>
                <a:ext cx="1" cy="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34"/>
                  </a:cxn>
                  <a:cxn ang="0">
                    <a:pos x="6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0" y="34"/>
                    </a:lnTo>
                    <a:lnTo>
                      <a:pt x="6" y="3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4" name="Line 1889"/>
              <p:cNvSpPr>
                <a:spLocks noChangeShapeType="1"/>
              </p:cNvSpPr>
              <p:nvPr/>
            </p:nvSpPr>
            <p:spPr bwMode="auto">
              <a:xfrm>
                <a:off x="1598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5" name="Freeform 1890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6" name="Freeform 1891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7" name="Freeform 1892"/>
              <p:cNvSpPr>
                <a:spLocks/>
              </p:cNvSpPr>
              <p:nvPr/>
            </p:nvSpPr>
            <p:spPr bwMode="auto">
              <a:xfrm>
                <a:off x="1607" y="2067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5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8" name="Line 1893"/>
              <p:cNvSpPr>
                <a:spLocks noChangeShapeType="1"/>
              </p:cNvSpPr>
              <p:nvPr/>
            </p:nvSpPr>
            <p:spPr bwMode="auto">
              <a:xfrm flipV="1">
                <a:off x="1607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9" name="Freeform 1894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0" name="Freeform 1895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1" name="Freeform 1896"/>
              <p:cNvSpPr>
                <a:spLocks/>
              </p:cNvSpPr>
              <p:nvPr/>
            </p:nvSpPr>
            <p:spPr bwMode="auto">
              <a:xfrm>
                <a:off x="1615" y="2066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4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lnTo>
                      <a:pt x="7" y="34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2" name="Line 1897"/>
              <p:cNvSpPr>
                <a:spLocks noChangeShapeType="1"/>
              </p:cNvSpPr>
              <p:nvPr/>
            </p:nvSpPr>
            <p:spPr bwMode="auto">
              <a:xfrm flipV="1">
                <a:off x="1616" y="20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3" name="Freeform 1898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4" name="Freeform 1899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5" name="Freeform 1900"/>
              <p:cNvSpPr>
                <a:spLocks/>
              </p:cNvSpPr>
              <p:nvPr/>
            </p:nvSpPr>
            <p:spPr bwMode="auto">
              <a:xfrm>
                <a:off x="1623" y="2063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3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6" name="Line 1901"/>
              <p:cNvSpPr>
                <a:spLocks noChangeShapeType="1"/>
              </p:cNvSpPr>
              <p:nvPr/>
            </p:nvSpPr>
            <p:spPr bwMode="auto">
              <a:xfrm flipV="1">
                <a:off x="1625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7" name="Freeform 1902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8" name="Freeform 1903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9" name="Freeform 1904"/>
              <p:cNvSpPr>
                <a:spLocks/>
              </p:cNvSpPr>
              <p:nvPr/>
            </p:nvSpPr>
            <p:spPr bwMode="auto">
              <a:xfrm>
                <a:off x="1630" y="2058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8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0" name="Line 1905"/>
              <p:cNvSpPr>
                <a:spLocks noChangeShapeType="1"/>
              </p:cNvSpPr>
              <p:nvPr/>
            </p:nvSpPr>
            <p:spPr bwMode="auto">
              <a:xfrm flipV="1">
                <a:off x="1633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1" name="Freeform 1906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2" name="Freeform 1907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3" name="Freeform 1908"/>
              <p:cNvSpPr>
                <a:spLocks/>
              </p:cNvSpPr>
              <p:nvPr/>
            </p:nvSpPr>
            <p:spPr bwMode="auto">
              <a:xfrm>
                <a:off x="1636" y="205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0" y="0"/>
                  </a:cxn>
                </a:cxnLst>
                <a:rect l="0" t="0" r="r" b="b"/>
                <a:pathLst>
                  <a:path w="27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4" name="Line 1909"/>
              <p:cNvSpPr>
                <a:spLocks noChangeShapeType="1"/>
              </p:cNvSpPr>
              <p:nvPr/>
            </p:nvSpPr>
            <p:spPr bwMode="auto">
              <a:xfrm flipV="1">
                <a:off x="1640" y="2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5" name="Freeform 1910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6" name="Freeform 1911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7" name="Freeform 1912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  <a:cxn ang="0">
                    <a:pos x="27" y="36"/>
                  </a:cxn>
                </a:cxnLst>
                <a:rect l="0" t="0" r="r" b="b"/>
                <a:pathLst>
                  <a:path w="61" h="57">
                    <a:moveTo>
                      <a:pt x="27" y="36"/>
                    </a:moveTo>
                    <a:lnTo>
                      <a:pt x="0" y="15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8" name="Freeform 1913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</a:cxnLst>
                <a:rect l="0" t="0" r="r" b="b"/>
                <a:pathLst>
                  <a:path w="61" h="57">
                    <a:moveTo>
                      <a:pt x="0" y="15"/>
                    </a:move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9" name="Freeform 1914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  <a:cxn ang="0">
                    <a:pos x="31" y="36"/>
                  </a:cxn>
                </a:cxnLst>
                <a:rect l="0" t="0" r="r" b="b"/>
                <a:pathLst>
                  <a:path w="65" h="50">
                    <a:moveTo>
                      <a:pt x="31" y="36"/>
                    </a:moveTo>
                    <a:lnTo>
                      <a:pt x="0" y="22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0" name="Freeform 1915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1" name="Freeform 1916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2" name="Freeform 1917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3" name="Freeform 1918"/>
              <p:cNvSpPr>
                <a:spLocks/>
              </p:cNvSpPr>
              <p:nvPr/>
            </p:nvSpPr>
            <p:spPr bwMode="auto">
              <a:xfrm>
                <a:off x="1632" y="2051"/>
                <a:ext cx="6" cy="2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4" name="Line 1919"/>
              <p:cNvSpPr>
                <a:spLocks noChangeShapeType="1"/>
              </p:cNvSpPr>
              <p:nvPr/>
            </p:nvSpPr>
            <p:spPr bwMode="auto">
              <a:xfrm flipH="1">
                <a:off x="1632" y="2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5" name="Freeform 1920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6" name="Freeform 1921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7" name="Freeform 1922"/>
              <p:cNvSpPr>
                <a:spLocks/>
              </p:cNvSpPr>
              <p:nvPr/>
            </p:nvSpPr>
            <p:spPr bwMode="auto">
              <a:xfrm>
                <a:off x="1630" y="2060"/>
                <a:ext cx="6" cy="2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8" name="Line 1923"/>
              <p:cNvSpPr>
                <a:spLocks noChangeShapeType="1"/>
              </p:cNvSpPr>
              <p:nvPr/>
            </p:nvSpPr>
            <p:spPr bwMode="auto">
              <a:xfrm flipH="1">
                <a:off x="1630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9" name="Freeform 1924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0" name="Freeform 1925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1" name="Freeform 1926"/>
              <p:cNvSpPr>
                <a:spLocks/>
              </p:cNvSpPr>
              <p:nvPr/>
            </p:nvSpPr>
            <p:spPr bwMode="auto">
              <a:xfrm>
                <a:off x="1630" y="2070"/>
                <a:ext cx="5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2" name="Line 1927"/>
              <p:cNvSpPr>
                <a:spLocks noChangeShapeType="1"/>
              </p:cNvSpPr>
              <p:nvPr/>
            </p:nvSpPr>
            <p:spPr bwMode="auto">
              <a:xfrm>
                <a:off x="1630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3" name="Freeform 1928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4" name="Freeform 1929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5" name="Freeform 1930"/>
              <p:cNvSpPr>
                <a:spLocks/>
              </p:cNvSpPr>
              <p:nvPr/>
            </p:nvSpPr>
            <p:spPr bwMode="auto">
              <a:xfrm>
                <a:off x="1631" y="2079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6" name="Line 1931"/>
              <p:cNvSpPr>
                <a:spLocks noChangeShapeType="1"/>
              </p:cNvSpPr>
              <p:nvPr/>
            </p:nvSpPr>
            <p:spPr bwMode="auto">
              <a:xfrm>
                <a:off x="1631" y="20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7" name="Freeform 1932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8" name="Freeform 1933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9" name="Freeform 1934"/>
              <p:cNvSpPr>
                <a:spLocks/>
              </p:cNvSpPr>
              <p:nvPr/>
            </p:nvSpPr>
            <p:spPr bwMode="auto">
              <a:xfrm>
                <a:off x="1634" y="2087"/>
                <a:ext cx="6" cy="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31" y="0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0" y="12"/>
                    </a:lnTo>
                    <a:lnTo>
                      <a:pt x="3" y="2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0" name="Line 1935"/>
              <p:cNvSpPr>
                <a:spLocks noChangeShapeType="1"/>
              </p:cNvSpPr>
              <p:nvPr/>
            </p:nvSpPr>
            <p:spPr bwMode="auto">
              <a:xfrm>
                <a:off x="1634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1" name="Freeform 1936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2" name="Freeform 1937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3" name="Freeform 1938"/>
              <p:cNvSpPr>
                <a:spLocks/>
              </p:cNvSpPr>
              <p:nvPr/>
            </p:nvSpPr>
            <p:spPr bwMode="auto">
              <a:xfrm>
                <a:off x="1639" y="2094"/>
                <a:ext cx="5" cy="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0"/>
                  </a:cxn>
                  <a:cxn ang="0">
                    <a:pos x="4" y="25"/>
                  </a:cxn>
                  <a:cxn ang="0">
                    <a:pos x="29" y="0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lnTo>
                      <a:pt x="0" y="20"/>
                    </a:lnTo>
                    <a:lnTo>
                      <a:pt x="4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4" name="Line 1939"/>
              <p:cNvSpPr>
                <a:spLocks noChangeShapeType="1"/>
              </p:cNvSpPr>
              <p:nvPr/>
            </p:nvSpPr>
            <p:spPr bwMode="auto">
              <a:xfrm>
                <a:off x="1639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5" name="Freeform 1940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6" name="Freeform 1941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7" name="Freeform 1942"/>
              <p:cNvSpPr>
                <a:spLocks/>
              </p:cNvSpPr>
              <p:nvPr/>
            </p:nvSpPr>
            <p:spPr bwMode="auto">
              <a:xfrm>
                <a:off x="1645" y="2101"/>
                <a:ext cx="5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8" name="Line 1943"/>
              <p:cNvSpPr>
                <a:spLocks noChangeShapeType="1"/>
              </p:cNvSpPr>
              <p:nvPr/>
            </p:nvSpPr>
            <p:spPr bwMode="auto">
              <a:xfrm>
                <a:off x="1645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9" name="Freeform 1944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0" name="Freeform 1945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1" name="Freeform 1946"/>
              <p:cNvSpPr>
                <a:spLocks/>
              </p:cNvSpPr>
              <p:nvPr/>
            </p:nvSpPr>
            <p:spPr bwMode="auto">
              <a:xfrm>
                <a:off x="1653" y="2106"/>
                <a:ext cx="3" cy="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3"/>
                  </a:cxn>
                  <a:cxn ang="0">
                    <a:pos x="20" y="0"/>
                  </a:cxn>
                </a:cxnLst>
                <a:rect l="0" t="0" r="r" b="b"/>
                <a:pathLst>
                  <a:path w="20" h="33">
                    <a:moveTo>
                      <a:pt x="20" y="0"/>
                    </a:moveTo>
                    <a:lnTo>
                      <a:pt x="0" y="29"/>
                    </a:lnTo>
                    <a:lnTo>
                      <a:pt x="6" y="3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2" name="Line 1947"/>
              <p:cNvSpPr>
                <a:spLocks noChangeShapeType="1"/>
              </p:cNvSpPr>
              <p:nvPr/>
            </p:nvSpPr>
            <p:spPr bwMode="auto">
              <a:xfrm>
                <a:off x="1653" y="2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3" name="Freeform 1948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4" name="Freeform 1949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5" name="Freeform 1950"/>
              <p:cNvSpPr>
                <a:spLocks/>
              </p:cNvSpPr>
              <p:nvPr/>
            </p:nvSpPr>
            <p:spPr bwMode="auto">
              <a:xfrm>
                <a:off x="1662" y="2109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5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5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6" name="Line 1951"/>
              <p:cNvSpPr>
                <a:spLocks noChangeShapeType="1"/>
              </p:cNvSpPr>
              <p:nvPr/>
            </p:nvSpPr>
            <p:spPr bwMode="auto">
              <a:xfrm>
                <a:off x="166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7" name="Freeform 1952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8" name="Freeform 1953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9" name="Freeform 1954"/>
              <p:cNvSpPr>
                <a:spLocks/>
              </p:cNvSpPr>
              <p:nvPr/>
            </p:nvSpPr>
            <p:spPr bwMode="auto">
              <a:xfrm>
                <a:off x="1670" y="2111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8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0" name="Line 1955"/>
              <p:cNvSpPr>
                <a:spLocks noChangeShapeType="1"/>
              </p:cNvSpPr>
              <p:nvPr/>
            </p:nvSpPr>
            <p:spPr bwMode="auto">
              <a:xfrm>
                <a:off x="1670" y="211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1" name="Freeform 1956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2" name="Freeform 1957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3" name="Freeform 1958"/>
              <p:cNvSpPr>
                <a:spLocks/>
              </p:cNvSpPr>
              <p:nvPr/>
            </p:nvSpPr>
            <p:spPr bwMode="auto">
              <a:xfrm>
                <a:off x="1680" y="2112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2" y="0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4" name="Line 1959"/>
              <p:cNvSpPr>
                <a:spLocks noChangeShapeType="1"/>
              </p:cNvSpPr>
              <p:nvPr/>
            </p:nvSpPr>
            <p:spPr bwMode="auto">
              <a:xfrm>
                <a:off x="1680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5" name="Freeform 1960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6" name="Freeform 1961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7" name="Freeform 1962"/>
              <p:cNvSpPr>
                <a:spLocks/>
              </p:cNvSpPr>
              <p:nvPr/>
            </p:nvSpPr>
            <p:spPr bwMode="auto">
              <a:xfrm>
                <a:off x="1688" y="211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8" name="Line 1963"/>
              <p:cNvSpPr>
                <a:spLocks noChangeShapeType="1"/>
              </p:cNvSpPr>
              <p:nvPr/>
            </p:nvSpPr>
            <p:spPr bwMode="auto">
              <a:xfrm flipV="1">
                <a:off x="1689" y="21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9" name="Freeform 1964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0" name="Freeform 1965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1" name="Freeform 1966"/>
              <p:cNvSpPr>
                <a:spLocks/>
              </p:cNvSpPr>
              <p:nvPr/>
            </p:nvSpPr>
            <p:spPr bwMode="auto">
              <a:xfrm>
                <a:off x="1696" y="210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4">
                    <a:moveTo>
                      <a:pt x="0" y="0"/>
                    </a:moveTo>
                    <a:lnTo>
                      <a:pt x="12" y="34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2" name="Line 1967"/>
              <p:cNvSpPr>
                <a:spLocks noChangeShapeType="1"/>
              </p:cNvSpPr>
              <p:nvPr/>
            </p:nvSpPr>
            <p:spPr bwMode="auto">
              <a:xfrm flipV="1">
                <a:off x="1698" y="21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3" name="Freeform 1968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4" name="Freeform 1969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5" name="Freeform 1970"/>
              <p:cNvSpPr>
                <a:spLocks/>
              </p:cNvSpPr>
              <p:nvPr/>
            </p:nvSpPr>
            <p:spPr bwMode="auto">
              <a:xfrm>
                <a:off x="1703" y="210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6" name="Line 1971"/>
              <p:cNvSpPr>
                <a:spLocks noChangeShapeType="1"/>
              </p:cNvSpPr>
              <p:nvPr/>
            </p:nvSpPr>
            <p:spPr bwMode="auto">
              <a:xfrm flipV="1">
                <a:off x="1706" y="21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7" name="Freeform 1972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8" name="Freeform 1973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9" name="Freeform 1974"/>
              <p:cNvSpPr>
                <a:spLocks/>
              </p:cNvSpPr>
              <p:nvPr/>
            </p:nvSpPr>
            <p:spPr bwMode="auto">
              <a:xfrm>
                <a:off x="1709" y="2097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0" name="Line 1975"/>
              <p:cNvSpPr>
                <a:spLocks noChangeShapeType="1"/>
              </p:cNvSpPr>
              <p:nvPr/>
            </p:nvSpPr>
            <p:spPr bwMode="auto">
              <a:xfrm flipV="1">
                <a:off x="1713" y="2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1" name="Freeform 1976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2" name="Freeform 1977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3" name="Freeform 1978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4" name="Freeform 1979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5" name="Freeform 1980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  <a:cxn ang="0">
                    <a:pos x="31" y="36"/>
                  </a:cxn>
                </a:cxnLst>
                <a:rect l="0" t="0" r="r" b="b"/>
                <a:pathLst>
                  <a:path w="65" h="51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6" name="Freeform 1981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</a:cxnLst>
                <a:rect l="0" t="0" r="r" b="b"/>
                <a:pathLst>
                  <a:path w="65" h="51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7" name="Freeform 1982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8" name="Freeform 1983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9" name="Freeform 1984"/>
              <p:cNvSpPr>
                <a:spLocks/>
              </p:cNvSpPr>
              <p:nvPr/>
            </p:nvSpPr>
            <p:spPr bwMode="auto">
              <a:xfrm>
                <a:off x="1414" y="1917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0" name="Line 1985"/>
              <p:cNvSpPr>
                <a:spLocks noChangeShapeType="1"/>
              </p:cNvSpPr>
              <p:nvPr/>
            </p:nvSpPr>
            <p:spPr bwMode="auto">
              <a:xfrm flipH="1">
                <a:off x="1414" y="1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1" name="Freeform 1986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2" name="Freeform 1987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3" name="Freeform 1988"/>
              <p:cNvSpPr>
                <a:spLocks/>
              </p:cNvSpPr>
              <p:nvPr/>
            </p:nvSpPr>
            <p:spPr bwMode="auto">
              <a:xfrm>
                <a:off x="1411" y="1927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4" name="Line 1989"/>
              <p:cNvSpPr>
                <a:spLocks noChangeShapeType="1"/>
              </p:cNvSpPr>
              <p:nvPr/>
            </p:nvSpPr>
            <p:spPr bwMode="auto">
              <a:xfrm flipH="1">
                <a:off x="1411" y="19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5" name="Freeform 1990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6" name="Freeform 1991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7" name="Freeform 1992"/>
              <p:cNvSpPr>
                <a:spLocks/>
              </p:cNvSpPr>
              <p:nvPr/>
            </p:nvSpPr>
            <p:spPr bwMode="auto">
              <a:xfrm>
                <a:off x="1411" y="1937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8" name="Line 1993"/>
              <p:cNvSpPr>
                <a:spLocks noChangeShapeType="1"/>
              </p:cNvSpPr>
              <p:nvPr/>
            </p:nvSpPr>
            <p:spPr bwMode="auto">
              <a:xfrm>
                <a:off x="141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9" name="Freeform 1994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0" name="Freeform 1995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1" name="Freeform 1996"/>
              <p:cNvSpPr>
                <a:spLocks/>
              </p:cNvSpPr>
              <p:nvPr/>
            </p:nvSpPr>
            <p:spPr bwMode="auto">
              <a:xfrm>
                <a:off x="1413" y="1946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3"/>
                  </a:cxn>
                  <a:cxn ang="0">
                    <a:pos x="33" y="0"/>
                  </a:cxn>
                </a:cxnLst>
                <a:rect l="0" t="0" r="r" b="b"/>
                <a:pathLst>
                  <a:path w="33" h="13">
                    <a:moveTo>
                      <a:pt x="33" y="0"/>
                    </a:moveTo>
                    <a:lnTo>
                      <a:pt x="0" y="7"/>
                    </a:lnTo>
                    <a:lnTo>
                      <a:pt x="1" y="1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2" name="Line 1997"/>
              <p:cNvSpPr>
                <a:spLocks noChangeShapeType="1"/>
              </p:cNvSpPr>
              <p:nvPr/>
            </p:nvSpPr>
            <p:spPr bwMode="auto">
              <a:xfrm>
                <a:off x="1413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3" name="Freeform 1998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4" name="Freeform 1999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5" name="Freeform 2000"/>
              <p:cNvSpPr>
                <a:spLocks/>
              </p:cNvSpPr>
              <p:nvPr/>
            </p:nvSpPr>
            <p:spPr bwMode="auto">
              <a:xfrm>
                <a:off x="1416" y="1954"/>
                <a:ext cx="5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6" name="Line 2001"/>
              <p:cNvSpPr>
                <a:spLocks noChangeShapeType="1"/>
              </p:cNvSpPr>
              <p:nvPr/>
            </p:nvSpPr>
            <p:spPr bwMode="auto">
              <a:xfrm>
                <a:off x="1416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7" name="Freeform 2002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8" name="Freeform 2003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9" name="Freeform 2004"/>
              <p:cNvSpPr>
                <a:spLocks/>
              </p:cNvSpPr>
              <p:nvPr/>
            </p:nvSpPr>
            <p:spPr bwMode="auto">
              <a:xfrm>
                <a:off x="1420" y="1961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0" name="Line 2005"/>
              <p:cNvSpPr>
                <a:spLocks noChangeShapeType="1"/>
              </p:cNvSpPr>
              <p:nvPr/>
            </p:nvSpPr>
            <p:spPr bwMode="auto">
              <a:xfrm>
                <a:off x="1420" y="1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1" name="Freeform 2006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2" name="Freeform 2007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3" name="Freeform 2008"/>
              <p:cNvSpPr>
                <a:spLocks/>
              </p:cNvSpPr>
              <p:nvPr/>
            </p:nvSpPr>
            <p:spPr bwMode="auto">
              <a:xfrm>
                <a:off x="1427" y="1967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4" name="Line 2009"/>
              <p:cNvSpPr>
                <a:spLocks noChangeShapeType="1"/>
              </p:cNvSpPr>
              <p:nvPr/>
            </p:nvSpPr>
            <p:spPr bwMode="auto">
              <a:xfrm>
                <a:off x="14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5" name="Freeform 2010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6" name="Freeform 2011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7" name="Freeform 2012"/>
              <p:cNvSpPr>
                <a:spLocks/>
              </p:cNvSpPr>
              <p:nvPr/>
            </p:nvSpPr>
            <p:spPr bwMode="auto">
              <a:xfrm>
                <a:off x="1435" y="1972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2"/>
                  </a:cxn>
                  <a:cxn ang="0">
                    <a:pos x="19" y="0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0" y="29"/>
                    </a:lnTo>
                    <a:lnTo>
                      <a:pt x="5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8" name="Line 2013"/>
              <p:cNvSpPr>
                <a:spLocks noChangeShapeType="1"/>
              </p:cNvSpPr>
              <p:nvPr/>
            </p:nvSpPr>
            <p:spPr bwMode="auto">
              <a:xfrm>
                <a:off x="14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9" name="Freeform 2014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0" name="Freeform 2015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1" name="Freeform 2016"/>
              <p:cNvSpPr>
                <a:spLocks/>
              </p:cNvSpPr>
              <p:nvPr/>
            </p:nvSpPr>
            <p:spPr bwMode="auto">
              <a:xfrm>
                <a:off x="1443" y="1976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2" name="Line 2017"/>
              <p:cNvSpPr>
                <a:spLocks noChangeShapeType="1"/>
              </p:cNvSpPr>
              <p:nvPr/>
            </p:nvSpPr>
            <p:spPr bwMode="auto">
              <a:xfrm>
                <a:off x="1443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3" name="Freeform 2018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4" name="Freeform 2019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5" name="Freeform 2020"/>
              <p:cNvSpPr>
                <a:spLocks/>
              </p:cNvSpPr>
              <p:nvPr/>
            </p:nvSpPr>
            <p:spPr bwMode="auto">
              <a:xfrm>
                <a:off x="1452" y="1978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6" name="Line 2021"/>
              <p:cNvSpPr>
                <a:spLocks noChangeShapeType="1"/>
              </p:cNvSpPr>
              <p:nvPr/>
            </p:nvSpPr>
            <p:spPr bwMode="auto">
              <a:xfrm>
                <a:off x="1452" y="19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7" name="Freeform 2022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8" name="Freeform 2023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9" name="Freeform 2024"/>
              <p:cNvSpPr>
                <a:spLocks/>
              </p:cNvSpPr>
              <p:nvPr/>
            </p:nvSpPr>
            <p:spPr bwMode="auto">
              <a:xfrm>
                <a:off x="1461" y="1978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23" name="Line 2026"/>
            <p:cNvSpPr>
              <a:spLocks noChangeShapeType="1"/>
            </p:cNvSpPr>
            <p:nvPr/>
          </p:nvSpPr>
          <p:spPr bwMode="auto">
            <a:xfrm>
              <a:off x="1485" y="198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027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028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029"/>
            <p:cNvSpPr>
              <a:spLocks/>
            </p:cNvSpPr>
            <p:nvPr/>
          </p:nvSpPr>
          <p:spPr bwMode="auto">
            <a:xfrm>
              <a:off x="1494" y="1977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1" y="34"/>
                </a:cxn>
                <a:cxn ang="0">
                  <a:pos x="0" y="0"/>
                </a:cxn>
              </a:cxnLst>
              <a:rect l="0" t="0" r="r" b="b"/>
              <a:pathLst>
                <a:path w="11" h="36">
                  <a:moveTo>
                    <a:pt x="0" y="0"/>
                  </a:moveTo>
                  <a:lnTo>
                    <a:pt x="5" y="36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Line 2030"/>
            <p:cNvSpPr>
              <a:spLocks noChangeShapeType="1"/>
            </p:cNvSpPr>
            <p:nvPr/>
          </p:nvSpPr>
          <p:spPr bwMode="auto">
            <a:xfrm flipV="1">
              <a:off x="1495" y="19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Freeform 2031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Freeform 2032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Freeform 2033"/>
            <p:cNvSpPr>
              <a:spLocks/>
            </p:cNvSpPr>
            <p:nvPr/>
          </p:nvSpPr>
          <p:spPr bwMode="auto">
            <a:xfrm>
              <a:off x="1501" y="1974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4"/>
                </a:cxn>
                <a:cxn ang="0">
                  <a:pos x="19" y="30"/>
                </a:cxn>
                <a:cxn ang="0">
                  <a:pos x="0" y="0"/>
                </a:cxn>
              </a:cxnLst>
              <a:rect l="0" t="0" r="r" b="b"/>
              <a:pathLst>
                <a:path w="19" h="34">
                  <a:moveTo>
                    <a:pt x="0" y="0"/>
                  </a:moveTo>
                  <a:lnTo>
                    <a:pt x="11" y="34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Line 2034"/>
            <p:cNvSpPr>
              <a:spLocks noChangeShapeType="1"/>
            </p:cNvSpPr>
            <p:nvPr/>
          </p:nvSpPr>
          <p:spPr bwMode="auto">
            <a:xfrm flipV="1">
              <a:off x="1503" y="1979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Freeform 2035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Freeform 2036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Freeform 2037"/>
            <p:cNvSpPr>
              <a:spLocks/>
            </p:cNvSpPr>
            <p:nvPr/>
          </p:nvSpPr>
          <p:spPr bwMode="auto">
            <a:xfrm>
              <a:off x="1508" y="1969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Line 2038"/>
            <p:cNvSpPr>
              <a:spLocks noChangeShapeType="1"/>
            </p:cNvSpPr>
            <p:nvPr/>
          </p:nvSpPr>
          <p:spPr bwMode="auto">
            <a:xfrm flipV="1">
              <a:off x="1512" y="19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Freeform 2039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Freeform 2040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Freeform 2041"/>
            <p:cNvSpPr>
              <a:spLocks/>
            </p:cNvSpPr>
            <p:nvPr/>
          </p:nvSpPr>
          <p:spPr bwMode="auto">
            <a:xfrm>
              <a:off x="1515" y="1963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8" y="21"/>
                </a:cxn>
                <a:cxn ang="0">
                  <a:pos x="0" y="0"/>
                </a:cxn>
              </a:cxnLst>
              <a:rect l="0" t="0" r="r" b="b"/>
              <a:pathLst>
                <a:path w="28" h="27">
                  <a:moveTo>
                    <a:pt x="0" y="0"/>
                  </a:moveTo>
                  <a:lnTo>
                    <a:pt x="23" y="27"/>
                  </a:lnTo>
                  <a:lnTo>
                    <a:pt x="28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Line 2042"/>
            <p:cNvSpPr>
              <a:spLocks noChangeShapeType="1"/>
            </p:cNvSpPr>
            <p:nvPr/>
          </p:nvSpPr>
          <p:spPr bwMode="auto">
            <a:xfrm flipV="1">
              <a:off x="1518" y="19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Freeform 2043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2044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2045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2046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2047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2048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2049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2050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2051"/>
            <p:cNvSpPr>
              <a:spLocks/>
            </p:cNvSpPr>
            <p:nvPr/>
          </p:nvSpPr>
          <p:spPr bwMode="auto">
            <a:xfrm>
              <a:off x="1510" y="1962"/>
              <a:ext cx="6" cy="2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5"/>
                </a:cxn>
              </a:cxnLst>
              <a:rect l="0" t="0" r="r" b="b"/>
              <a:pathLst>
                <a:path w="33" h="15">
                  <a:moveTo>
                    <a:pt x="33" y="15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Line 2052"/>
            <p:cNvSpPr>
              <a:spLocks noChangeShapeType="1"/>
            </p:cNvSpPr>
            <p:nvPr/>
          </p:nvSpPr>
          <p:spPr bwMode="auto">
            <a:xfrm flipH="1">
              <a:off x="1510" y="19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2053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2054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2055"/>
            <p:cNvSpPr>
              <a:spLocks/>
            </p:cNvSpPr>
            <p:nvPr/>
          </p:nvSpPr>
          <p:spPr bwMode="auto">
            <a:xfrm>
              <a:off x="1508" y="1971"/>
              <a:ext cx="6" cy="2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8"/>
                </a:cxn>
              </a:cxnLst>
              <a:rect l="0" t="0" r="r" b="b"/>
              <a:pathLst>
                <a:path w="34" h="8">
                  <a:moveTo>
                    <a:pt x="34" y="8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Line 2056"/>
            <p:cNvSpPr>
              <a:spLocks noChangeShapeType="1"/>
            </p:cNvSpPr>
            <p:nvPr/>
          </p:nvSpPr>
          <p:spPr bwMode="auto">
            <a:xfrm flipH="1">
              <a:off x="1508" y="19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2057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2058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2059"/>
            <p:cNvSpPr>
              <a:spLocks/>
            </p:cNvSpPr>
            <p:nvPr/>
          </p:nvSpPr>
          <p:spPr bwMode="auto">
            <a:xfrm>
              <a:off x="1508" y="1981"/>
              <a:ext cx="6" cy="1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34" y="1"/>
                </a:cxn>
              </a:cxnLst>
              <a:rect l="0" t="0" r="r" b="b"/>
              <a:pathLst>
                <a:path w="34" h="7">
                  <a:moveTo>
                    <a:pt x="34" y="1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Line 2060"/>
            <p:cNvSpPr>
              <a:spLocks noChangeShapeType="1"/>
            </p:cNvSpPr>
            <p:nvPr/>
          </p:nvSpPr>
          <p:spPr bwMode="auto">
            <a:xfrm>
              <a:off x="1508" y="19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2061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2062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2063"/>
            <p:cNvSpPr>
              <a:spLocks/>
            </p:cNvSpPr>
            <p:nvPr/>
          </p:nvSpPr>
          <p:spPr bwMode="auto">
            <a:xfrm>
              <a:off x="1509" y="1990"/>
              <a:ext cx="6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6"/>
                </a:cxn>
                <a:cxn ang="0">
                  <a:pos x="2" y="13"/>
                </a:cxn>
                <a:cxn ang="0">
                  <a:pos x="34" y="0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0" y="6"/>
                  </a:lnTo>
                  <a:lnTo>
                    <a:pt x="2" y="1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Line 2064"/>
            <p:cNvSpPr>
              <a:spLocks noChangeShapeType="1"/>
            </p:cNvSpPr>
            <p:nvPr/>
          </p:nvSpPr>
          <p:spPr bwMode="auto">
            <a:xfrm>
              <a:off x="1509" y="199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2065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2066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2067"/>
            <p:cNvSpPr>
              <a:spLocks/>
            </p:cNvSpPr>
            <p:nvPr/>
          </p:nvSpPr>
          <p:spPr bwMode="auto">
            <a:xfrm>
              <a:off x="1513" y="1998"/>
              <a:ext cx="5" cy="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32" y="0"/>
                </a:cxn>
              </a:cxnLst>
              <a:rect l="0" t="0" r="r" b="b"/>
              <a:pathLst>
                <a:path w="32" h="20">
                  <a:moveTo>
                    <a:pt x="32" y="0"/>
                  </a:moveTo>
                  <a:lnTo>
                    <a:pt x="0" y="13"/>
                  </a:lnTo>
                  <a:lnTo>
                    <a:pt x="3" y="2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Line 2068"/>
            <p:cNvSpPr>
              <a:spLocks noChangeShapeType="1"/>
            </p:cNvSpPr>
            <p:nvPr/>
          </p:nvSpPr>
          <p:spPr bwMode="auto">
            <a:xfrm>
              <a:off x="1513" y="200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2069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2070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2071"/>
            <p:cNvSpPr>
              <a:spLocks/>
            </p:cNvSpPr>
            <p:nvPr/>
          </p:nvSpPr>
          <p:spPr bwMode="auto">
            <a:xfrm>
              <a:off x="1518" y="2006"/>
              <a:ext cx="4" cy="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0"/>
                </a:cxn>
                <a:cxn ang="0">
                  <a:pos x="3" y="25"/>
                </a:cxn>
                <a:cxn ang="0">
                  <a:pos x="28" y="0"/>
                </a:cxn>
              </a:cxnLst>
              <a:rect l="0" t="0" r="r" b="b"/>
              <a:pathLst>
                <a:path w="28" h="25">
                  <a:moveTo>
                    <a:pt x="28" y="0"/>
                  </a:moveTo>
                  <a:lnTo>
                    <a:pt x="0" y="20"/>
                  </a:lnTo>
                  <a:lnTo>
                    <a:pt x="3" y="2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Line 2072"/>
            <p:cNvSpPr>
              <a:spLocks noChangeShapeType="1"/>
            </p:cNvSpPr>
            <p:nvPr/>
          </p:nvSpPr>
          <p:spPr bwMode="auto">
            <a:xfrm>
              <a:off x="1518" y="200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" name="Freeform 2073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2074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Freeform 2075"/>
            <p:cNvSpPr>
              <a:spLocks/>
            </p:cNvSpPr>
            <p:nvPr/>
          </p:nvSpPr>
          <p:spPr bwMode="auto">
            <a:xfrm>
              <a:off x="1524" y="2012"/>
              <a:ext cx="4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4"/>
                </a:cxn>
                <a:cxn ang="0">
                  <a:pos x="6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4"/>
                  </a:lnTo>
                  <a:lnTo>
                    <a:pt x="6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" name="Line 2076"/>
            <p:cNvSpPr>
              <a:spLocks noChangeShapeType="1"/>
            </p:cNvSpPr>
            <p:nvPr/>
          </p:nvSpPr>
          <p:spPr bwMode="auto">
            <a:xfrm>
              <a:off x="1524" y="20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Freeform 2077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" name="Freeform 2078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2079"/>
            <p:cNvSpPr>
              <a:spLocks/>
            </p:cNvSpPr>
            <p:nvPr/>
          </p:nvSpPr>
          <p:spPr bwMode="auto">
            <a:xfrm>
              <a:off x="1531" y="2017"/>
              <a:ext cx="4" cy="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29"/>
                </a:cxn>
                <a:cxn ang="0">
                  <a:pos x="7" y="32"/>
                </a:cxn>
                <a:cxn ang="0">
                  <a:pos x="20" y="0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0" y="29"/>
                  </a:lnTo>
                  <a:lnTo>
                    <a:pt x="7" y="3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Line 2080"/>
            <p:cNvSpPr>
              <a:spLocks noChangeShapeType="1"/>
            </p:cNvSpPr>
            <p:nvPr/>
          </p:nvSpPr>
          <p:spPr bwMode="auto">
            <a:xfrm>
              <a:off x="1531" y="20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2081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2082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" name="Freeform 2083"/>
            <p:cNvSpPr>
              <a:spLocks/>
            </p:cNvSpPr>
            <p:nvPr/>
          </p:nvSpPr>
          <p:spPr bwMode="auto">
            <a:xfrm>
              <a:off x="1540" y="2020"/>
              <a:ext cx="2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2"/>
                </a:cxn>
                <a:cxn ang="0">
                  <a:pos x="4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2"/>
                  </a:lnTo>
                  <a:lnTo>
                    <a:pt x="4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" name="Line 2084"/>
            <p:cNvSpPr>
              <a:spLocks noChangeShapeType="1"/>
            </p:cNvSpPr>
            <p:nvPr/>
          </p:nvSpPr>
          <p:spPr bwMode="auto">
            <a:xfrm>
              <a:off x="1540" y="202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" name="Freeform 2085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" name="Freeform 2086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" name="Freeform 2087"/>
            <p:cNvSpPr>
              <a:spLocks/>
            </p:cNvSpPr>
            <p:nvPr/>
          </p:nvSpPr>
          <p:spPr bwMode="auto">
            <a:xfrm>
              <a:off x="1549" y="2023"/>
              <a:ext cx="1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9" y="0"/>
                </a:cxn>
              </a:cxnLst>
              <a:rect l="0" t="0" r="r" b="b"/>
              <a:pathLst>
                <a:path w="9" h="36">
                  <a:moveTo>
                    <a:pt x="9" y="0"/>
                  </a:moveTo>
                  <a:lnTo>
                    <a:pt x="0" y="34"/>
                  </a:lnTo>
                  <a:lnTo>
                    <a:pt x="7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" name="Line 2088"/>
            <p:cNvSpPr>
              <a:spLocks noChangeShapeType="1"/>
            </p:cNvSpPr>
            <p:nvPr/>
          </p:nvSpPr>
          <p:spPr bwMode="auto">
            <a:xfrm>
              <a:off x="1549" y="202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" name="Freeform 2089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" name="Freeform 2090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" name="Freeform 2091"/>
            <p:cNvSpPr>
              <a:spLocks/>
            </p:cNvSpPr>
            <p:nvPr/>
          </p:nvSpPr>
          <p:spPr bwMode="auto">
            <a:xfrm>
              <a:off x="1558" y="2023"/>
              <a:ext cx="1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6"/>
                </a:cxn>
                <a:cxn ang="0">
                  <a:pos x="7" y="36"/>
                </a:cxn>
                <a:cxn ang="0">
                  <a:pos x="1" y="0"/>
                </a:cxn>
              </a:cxnLst>
              <a:rect l="0" t="0" r="r" b="b"/>
              <a:pathLst>
                <a:path w="7" h="36">
                  <a:moveTo>
                    <a:pt x="1" y="0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" name="Line 2092"/>
            <p:cNvSpPr>
              <a:spLocks noChangeShapeType="1"/>
            </p:cNvSpPr>
            <p:nvPr/>
          </p:nvSpPr>
          <p:spPr bwMode="auto">
            <a:xfrm>
              <a:off x="1558" y="202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" name="Freeform 2093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" name="Freeform 2094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" name="Freeform 2095"/>
            <p:cNvSpPr>
              <a:spLocks/>
            </p:cNvSpPr>
            <p:nvPr/>
          </p:nvSpPr>
          <p:spPr bwMode="auto">
            <a:xfrm>
              <a:off x="1567" y="20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2" y="33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5" y="36"/>
                  </a:lnTo>
                  <a:lnTo>
                    <a:pt x="12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" name="Line 2096"/>
            <p:cNvSpPr>
              <a:spLocks noChangeShapeType="1"/>
            </p:cNvSpPr>
            <p:nvPr/>
          </p:nvSpPr>
          <p:spPr bwMode="auto">
            <a:xfrm flipV="1">
              <a:off x="1568" y="20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" name="Freeform 2097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" name="Freeform 2098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" name="Freeform 2099"/>
            <p:cNvSpPr>
              <a:spLocks/>
            </p:cNvSpPr>
            <p:nvPr/>
          </p:nvSpPr>
          <p:spPr bwMode="auto">
            <a:xfrm>
              <a:off x="1574" y="2018"/>
              <a:ext cx="3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8" y="30"/>
                </a:cxn>
                <a:cxn ang="0">
                  <a:pos x="0" y="0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lnTo>
                    <a:pt x="12" y="34"/>
                  </a:lnTo>
                  <a:lnTo>
                    <a:pt x="1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" name="Line 2100"/>
            <p:cNvSpPr>
              <a:spLocks noChangeShapeType="1"/>
            </p:cNvSpPr>
            <p:nvPr/>
          </p:nvSpPr>
          <p:spPr bwMode="auto">
            <a:xfrm flipV="1">
              <a:off x="1576" y="20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" name="Freeform 2101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" name="Freeform 2102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" name="Freeform 2103"/>
            <p:cNvSpPr>
              <a:spLocks/>
            </p:cNvSpPr>
            <p:nvPr/>
          </p:nvSpPr>
          <p:spPr bwMode="auto">
            <a:xfrm>
              <a:off x="1581" y="2014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" name="Line 2104"/>
            <p:cNvSpPr>
              <a:spLocks noChangeShapeType="1"/>
            </p:cNvSpPr>
            <p:nvPr/>
          </p:nvSpPr>
          <p:spPr bwMode="auto">
            <a:xfrm flipV="1">
              <a:off x="1584" y="20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" name="Freeform 2105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" name="Freeform 2106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" name="Freeform 2107"/>
            <p:cNvSpPr>
              <a:spLocks/>
            </p:cNvSpPr>
            <p:nvPr/>
          </p:nvSpPr>
          <p:spPr bwMode="auto">
            <a:xfrm>
              <a:off x="1587" y="2008"/>
              <a:ext cx="5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3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" name="Line 2108"/>
            <p:cNvSpPr>
              <a:spLocks noChangeShapeType="1"/>
            </p:cNvSpPr>
            <p:nvPr/>
          </p:nvSpPr>
          <p:spPr bwMode="auto">
            <a:xfrm flipV="1">
              <a:off x="1591" y="20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" name="Freeform 2109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" name="Freeform 2110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" name="Freeform 2111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2" h="57">
                  <a:moveTo>
                    <a:pt x="27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" name="Freeform 2112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Freeform 2113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  <a:cxn ang="0">
                  <a:pos x="17" y="31"/>
                </a:cxn>
              </a:cxnLst>
              <a:rect l="0" t="0" r="r" b="b"/>
              <a:pathLst>
                <a:path w="51" h="67">
                  <a:moveTo>
                    <a:pt x="17" y="31"/>
                  </a:moveTo>
                  <a:lnTo>
                    <a:pt x="33" y="0"/>
                  </a:ln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" name="Freeform 2114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</a:cxnLst>
              <a:rect l="0" t="0" r="r" b="b"/>
              <a:pathLst>
                <a:path w="51" h="67">
                  <a:moveTo>
                    <a:pt x="33" y="0"/>
                  </a:move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" name="Freeform 2115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" name="Freeform 2116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" name="Freeform 2117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8" y="68"/>
                  </a:ln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" name="Freeform 2118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8" y="68"/>
                  </a:move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" name="Freeform 2119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  <a:cxn ang="0">
                  <a:pos x="17" y="32"/>
                </a:cxn>
              </a:cxnLst>
              <a:rect l="0" t="0" r="r" b="b"/>
              <a:pathLst>
                <a:path w="52" h="68">
                  <a:moveTo>
                    <a:pt x="17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" name="Freeform 2120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" name="Freeform 2121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" name="Freeform 2122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" name="Freeform 2123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6" y="68"/>
                  </a:ln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" name="Freeform 2124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6" y="68"/>
                  </a:move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" name="Freeform 2125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" name="Freeform 2126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" name="Freeform 2127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" name="Freeform 2128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" name="Freeform 2129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" name="Rectangle 2130"/>
            <p:cNvSpPr>
              <a:spLocks noChangeArrowheads="1"/>
            </p:cNvSpPr>
            <p:nvPr/>
          </p:nvSpPr>
          <p:spPr bwMode="auto">
            <a:xfrm>
              <a:off x="1437" y="2026"/>
              <a:ext cx="7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A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8" name="Rectangle 2131"/>
            <p:cNvSpPr>
              <a:spLocks noChangeArrowheads="1"/>
            </p:cNvSpPr>
            <p:nvPr/>
          </p:nvSpPr>
          <p:spPr bwMode="auto">
            <a:xfrm>
              <a:off x="1504" y="2026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9" name="Rectangle 2132"/>
            <p:cNvSpPr>
              <a:spLocks noChangeArrowheads="1"/>
            </p:cNvSpPr>
            <p:nvPr/>
          </p:nvSpPr>
          <p:spPr bwMode="auto">
            <a:xfrm>
              <a:off x="2092" y="2042"/>
              <a:ext cx="7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B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0" name="Rectangle 2133"/>
            <p:cNvSpPr>
              <a:spLocks noChangeArrowheads="1"/>
            </p:cNvSpPr>
            <p:nvPr/>
          </p:nvSpPr>
          <p:spPr bwMode="auto">
            <a:xfrm>
              <a:off x="2158" y="2042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1" name="Rectangle 2134"/>
            <p:cNvSpPr>
              <a:spLocks noChangeArrowheads="1"/>
            </p:cNvSpPr>
            <p:nvPr/>
          </p:nvSpPr>
          <p:spPr bwMode="auto">
            <a:xfrm>
              <a:off x="1711" y="2430"/>
              <a:ext cx="6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2" name="Rectangle 2135"/>
            <p:cNvSpPr>
              <a:spLocks noChangeArrowheads="1"/>
            </p:cNvSpPr>
            <p:nvPr/>
          </p:nvSpPr>
          <p:spPr bwMode="auto">
            <a:xfrm>
              <a:off x="1774" y="2430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3" name="Freeform 2136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" name="Line 2137"/>
            <p:cNvSpPr>
              <a:spLocks noChangeShapeType="1"/>
            </p:cNvSpPr>
            <p:nvPr/>
          </p:nvSpPr>
          <p:spPr bwMode="auto">
            <a:xfrm flipV="1">
              <a:off x="2751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" name="Line 2138"/>
            <p:cNvSpPr>
              <a:spLocks noChangeShapeType="1"/>
            </p:cNvSpPr>
            <p:nvPr/>
          </p:nvSpPr>
          <p:spPr bwMode="auto">
            <a:xfrm flipV="1">
              <a:off x="2751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" name="Line 2139"/>
            <p:cNvSpPr>
              <a:spLocks noChangeShapeType="1"/>
            </p:cNvSpPr>
            <p:nvPr/>
          </p:nvSpPr>
          <p:spPr bwMode="auto">
            <a:xfrm flipV="1">
              <a:off x="2751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" name="Line 2140"/>
            <p:cNvSpPr>
              <a:spLocks noChangeShapeType="1"/>
            </p:cNvSpPr>
            <p:nvPr/>
          </p:nvSpPr>
          <p:spPr bwMode="auto">
            <a:xfrm flipV="1">
              <a:off x="2751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" name="Line 2141"/>
            <p:cNvSpPr>
              <a:spLocks noChangeShapeType="1"/>
            </p:cNvSpPr>
            <p:nvPr/>
          </p:nvSpPr>
          <p:spPr bwMode="auto">
            <a:xfrm flipV="1">
              <a:off x="2751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" name="Line 2142"/>
            <p:cNvSpPr>
              <a:spLocks noChangeShapeType="1"/>
            </p:cNvSpPr>
            <p:nvPr/>
          </p:nvSpPr>
          <p:spPr bwMode="auto">
            <a:xfrm flipV="1">
              <a:off x="2751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" name="Line 2143"/>
            <p:cNvSpPr>
              <a:spLocks noChangeShapeType="1"/>
            </p:cNvSpPr>
            <p:nvPr/>
          </p:nvSpPr>
          <p:spPr bwMode="auto">
            <a:xfrm flipV="1">
              <a:off x="2751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" name="Line 2144"/>
            <p:cNvSpPr>
              <a:spLocks noChangeShapeType="1"/>
            </p:cNvSpPr>
            <p:nvPr/>
          </p:nvSpPr>
          <p:spPr bwMode="auto">
            <a:xfrm flipH="1">
              <a:off x="2557" y="1543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Line 2145"/>
            <p:cNvSpPr>
              <a:spLocks noChangeShapeType="1"/>
            </p:cNvSpPr>
            <p:nvPr/>
          </p:nvSpPr>
          <p:spPr bwMode="auto">
            <a:xfrm flipH="1">
              <a:off x="2337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" name="Line 2146"/>
            <p:cNvSpPr>
              <a:spLocks noChangeShapeType="1"/>
            </p:cNvSpPr>
            <p:nvPr/>
          </p:nvSpPr>
          <p:spPr bwMode="auto">
            <a:xfrm flipH="1">
              <a:off x="2116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" name="Line 2147"/>
            <p:cNvSpPr>
              <a:spLocks noChangeShapeType="1"/>
            </p:cNvSpPr>
            <p:nvPr/>
          </p:nvSpPr>
          <p:spPr bwMode="auto">
            <a:xfrm flipH="1">
              <a:off x="1895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Line 2148"/>
            <p:cNvSpPr>
              <a:spLocks noChangeShapeType="1"/>
            </p:cNvSpPr>
            <p:nvPr/>
          </p:nvSpPr>
          <p:spPr bwMode="auto">
            <a:xfrm flipH="1">
              <a:off x="1674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Line 2149"/>
            <p:cNvSpPr>
              <a:spLocks noChangeShapeType="1"/>
            </p:cNvSpPr>
            <p:nvPr/>
          </p:nvSpPr>
          <p:spPr bwMode="auto">
            <a:xfrm flipH="1">
              <a:off x="1453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" name="Line 2150"/>
            <p:cNvSpPr>
              <a:spLocks noChangeShapeType="1"/>
            </p:cNvSpPr>
            <p:nvPr/>
          </p:nvSpPr>
          <p:spPr bwMode="auto">
            <a:xfrm flipH="1">
              <a:off x="1216" y="1543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" name="Line 2151"/>
            <p:cNvSpPr>
              <a:spLocks noChangeShapeType="1"/>
            </p:cNvSpPr>
            <p:nvPr/>
          </p:nvSpPr>
          <p:spPr bwMode="auto">
            <a:xfrm>
              <a:off x="1216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" name="Line 2152"/>
            <p:cNvSpPr>
              <a:spLocks noChangeShapeType="1"/>
            </p:cNvSpPr>
            <p:nvPr/>
          </p:nvSpPr>
          <p:spPr bwMode="auto">
            <a:xfrm>
              <a:off x="1216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" name="Line 2153"/>
            <p:cNvSpPr>
              <a:spLocks noChangeShapeType="1"/>
            </p:cNvSpPr>
            <p:nvPr/>
          </p:nvSpPr>
          <p:spPr bwMode="auto">
            <a:xfrm>
              <a:off x="1216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" name="Line 2154"/>
            <p:cNvSpPr>
              <a:spLocks noChangeShapeType="1"/>
            </p:cNvSpPr>
            <p:nvPr/>
          </p:nvSpPr>
          <p:spPr bwMode="auto">
            <a:xfrm>
              <a:off x="1216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" name="Line 2155"/>
            <p:cNvSpPr>
              <a:spLocks noChangeShapeType="1"/>
            </p:cNvSpPr>
            <p:nvPr/>
          </p:nvSpPr>
          <p:spPr bwMode="auto">
            <a:xfrm>
              <a:off x="1216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" name="Line 2156"/>
            <p:cNvSpPr>
              <a:spLocks noChangeShapeType="1"/>
            </p:cNvSpPr>
            <p:nvPr/>
          </p:nvSpPr>
          <p:spPr bwMode="auto">
            <a:xfrm>
              <a:off x="1216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" name="Line 2157"/>
            <p:cNvSpPr>
              <a:spLocks noChangeShapeType="1"/>
            </p:cNvSpPr>
            <p:nvPr/>
          </p:nvSpPr>
          <p:spPr bwMode="auto">
            <a:xfrm>
              <a:off x="1216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" name="Line 2158"/>
            <p:cNvSpPr>
              <a:spLocks noChangeShapeType="1"/>
            </p:cNvSpPr>
            <p:nvPr/>
          </p:nvSpPr>
          <p:spPr bwMode="auto">
            <a:xfrm>
              <a:off x="1216" y="2948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" name="Line 2159"/>
            <p:cNvSpPr>
              <a:spLocks noChangeShapeType="1"/>
            </p:cNvSpPr>
            <p:nvPr/>
          </p:nvSpPr>
          <p:spPr bwMode="auto">
            <a:xfrm>
              <a:off x="1453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" name="Line 2160"/>
            <p:cNvSpPr>
              <a:spLocks noChangeShapeType="1"/>
            </p:cNvSpPr>
            <p:nvPr/>
          </p:nvSpPr>
          <p:spPr bwMode="auto">
            <a:xfrm>
              <a:off x="1674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" name="Line 2161"/>
            <p:cNvSpPr>
              <a:spLocks noChangeShapeType="1"/>
            </p:cNvSpPr>
            <p:nvPr/>
          </p:nvSpPr>
          <p:spPr bwMode="auto">
            <a:xfrm>
              <a:off x="1895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" name="Line 2162"/>
            <p:cNvSpPr>
              <a:spLocks noChangeShapeType="1"/>
            </p:cNvSpPr>
            <p:nvPr/>
          </p:nvSpPr>
          <p:spPr bwMode="auto">
            <a:xfrm>
              <a:off x="2116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" name="Line 2163"/>
            <p:cNvSpPr>
              <a:spLocks noChangeShapeType="1"/>
            </p:cNvSpPr>
            <p:nvPr/>
          </p:nvSpPr>
          <p:spPr bwMode="auto">
            <a:xfrm>
              <a:off x="2337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" name="Line 2164"/>
            <p:cNvSpPr>
              <a:spLocks noChangeShapeType="1"/>
            </p:cNvSpPr>
            <p:nvPr/>
          </p:nvSpPr>
          <p:spPr bwMode="auto">
            <a:xfrm>
              <a:off x="2557" y="2948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" name="Freeform 2165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" name="Freeform 2166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" name="Freeform 2167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" name="Freeform 2168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" name="Freeform 2169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" name="Freeform 2170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" name="Freeform 2171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" name="Freeform 2172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" name="Freeform 2173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" name="Freeform 2174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" name="Freeform 2175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" name="Freeform 2176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" name="Freeform 2177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" name="Freeform 2178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" name="Freeform 2179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" name="Freeform 2180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Freeform 2181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Freeform 2182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" name="Rectangle 2185"/>
            <p:cNvSpPr>
              <a:spLocks noChangeArrowheads="1"/>
            </p:cNvSpPr>
            <p:nvPr/>
          </p:nvSpPr>
          <p:spPr bwMode="auto">
            <a:xfrm>
              <a:off x="4800" y="1398"/>
              <a:ext cx="608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3Ø Load </a:t>
              </a:r>
            </a:p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or Network</a:t>
              </a:r>
            </a:p>
          </p:txBody>
        </p:sp>
        <p:sp>
          <p:nvSpPr>
            <p:cNvPr id="181" name="Line 2186"/>
            <p:cNvSpPr>
              <a:spLocks noChangeShapeType="1"/>
            </p:cNvSpPr>
            <p:nvPr/>
          </p:nvSpPr>
          <p:spPr bwMode="auto">
            <a:xfrm flipV="1">
              <a:off x="522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Line 2187"/>
            <p:cNvSpPr>
              <a:spLocks noChangeShapeType="1"/>
            </p:cNvSpPr>
            <p:nvPr/>
          </p:nvSpPr>
          <p:spPr bwMode="auto">
            <a:xfrm flipV="1">
              <a:off x="522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" name="Line 2188"/>
            <p:cNvSpPr>
              <a:spLocks noChangeShapeType="1"/>
            </p:cNvSpPr>
            <p:nvPr/>
          </p:nvSpPr>
          <p:spPr bwMode="auto">
            <a:xfrm flipV="1">
              <a:off x="522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" name="Line 2189"/>
            <p:cNvSpPr>
              <a:spLocks noChangeShapeType="1"/>
            </p:cNvSpPr>
            <p:nvPr/>
          </p:nvSpPr>
          <p:spPr bwMode="auto">
            <a:xfrm flipV="1">
              <a:off x="522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" name="Line 2190"/>
            <p:cNvSpPr>
              <a:spLocks noChangeShapeType="1"/>
            </p:cNvSpPr>
            <p:nvPr/>
          </p:nvSpPr>
          <p:spPr bwMode="auto">
            <a:xfrm flipV="1">
              <a:off x="522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" name="Line 2191"/>
            <p:cNvSpPr>
              <a:spLocks noChangeShapeType="1"/>
            </p:cNvSpPr>
            <p:nvPr/>
          </p:nvSpPr>
          <p:spPr bwMode="auto">
            <a:xfrm flipV="1">
              <a:off x="522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" name="Line 2192"/>
            <p:cNvSpPr>
              <a:spLocks noChangeShapeType="1"/>
            </p:cNvSpPr>
            <p:nvPr/>
          </p:nvSpPr>
          <p:spPr bwMode="auto">
            <a:xfrm flipH="1">
              <a:off x="5102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" name="Line 2193"/>
            <p:cNvSpPr>
              <a:spLocks noChangeShapeType="1"/>
            </p:cNvSpPr>
            <p:nvPr/>
          </p:nvSpPr>
          <p:spPr bwMode="auto">
            <a:xfrm flipH="1">
              <a:off x="4935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" name="Line 2194"/>
            <p:cNvSpPr>
              <a:spLocks noChangeShapeType="1"/>
            </p:cNvSpPr>
            <p:nvPr/>
          </p:nvSpPr>
          <p:spPr bwMode="auto">
            <a:xfrm>
              <a:off x="493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" name="Line 2195"/>
            <p:cNvSpPr>
              <a:spLocks noChangeShapeType="1"/>
            </p:cNvSpPr>
            <p:nvPr/>
          </p:nvSpPr>
          <p:spPr bwMode="auto">
            <a:xfrm>
              <a:off x="493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" name="Line 2196"/>
            <p:cNvSpPr>
              <a:spLocks noChangeShapeType="1"/>
            </p:cNvSpPr>
            <p:nvPr/>
          </p:nvSpPr>
          <p:spPr bwMode="auto">
            <a:xfrm>
              <a:off x="493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" name="Line 2197"/>
            <p:cNvSpPr>
              <a:spLocks noChangeShapeType="1"/>
            </p:cNvSpPr>
            <p:nvPr/>
          </p:nvSpPr>
          <p:spPr bwMode="auto">
            <a:xfrm>
              <a:off x="493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" name="Line 2198"/>
            <p:cNvSpPr>
              <a:spLocks noChangeShapeType="1"/>
            </p:cNvSpPr>
            <p:nvPr/>
          </p:nvSpPr>
          <p:spPr bwMode="auto">
            <a:xfrm>
              <a:off x="493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" name="Line 2199"/>
            <p:cNvSpPr>
              <a:spLocks noChangeShapeType="1"/>
            </p:cNvSpPr>
            <p:nvPr/>
          </p:nvSpPr>
          <p:spPr bwMode="auto">
            <a:xfrm>
              <a:off x="493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" name="Line 2200"/>
            <p:cNvSpPr>
              <a:spLocks noChangeShapeType="1"/>
            </p:cNvSpPr>
            <p:nvPr/>
          </p:nvSpPr>
          <p:spPr bwMode="auto">
            <a:xfrm>
              <a:off x="4935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" name="Line 2201"/>
            <p:cNvSpPr>
              <a:spLocks noChangeShapeType="1"/>
            </p:cNvSpPr>
            <p:nvPr/>
          </p:nvSpPr>
          <p:spPr bwMode="auto">
            <a:xfrm>
              <a:off x="5102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Freeform 2202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Freeform 2203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Freeform 2204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Freeform 2205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Freeform 2206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Freeform 2207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Freeform 2208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Freeform 2209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Freeform 2210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Freeform 2211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Freeform 2212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" name="Rectangle 2213"/>
            <p:cNvSpPr>
              <a:spLocks noChangeArrowheads="1"/>
            </p:cNvSpPr>
            <p:nvPr/>
          </p:nvSpPr>
          <p:spPr bwMode="auto">
            <a:xfrm>
              <a:off x="1693" y="1388"/>
              <a:ext cx="37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Source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09" name="Freeform 2214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" name="Line 2215"/>
            <p:cNvSpPr>
              <a:spLocks noChangeShapeType="1"/>
            </p:cNvSpPr>
            <p:nvPr/>
          </p:nvSpPr>
          <p:spPr bwMode="auto">
            <a:xfrm flipH="1">
              <a:off x="773" y="2390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" name="Line 2216"/>
            <p:cNvSpPr>
              <a:spLocks noChangeShapeType="1"/>
            </p:cNvSpPr>
            <p:nvPr/>
          </p:nvSpPr>
          <p:spPr bwMode="auto">
            <a:xfrm flipH="1">
              <a:off x="622" y="2390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" name="Line 2217"/>
            <p:cNvSpPr>
              <a:spLocks noChangeShapeType="1"/>
            </p:cNvSpPr>
            <p:nvPr/>
          </p:nvSpPr>
          <p:spPr bwMode="auto">
            <a:xfrm>
              <a:off x="622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" name="Line 2218"/>
            <p:cNvSpPr>
              <a:spLocks noChangeShapeType="1"/>
            </p:cNvSpPr>
            <p:nvPr/>
          </p:nvSpPr>
          <p:spPr bwMode="auto">
            <a:xfrm>
              <a:off x="622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" name="Line 2219"/>
            <p:cNvSpPr>
              <a:spLocks noChangeShapeType="1"/>
            </p:cNvSpPr>
            <p:nvPr/>
          </p:nvSpPr>
          <p:spPr bwMode="auto">
            <a:xfrm>
              <a:off x="622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" name="Line 2220"/>
            <p:cNvSpPr>
              <a:spLocks noChangeShapeType="1"/>
            </p:cNvSpPr>
            <p:nvPr/>
          </p:nvSpPr>
          <p:spPr bwMode="auto">
            <a:xfrm>
              <a:off x="622" y="3005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" name="Line 2221"/>
            <p:cNvSpPr>
              <a:spLocks noChangeShapeType="1"/>
            </p:cNvSpPr>
            <p:nvPr/>
          </p:nvSpPr>
          <p:spPr bwMode="auto">
            <a:xfrm>
              <a:off x="773" y="3005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" name="Line 2222"/>
            <p:cNvSpPr>
              <a:spLocks noChangeShapeType="1"/>
            </p:cNvSpPr>
            <p:nvPr/>
          </p:nvSpPr>
          <p:spPr bwMode="auto">
            <a:xfrm flipV="1">
              <a:off x="879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" name="Line 2223"/>
            <p:cNvSpPr>
              <a:spLocks noChangeShapeType="1"/>
            </p:cNvSpPr>
            <p:nvPr/>
          </p:nvSpPr>
          <p:spPr bwMode="auto">
            <a:xfrm flipV="1">
              <a:off x="879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" name="Line 2224"/>
            <p:cNvSpPr>
              <a:spLocks noChangeShapeType="1"/>
            </p:cNvSpPr>
            <p:nvPr/>
          </p:nvSpPr>
          <p:spPr bwMode="auto">
            <a:xfrm flipV="1">
              <a:off x="879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" name="Freeform 2225"/>
            <p:cNvSpPr>
              <a:spLocks/>
            </p:cNvSpPr>
            <p:nvPr/>
          </p:nvSpPr>
          <p:spPr bwMode="auto">
            <a:xfrm>
              <a:off x="680" y="3488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" name="Freeform 2227"/>
            <p:cNvSpPr>
              <a:spLocks/>
            </p:cNvSpPr>
            <p:nvPr/>
          </p:nvSpPr>
          <p:spPr bwMode="auto">
            <a:xfrm>
              <a:off x="656" y="3488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" name="Freeform 2228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" name="Freeform 2229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" name="Freeform 2230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" name="Freeform 2231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" name="Freeform 2232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" name="Freeform 2233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" name="Freeform 2234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" name="Freeform 2235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" name="Freeform 2236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" name="Freeform 2237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" name="Freeform 2238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" name="Freeform 2239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" name="Freeform 2240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" name="Freeform 2241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" name="Freeform 2242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" name="Freeform 2243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" name="Freeform 2244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" name="Freeform 2245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" name="Freeform 2246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" name="Freeform 2247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" name="Freeform 2248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" name="Freeform 2249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" name="Freeform 2250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" name="Freeform 2251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" name="Freeform 2252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" name="Freeform 2253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" name="Freeform 2254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" name="Freeform 2255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" name="Freeform 2256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" name="Freeform 2257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" name="Freeform 2258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" name="Freeform 2259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" name="Freeform 2260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" name="Freeform 2261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" name="Freeform 2262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" name="Freeform 2263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" name="Freeform 2264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" name="Freeform 2265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" name="Freeform 2266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" name="Freeform 2267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" name="Freeform 2268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" name="Freeform 2269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" name="Freeform 2270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" name="Freeform 2271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" name="Freeform 2272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" name="Freeform 2273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" name="Freeform 2274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" name="Freeform 2275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" name="Freeform 2276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" name="Freeform 2277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" name="Freeform 2278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" name="Freeform 2279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" name="Freeform 2280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" name="Freeform 2281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" name="Freeform 2282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" name="Freeform 2283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" name="Freeform 2284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" name="Freeform 2285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" name="Freeform 2286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36"/>
                </a:cxn>
              </a:cxnLst>
              <a:rect l="0" t="0" r="r" b="b"/>
              <a:pathLst>
                <a:path w="44" h="70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" name="Freeform 2287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</a:cxnLst>
              <a:rect l="0" t="0" r="r" b="b"/>
              <a:pathLst>
                <a:path w="44" h="70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" name="Freeform 2288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" name="Freeform 2289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" name="Freeform 2290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" name="Freeform 2291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" name="Freeform 2292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" name="Freeform 2293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" name="Freeform 2294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" name="Freeform 2295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" name="Freeform 2296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" name="Freeform 2297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" name="Freeform 2298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" name="Freeform 2299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" name="Freeform 2300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" name="Freeform 2301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" name="Freeform 2302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" name="Freeform 2303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" name="Freeform 2304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" name="Freeform 2305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" name="Freeform 2306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" name="Freeform 2307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" name="Freeform 2308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" name="Freeform 2309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Freeform 2310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" name="Freeform 2311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" name="Freeform 2312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" name="Freeform 2313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" name="Freeform 2314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" name="Freeform 2315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" name="Freeform 2316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" name="Freeform 2317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" name="Freeform 2318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" name="Freeform 2319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" name="Freeform 2320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" name="Freeform 2321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" name="Freeform 2322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" name="Freeform 2323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" name="Freeform 2324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" name="Freeform 2325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" name="Freeform 2326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" name="Freeform 2327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Freeform 2328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" name="Freeform 2329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" name="Freeform 2330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Freeform 2331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Freeform 2332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Freeform 2333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Freeform 2334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" name="Freeform 2335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" name="Freeform 2336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Freeform 2337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Freeform 2338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Freeform 2339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4" name="Freeform 2340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5" name="Freeform 2341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Freeform 2342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Freeform 2343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Freeform 2344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Freeform 2345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Freeform 2346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Freeform 2347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Freeform 2348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Freeform 2349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4" name="Freeform 2350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Freeform 2351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Freeform 2352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Freeform 2353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8" name="Freeform 2354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9" name="Freeform 2355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0" name="Freeform 2356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1" name="Freeform 2357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2" name="Freeform 2358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3" name="Freeform 2359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4" name="Freeform 2360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5" name="Freeform 2361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6" name="Freeform 2362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7" name="Freeform 2363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8" name="Freeform 2364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9" name="Freeform 2365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0" name="Freeform 2366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1" name="Freeform 2367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2" name="Freeform 2368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3" name="Freeform 2369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4" name="Freeform 2370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5" name="Freeform 2371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6" name="Freeform 2372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7" name="Freeform 2373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8" name="Freeform 2374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9" name="Freeform 2375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0" name="Freeform 2376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1" name="Freeform 2377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2" name="Freeform 2378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3" name="Freeform 2379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4" name="Freeform 2380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5" name="Freeform 2381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Freeform 2382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7" name="Freeform 2383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8" name="Freeform 2384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9" name="Freeform 2385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0" name="Freeform 2386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1" name="Freeform 2387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2" name="Freeform 2388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3" name="Freeform 2389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4" name="Freeform 2390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5" name="Freeform 2391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6" name="Freeform 2392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7" name="Freeform 2393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8" name="Freeform 2394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9" name="Freeform 2395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0" name="Freeform 2396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1" name="Freeform 2397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2" name="Freeform 2398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3" name="Freeform 2399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4" name="Freeform 2400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5" name="Freeform 2401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6" name="Freeform 2402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7" name="Freeform 2403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8" name="Freeform 2404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9" name="Freeform 2405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0" name="Freeform 2406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1" name="Freeform 2407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2" name="Freeform 2408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3" name="Freeform 2409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4" name="Freeform 2410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5" name="Freeform 2411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6" name="Freeform 2412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7" name="Freeform 2413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8" name="Freeform 2414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9" name="Freeform 2415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0" name="Freeform 2416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1" name="Freeform 2418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2" name="Freeform 2419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3" name="Freeform 2420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4" name="Freeform 2421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5" name="Freeform 2422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6" name="Freeform 2423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7" name="Freeform 2424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8" name="Freeform 2425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8" y="34"/>
                </a:cxn>
              </a:cxnLst>
              <a:rect l="0" t="0" r="r" b="b"/>
              <a:pathLst>
                <a:path w="42" h="70">
                  <a:moveTo>
                    <a:pt x="8" y="34"/>
                  </a:moveTo>
                  <a:lnTo>
                    <a:pt x="16" y="0"/>
                  </a:ln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9" name="Freeform 2426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2" h="70">
                  <a:moveTo>
                    <a:pt x="16" y="0"/>
                  </a:move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420" name="Group 2628"/>
            <p:cNvGrpSpPr>
              <a:grpSpLocks/>
            </p:cNvGrpSpPr>
            <p:nvPr/>
          </p:nvGrpSpPr>
          <p:grpSpPr bwMode="auto">
            <a:xfrm>
              <a:off x="2451" y="1717"/>
              <a:ext cx="1377" cy="1658"/>
              <a:chOff x="2451" y="1717"/>
              <a:chExt cx="1377" cy="1658"/>
            </a:xfrm>
          </p:grpSpPr>
          <p:sp>
            <p:nvSpPr>
              <p:cNvPr id="990" name="Freeform 2428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1" name="Freeform 2429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2" name="Freeform 2430"/>
              <p:cNvSpPr>
                <a:spLocks/>
              </p:cNvSpPr>
              <p:nvPr/>
            </p:nvSpPr>
            <p:spPr bwMode="auto">
              <a:xfrm>
                <a:off x="3233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3" name="Line 2431"/>
              <p:cNvSpPr>
                <a:spLocks noChangeShapeType="1"/>
              </p:cNvSpPr>
              <p:nvPr/>
            </p:nvSpPr>
            <p:spPr bwMode="auto">
              <a:xfrm flipH="1" flipV="1">
                <a:off x="3234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4" name="Freeform 2432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5" name="Freeform 2433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6" name="Freeform 2434"/>
              <p:cNvSpPr>
                <a:spLocks/>
              </p:cNvSpPr>
              <p:nvPr/>
            </p:nvSpPr>
            <p:spPr bwMode="auto">
              <a:xfrm>
                <a:off x="3212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7" name="Line 2435"/>
              <p:cNvSpPr>
                <a:spLocks noChangeShapeType="1"/>
              </p:cNvSpPr>
              <p:nvPr/>
            </p:nvSpPr>
            <p:spPr bwMode="auto">
              <a:xfrm flipH="1">
                <a:off x="3212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8" name="Freeform 2436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9" name="Freeform 2437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0" name="Freeform 2438"/>
              <p:cNvSpPr>
                <a:spLocks/>
              </p:cNvSpPr>
              <p:nvPr/>
            </p:nvSpPr>
            <p:spPr bwMode="auto">
              <a:xfrm>
                <a:off x="3190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1" name="Line 2439"/>
              <p:cNvSpPr>
                <a:spLocks noChangeShapeType="1"/>
              </p:cNvSpPr>
              <p:nvPr/>
            </p:nvSpPr>
            <p:spPr bwMode="auto">
              <a:xfrm flipH="1">
                <a:off x="319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2" name="Freeform 2440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3" name="Freeform 2441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4" name="Freeform 2442"/>
              <p:cNvSpPr>
                <a:spLocks/>
              </p:cNvSpPr>
              <p:nvPr/>
            </p:nvSpPr>
            <p:spPr bwMode="auto">
              <a:xfrm>
                <a:off x="3168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3" h="36">
                    <a:moveTo>
                      <a:pt x="1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5" name="Line 2443"/>
              <p:cNvSpPr>
                <a:spLocks noChangeShapeType="1"/>
              </p:cNvSpPr>
              <p:nvPr/>
            </p:nvSpPr>
            <p:spPr bwMode="auto">
              <a:xfrm flipH="1">
                <a:off x="3168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6" name="Freeform 2444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7" name="Freeform 2445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8" name="Freeform 2446"/>
              <p:cNvSpPr>
                <a:spLocks/>
              </p:cNvSpPr>
              <p:nvPr/>
            </p:nvSpPr>
            <p:spPr bwMode="auto">
              <a:xfrm>
                <a:off x="3145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9" name="Line 2447"/>
              <p:cNvSpPr>
                <a:spLocks noChangeShapeType="1"/>
              </p:cNvSpPr>
              <p:nvPr/>
            </p:nvSpPr>
            <p:spPr bwMode="auto">
              <a:xfrm flipH="1">
                <a:off x="3145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0" name="Freeform 2448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1" name="Freeform 2449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2" name="Freeform 2450"/>
              <p:cNvSpPr>
                <a:spLocks/>
              </p:cNvSpPr>
              <p:nvPr/>
            </p:nvSpPr>
            <p:spPr bwMode="auto">
              <a:xfrm>
                <a:off x="3123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3" name="Line 2451"/>
              <p:cNvSpPr>
                <a:spLocks noChangeShapeType="1"/>
              </p:cNvSpPr>
              <p:nvPr/>
            </p:nvSpPr>
            <p:spPr bwMode="auto">
              <a:xfrm flipH="1">
                <a:off x="3123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4" name="Freeform 2452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5" name="Freeform 2453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6" name="Freeform 2454"/>
              <p:cNvSpPr>
                <a:spLocks/>
              </p:cNvSpPr>
              <p:nvPr/>
            </p:nvSpPr>
            <p:spPr bwMode="auto">
              <a:xfrm>
                <a:off x="3101" y="307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7" name="Line 2455"/>
              <p:cNvSpPr>
                <a:spLocks noChangeShapeType="1"/>
              </p:cNvSpPr>
              <p:nvPr/>
            </p:nvSpPr>
            <p:spPr bwMode="auto">
              <a:xfrm flipH="1">
                <a:off x="310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8" name="Freeform 2456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9" name="Freeform 2457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0" name="Freeform 2458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1" name="Freeform 2459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2" name="Freeform 2460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3" name="Freeform 2461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4" name="Freeform 2462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5" name="Freeform 2463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6" name="Freeform 2464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7" name="Freeform 2465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8" name="Freeform 2466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9" name="Freeform 2467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0" name="Freeform 2468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1" name="Freeform 2469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2" name="Freeform 2470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3" name="Freeform 2471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4" name="Freeform 2472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5" name="Freeform 2473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6" name="Freeform 2474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7" name="Freeform 2475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8" name="Freeform 2476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9" name="Freeform 2477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0" name="Freeform 2478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1" name="Freeform 2479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2" name="Freeform 2480"/>
              <p:cNvSpPr>
                <a:spLocks/>
              </p:cNvSpPr>
              <p:nvPr/>
            </p:nvSpPr>
            <p:spPr bwMode="auto">
              <a:xfrm>
                <a:off x="248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3" name="Freeform 2481"/>
              <p:cNvSpPr>
                <a:spLocks/>
              </p:cNvSpPr>
              <p:nvPr/>
            </p:nvSpPr>
            <p:spPr bwMode="auto">
              <a:xfrm>
                <a:off x="2492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4" name="Freeform 2482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5" name="Freeform 2483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6" name="Freeform 2484"/>
              <p:cNvSpPr>
                <a:spLocks/>
              </p:cNvSpPr>
              <p:nvPr/>
            </p:nvSpPr>
            <p:spPr bwMode="auto">
              <a:xfrm>
                <a:off x="2484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7" name="Freeform 2485"/>
              <p:cNvSpPr>
                <a:spLocks/>
              </p:cNvSpPr>
              <p:nvPr/>
            </p:nvSpPr>
            <p:spPr bwMode="auto">
              <a:xfrm>
                <a:off x="2488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8" name="Freeform 2486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9" name="Freeform 2487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0" name="Freeform 2488"/>
              <p:cNvSpPr>
                <a:spLocks/>
              </p:cNvSpPr>
              <p:nvPr/>
            </p:nvSpPr>
            <p:spPr bwMode="auto">
              <a:xfrm>
                <a:off x="248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1" name="Freeform 2489"/>
              <p:cNvSpPr>
                <a:spLocks/>
              </p:cNvSpPr>
              <p:nvPr/>
            </p:nvSpPr>
            <p:spPr bwMode="auto">
              <a:xfrm>
                <a:off x="248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2" name="Freeform 2490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3" name="Freeform 2491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4" name="Freeform 2492"/>
              <p:cNvSpPr>
                <a:spLocks/>
              </p:cNvSpPr>
              <p:nvPr/>
            </p:nvSpPr>
            <p:spPr bwMode="auto">
              <a:xfrm>
                <a:off x="247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5" name="Freeform 2493"/>
              <p:cNvSpPr>
                <a:spLocks/>
              </p:cNvSpPr>
              <p:nvPr/>
            </p:nvSpPr>
            <p:spPr bwMode="auto">
              <a:xfrm>
                <a:off x="247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6" name="Freeform 2494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7" name="Freeform 2495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8" name="Freeform 2496"/>
              <p:cNvSpPr>
                <a:spLocks/>
              </p:cNvSpPr>
              <p:nvPr/>
            </p:nvSpPr>
            <p:spPr bwMode="auto">
              <a:xfrm>
                <a:off x="247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9" name="Freeform 2497"/>
              <p:cNvSpPr>
                <a:spLocks/>
              </p:cNvSpPr>
              <p:nvPr/>
            </p:nvSpPr>
            <p:spPr bwMode="auto">
              <a:xfrm>
                <a:off x="247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0" name="Freeform 2498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1" name="Freeform 2499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2" name="Freeform 2500"/>
              <p:cNvSpPr>
                <a:spLocks/>
              </p:cNvSpPr>
              <p:nvPr/>
            </p:nvSpPr>
            <p:spPr bwMode="auto">
              <a:xfrm>
                <a:off x="246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3" name="Freeform 2501"/>
              <p:cNvSpPr>
                <a:spLocks/>
              </p:cNvSpPr>
              <p:nvPr/>
            </p:nvSpPr>
            <p:spPr bwMode="auto">
              <a:xfrm>
                <a:off x="246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4" name="Freeform 2502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5" name="Freeform 2503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6" name="Freeform 2504"/>
              <p:cNvSpPr>
                <a:spLocks/>
              </p:cNvSpPr>
              <p:nvPr/>
            </p:nvSpPr>
            <p:spPr bwMode="auto">
              <a:xfrm>
                <a:off x="2459" y="1720"/>
                <a:ext cx="4" cy="6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7" name="Freeform 2505"/>
              <p:cNvSpPr>
                <a:spLocks/>
              </p:cNvSpPr>
              <p:nvPr/>
            </p:nvSpPr>
            <p:spPr bwMode="auto">
              <a:xfrm>
                <a:off x="2459" y="1720"/>
                <a:ext cx="1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8" name="Freeform 2506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9" name="Freeform 2507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0" name="Freeform 2508"/>
              <p:cNvSpPr>
                <a:spLocks/>
              </p:cNvSpPr>
              <p:nvPr/>
            </p:nvSpPr>
            <p:spPr bwMode="auto">
              <a:xfrm>
                <a:off x="245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1" name="Line 2509"/>
              <p:cNvSpPr>
                <a:spLocks noChangeShapeType="1"/>
              </p:cNvSpPr>
              <p:nvPr/>
            </p:nvSpPr>
            <p:spPr bwMode="auto">
              <a:xfrm flipH="1">
                <a:off x="245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2" name="Freeform 2510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3" name="Freeform 2511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4" name="Freeform 2512"/>
              <p:cNvSpPr>
                <a:spLocks/>
              </p:cNvSpPr>
              <p:nvPr/>
            </p:nvSpPr>
            <p:spPr bwMode="auto">
              <a:xfrm>
                <a:off x="2452" y="1731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5" name="Freeform 2513"/>
              <p:cNvSpPr>
                <a:spLocks/>
              </p:cNvSpPr>
              <p:nvPr/>
            </p:nvSpPr>
            <p:spPr bwMode="auto">
              <a:xfrm>
                <a:off x="245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6" name="Freeform 2514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7" name="Freeform 2515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8" name="Freeform 2516"/>
              <p:cNvSpPr>
                <a:spLocks/>
              </p:cNvSpPr>
              <p:nvPr/>
            </p:nvSpPr>
            <p:spPr bwMode="auto">
              <a:xfrm>
                <a:off x="245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9" name="Freeform 2517"/>
              <p:cNvSpPr>
                <a:spLocks/>
              </p:cNvSpPr>
              <p:nvPr/>
            </p:nvSpPr>
            <p:spPr bwMode="auto">
              <a:xfrm>
                <a:off x="245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0" name="Freeform 2518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1" name="Freeform 2519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2" name="Freeform 2520"/>
              <p:cNvSpPr>
                <a:spLocks/>
              </p:cNvSpPr>
              <p:nvPr/>
            </p:nvSpPr>
            <p:spPr bwMode="auto">
              <a:xfrm>
                <a:off x="2452" y="174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3" name="Freeform 2521"/>
              <p:cNvSpPr>
                <a:spLocks/>
              </p:cNvSpPr>
              <p:nvPr/>
            </p:nvSpPr>
            <p:spPr bwMode="auto">
              <a:xfrm>
                <a:off x="245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4" name="Freeform 2522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5" name="Freeform 2523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6" name="Freeform 2524"/>
              <p:cNvSpPr>
                <a:spLocks/>
              </p:cNvSpPr>
              <p:nvPr/>
            </p:nvSpPr>
            <p:spPr bwMode="auto">
              <a:xfrm>
                <a:off x="245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7" name="Freeform 2525"/>
              <p:cNvSpPr>
                <a:spLocks/>
              </p:cNvSpPr>
              <p:nvPr/>
            </p:nvSpPr>
            <p:spPr bwMode="auto">
              <a:xfrm>
                <a:off x="245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8" name="Freeform 2526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9" name="Freeform 2527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0" name="Freeform 2528"/>
              <p:cNvSpPr>
                <a:spLocks/>
              </p:cNvSpPr>
              <p:nvPr/>
            </p:nvSpPr>
            <p:spPr bwMode="auto">
              <a:xfrm>
                <a:off x="2459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1" name="Freeform 2529"/>
              <p:cNvSpPr>
                <a:spLocks/>
              </p:cNvSpPr>
              <p:nvPr/>
            </p:nvSpPr>
            <p:spPr bwMode="auto">
              <a:xfrm>
                <a:off x="2459" y="175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2" name="Freeform 2530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3" name="Freeform 2531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4" name="Freeform 2532"/>
              <p:cNvSpPr>
                <a:spLocks/>
              </p:cNvSpPr>
              <p:nvPr/>
            </p:nvSpPr>
            <p:spPr bwMode="auto">
              <a:xfrm>
                <a:off x="246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5" name="Freeform 2533"/>
              <p:cNvSpPr>
                <a:spLocks/>
              </p:cNvSpPr>
              <p:nvPr/>
            </p:nvSpPr>
            <p:spPr bwMode="auto">
              <a:xfrm>
                <a:off x="2465" y="176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6" name="Freeform 2534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7" name="Freeform 2535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8" name="Freeform 2536"/>
              <p:cNvSpPr>
                <a:spLocks/>
              </p:cNvSpPr>
              <p:nvPr/>
            </p:nvSpPr>
            <p:spPr bwMode="auto">
              <a:xfrm>
                <a:off x="247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9" name="Freeform 2537"/>
              <p:cNvSpPr>
                <a:spLocks/>
              </p:cNvSpPr>
              <p:nvPr/>
            </p:nvSpPr>
            <p:spPr bwMode="auto">
              <a:xfrm>
                <a:off x="247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0" name="Freeform 2538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1" name="Freeform 2539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2" name="Freeform 2540"/>
              <p:cNvSpPr>
                <a:spLocks/>
              </p:cNvSpPr>
              <p:nvPr/>
            </p:nvSpPr>
            <p:spPr bwMode="auto">
              <a:xfrm>
                <a:off x="247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3" name="Freeform 2541"/>
              <p:cNvSpPr>
                <a:spLocks/>
              </p:cNvSpPr>
              <p:nvPr/>
            </p:nvSpPr>
            <p:spPr bwMode="auto">
              <a:xfrm>
                <a:off x="247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4" name="Freeform 2542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5" name="Freeform 2543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6" name="Freeform 2544"/>
              <p:cNvSpPr>
                <a:spLocks/>
              </p:cNvSpPr>
              <p:nvPr/>
            </p:nvSpPr>
            <p:spPr bwMode="auto">
              <a:xfrm>
                <a:off x="248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7" name="Line 2545"/>
              <p:cNvSpPr>
                <a:spLocks noChangeShapeType="1"/>
              </p:cNvSpPr>
              <p:nvPr/>
            </p:nvSpPr>
            <p:spPr bwMode="auto">
              <a:xfrm flipV="1">
                <a:off x="248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8" name="Freeform 2546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9" name="Freeform 2547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0" name="Freeform 2548"/>
              <p:cNvSpPr>
                <a:spLocks/>
              </p:cNvSpPr>
              <p:nvPr/>
            </p:nvSpPr>
            <p:spPr bwMode="auto">
              <a:xfrm>
                <a:off x="2484" y="1748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1" name="Freeform 2549"/>
              <p:cNvSpPr>
                <a:spLocks/>
              </p:cNvSpPr>
              <p:nvPr/>
            </p:nvSpPr>
            <p:spPr bwMode="auto">
              <a:xfrm>
                <a:off x="248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2" name="Freeform 2550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3" name="Freeform 2551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4" name="Freeform 2552"/>
              <p:cNvSpPr>
                <a:spLocks/>
              </p:cNvSpPr>
              <p:nvPr/>
            </p:nvSpPr>
            <p:spPr bwMode="auto">
              <a:xfrm>
                <a:off x="248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5" name="Freeform 2553"/>
              <p:cNvSpPr>
                <a:spLocks/>
              </p:cNvSpPr>
              <p:nvPr/>
            </p:nvSpPr>
            <p:spPr bwMode="auto">
              <a:xfrm>
                <a:off x="249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6" name="Freeform 2554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7" name="Freeform 2555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8" name="Freeform 2556"/>
              <p:cNvSpPr>
                <a:spLocks/>
              </p:cNvSpPr>
              <p:nvPr/>
            </p:nvSpPr>
            <p:spPr bwMode="auto">
              <a:xfrm>
                <a:off x="2487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9" name="Freeform 2557"/>
              <p:cNvSpPr>
                <a:spLocks/>
              </p:cNvSpPr>
              <p:nvPr/>
            </p:nvSpPr>
            <p:spPr bwMode="auto">
              <a:xfrm>
                <a:off x="249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0" name="Freeform 2558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1" name="Freeform 2559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2" name="Freeform 2560"/>
              <p:cNvSpPr>
                <a:spLocks/>
              </p:cNvSpPr>
              <p:nvPr/>
            </p:nvSpPr>
            <p:spPr bwMode="auto">
              <a:xfrm>
                <a:off x="2611" y="1731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3" name="Freeform 2561"/>
              <p:cNvSpPr>
                <a:spLocks/>
              </p:cNvSpPr>
              <p:nvPr/>
            </p:nvSpPr>
            <p:spPr bwMode="auto">
              <a:xfrm>
                <a:off x="2616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4" name="Freeform 2562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5" name="Freeform 2563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6" name="Freeform 2564"/>
              <p:cNvSpPr>
                <a:spLocks/>
              </p:cNvSpPr>
              <p:nvPr/>
            </p:nvSpPr>
            <p:spPr bwMode="auto">
              <a:xfrm>
                <a:off x="2609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7" name="Freeform 2565"/>
              <p:cNvSpPr>
                <a:spLocks/>
              </p:cNvSpPr>
              <p:nvPr/>
            </p:nvSpPr>
            <p:spPr bwMode="auto">
              <a:xfrm>
                <a:off x="2613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8" name="Freeform 2566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9" name="Freeform 2567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0" name="Freeform 2568"/>
              <p:cNvSpPr>
                <a:spLocks/>
              </p:cNvSpPr>
              <p:nvPr/>
            </p:nvSpPr>
            <p:spPr bwMode="auto">
              <a:xfrm>
                <a:off x="2605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1" name="Freeform 2569"/>
              <p:cNvSpPr>
                <a:spLocks/>
              </p:cNvSpPr>
              <p:nvPr/>
            </p:nvSpPr>
            <p:spPr bwMode="auto">
              <a:xfrm>
                <a:off x="2608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2" name="Freeform 2570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3" name="Freeform 2571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4" name="Freeform 2572"/>
              <p:cNvSpPr>
                <a:spLocks/>
              </p:cNvSpPr>
              <p:nvPr/>
            </p:nvSpPr>
            <p:spPr bwMode="auto">
              <a:xfrm>
                <a:off x="2601" y="171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5" name="Freeform 2573"/>
              <p:cNvSpPr>
                <a:spLocks/>
              </p:cNvSpPr>
              <p:nvPr/>
            </p:nvSpPr>
            <p:spPr bwMode="auto">
              <a:xfrm>
                <a:off x="2602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6" name="Freeform 2574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7" name="Freeform 2575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8" name="Freeform 2576"/>
              <p:cNvSpPr>
                <a:spLocks/>
              </p:cNvSpPr>
              <p:nvPr/>
            </p:nvSpPr>
            <p:spPr bwMode="auto">
              <a:xfrm>
                <a:off x="2596" y="1717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9" name="Freeform 2577"/>
              <p:cNvSpPr>
                <a:spLocks/>
              </p:cNvSpPr>
              <p:nvPr/>
            </p:nvSpPr>
            <p:spPr bwMode="auto">
              <a:xfrm>
                <a:off x="2596" y="1717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0" name="Freeform 2578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1" name="Freeform 2579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2" name="Freeform 2580"/>
              <p:cNvSpPr>
                <a:spLocks/>
              </p:cNvSpPr>
              <p:nvPr/>
            </p:nvSpPr>
            <p:spPr bwMode="auto">
              <a:xfrm>
                <a:off x="2589" y="171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3" name="Freeform 2581"/>
              <p:cNvSpPr>
                <a:spLocks/>
              </p:cNvSpPr>
              <p:nvPr/>
            </p:nvSpPr>
            <p:spPr bwMode="auto">
              <a:xfrm>
                <a:off x="2589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4" name="Freeform 2582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5" name="Freeform 2583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6" name="Freeform 2584"/>
              <p:cNvSpPr>
                <a:spLocks/>
              </p:cNvSpPr>
              <p:nvPr/>
            </p:nvSpPr>
            <p:spPr bwMode="auto">
              <a:xfrm>
                <a:off x="2583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7" name="Freeform 2585"/>
              <p:cNvSpPr>
                <a:spLocks/>
              </p:cNvSpPr>
              <p:nvPr/>
            </p:nvSpPr>
            <p:spPr bwMode="auto">
              <a:xfrm>
                <a:off x="2583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8" name="Freeform 2586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9" name="Freeform 2587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0" name="Freeform 2588"/>
              <p:cNvSpPr>
                <a:spLocks/>
              </p:cNvSpPr>
              <p:nvPr/>
            </p:nvSpPr>
            <p:spPr bwMode="auto">
              <a:xfrm>
                <a:off x="2579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1" name="Line 2589"/>
              <p:cNvSpPr>
                <a:spLocks noChangeShapeType="1"/>
              </p:cNvSpPr>
              <p:nvPr/>
            </p:nvSpPr>
            <p:spPr bwMode="auto">
              <a:xfrm flipH="1">
                <a:off x="2579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2" name="Freeform 2590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3" name="Freeform 2591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4" name="Freeform 2592"/>
              <p:cNvSpPr>
                <a:spLocks/>
              </p:cNvSpPr>
              <p:nvPr/>
            </p:nvSpPr>
            <p:spPr bwMode="auto">
              <a:xfrm>
                <a:off x="2576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5" name="Freeform 2593"/>
              <p:cNvSpPr>
                <a:spLocks/>
              </p:cNvSpPr>
              <p:nvPr/>
            </p:nvSpPr>
            <p:spPr bwMode="auto">
              <a:xfrm>
                <a:off x="2576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6" name="Freeform 2594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7" name="Freeform 2595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8" name="Freeform 2596"/>
              <p:cNvSpPr>
                <a:spLocks/>
              </p:cNvSpPr>
              <p:nvPr/>
            </p:nvSpPr>
            <p:spPr bwMode="auto">
              <a:xfrm>
                <a:off x="2576" y="1738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9" name="Freeform 2597"/>
              <p:cNvSpPr>
                <a:spLocks/>
              </p:cNvSpPr>
              <p:nvPr/>
            </p:nvSpPr>
            <p:spPr bwMode="auto">
              <a:xfrm>
                <a:off x="2576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0" name="Freeform 2598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1" name="Freeform 2599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2" name="Freeform 2600"/>
              <p:cNvSpPr>
                <a:spLocks/>
              </p:cNvSpPr>
              <p:nvPr/>
            </p:nvSpPr>
            <p:spPr bwMode="auto">
              <a:xfrm>
                <a:off x="2576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3" name="Freeform 2601"/>
              <p:cNvSpPr>
                <a:spLocks/>
              </p:cNvSpPr>
              <p:nvPr/>
            </p:nvSpPr>
            <p:spPr bwMode="auto">
              <a:xfrm>
                <a:off x="257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4" name="Freeform 2602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5" name="Freeform 2603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6" name="Freeform 2604"/>
              <p:cNvSpPr>
                <a:spLocks/>
              </p:cNvSpPr>
              <p:nvPr/>
            </p:nvSpPr>
            <p:spPr bwMode="auto">
              <a:xfrm>
                <a:off x="2579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7" name="Freeform 2605"/>
              <p:cNvSpPr>
                <a:spLocks/>
              </p:cNvSpPr>
              <p:nvPr/>
            </p:nvSpPr>
            <p:spPr bwMode="auto">
              <a:xfrm>
                <a:off x="2579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8" name="Freeform 2606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9" name="Freeform 2607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0" name="Freeform 2608"/>
              <p:cNvSpPr>
                <a:spLocks/>
              </p:cNvSpPr>
              <p:nvPr/>
            </p:nvSpPr>
            <p:spPr bwMode="auto">
              <a:xfrm>
                <a:off x="2583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1" name="Freeform 2609"/>
              <p:cNvSpPr>
                <a:spLocks/>
              </p:cNvSpPr>
              <p:nvPr/>
            </p:nvSpPr>
            <p:spPr bwMode="auto">
              <a:xfrm>
                <a:off x="2583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2" name="Freeform 2610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3" name="Freeform 2611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4" name="Freeform 2612"/>
              <p:cNvSpPr>
                <a:spLocks/>
              </p:cNvSpPr>
              <p:nvPr/>
            </p:nvSpPr>
            <p:spPr bwMode="auto">
              <a:xfrm>
                <a:off x="2589" y="175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5" name="Freeform 2613"/>
              <p:cNvSpPr>
                <a:spLocks/>
              </p:cNvSpPr>
              <p:nvPr/>
            </p:nvSpPr>
            <p:spPr bwMode="auto">
              <a:xfrm>
                <a:off x="2589" y="176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6" name="Freeform 2614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7" name="Freeform 2615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8" name="Freeform 2616"/>
              <p:cNvSpPr>
                <a:spLocks/>
              </p:cNvSpPr>
              <p:nvPr/>
            </p:nvSpPr>
            <p:spPr bwMode="auto">
              <a:xfrm>
                <a:off x="2596" y="175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9" name="Freeform 2617"/>
              <p:cNvSpPr>
                <a:spLocks/>
              </p:cNvSpPr>
              <p:nvPr/>
            </p:nvSpPr>
            <p:spPr bwMode="auto">
              <a:xfrm>
                <a:off x="2596" y="1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0" name="Freeform 2618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1" name="Freeform 2619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2" name="Freeform 2620"/>
              <p:cNvSpPr>
                <a:spLocks/>
              </p:cNvSpPr>
              <p:nvPr/>
            </p:nvSpPr>
            <p:spPr bwMode="auto">
              <a:xfrm>
                <a:off x="2601" y="175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3" name="Freeform 2621"/>
              <p:cNvSpPr>
                <a:spLocks/>
              </p:cNvSpPr>
              <p:nvPr/>
            </p:nvSpPr>
            <p:spPr bwMode="auto">
              <a:xfrm>
                <a:off x="2602" y="1759"/>
                <a:ext cx="2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4" name="Freeform 2622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5" name="Freeform 2623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6" name="Freeform 2624"/>
              <p:cNvSpPr>
                <a:spLocks/>
              </p:cNvSpPr>
              <p:nvPr/>
            </p:nvSpPr>
            <p:spPr bwMode="auto">
              <a:xfrm>
                <a:off x="2605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7" name="Line 2625"/>
              <p:cNvSpPr>
                <a:spLocks noChangeShapeType="1"/>
              </p:cNvSpPr>
              <p:nvPr/>
            </p:nvSpPr>
            <p:spPr bwMode="auto">
              <a:xfrm flipV="1">
                <a:off x="2608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8" name="Freeform 2626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9" name="Freeform 2627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1" name="Group 2829"/>
            <p:cNvGrpSpPr>
              <a:grpSpLocks/>
            </p:cNvGrpSpPr>
            <p:nvPr/>
          </p:nvGrpSpPr>
          <p:grpSpPr bwMode="auto">
            <a:xfrm>
              <a:off x="2369" y="1669"/>
              <a:ext cx="2548" cy="614"/>
              <a:chOff x="2369" y="1669"/>
              <a:chExt cx="2548" cy="614"/>
            </a:xfrm>
          </p:grpSpPr>
          <p:sp>
            <p:nvSpPr>
              <p:cNvPr id="790" name="Freeform 2629"/>
              <p:cNvSpPr>
                <a:spLocks/>
              </p:cNvSpPr>
              <p:nvPr/>
            </p:nvSpPr>
            <p:spPr bwMode="auto">
              <a:xfrm>
                <a:off x="2609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1" name="Freeform 2630"/>
              <p:cNvSpPr>
                <a:spLocks/>
              </p:cNvSpPr>
              <p:nvPr/>
            </p:nvSpPr>
            <p:spPr bwMode="auto">
              <a:xfrm>
                <a:off x="2613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2" name="Freeform 2631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3" name="Freeform 2632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4" name="Freeform 2633"/>
              <p:cNvSpPr>
                <a:spLocks/>
              </p:cNvSpPr>
              <p:nvPr/>
            </p:nvSpPr>
            <p:spPr bwMode="auto">
              <a:xfrm>
                <a:off x="2611" y="1744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5" name="Freeform 2634"/>
              <p:cNvSpPr>
                <a:spLocks/>
              </p:cNvSpPr>
              <p:nvPr/>
            </p:nvSpPr>
            <p:spPr bwMode="auto">
              <a:xfrm>
                <a:off x="261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6" name="Freeform 2635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7" name="Freeform 2636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8" name="Freeform 2637"/>
              <p:cNvSpPr>
                <a:spLocks/>
              </p:cNvSpPr>
              <p:nvPr/>
            </p:nvSpPr>
            <p:spPr bwMode="auto">
              <a:xfrm>
                <a:off x="2612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9" name="Freeform 2638"/>
              <p:cNvSpPr>
                <a:spLocks/>
              </p:cNvSpPr>
              <p:nvPr/>
            </p:nvSpPr>
            <p:spPr bwMode="auto">
              <a:xfrm>
                <a:off x="2618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0" name="Freeform 2639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25" y="26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6"/>
                  </a:cxn>
                </a:cxnLst>
                <a:rect l="0" t="0" r="r" b="b"/>
                <a:pathLst>
                  <a:path w="59" h="62">
                    <a:moveTo>
                      <a:pt x="25" y="26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1" name="Freeform 2640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2">
                    <a:moveTo>
                      <a:pt x="49" y="0"/>
                    </a:move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2" name="Freeform 2641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3" name="Freeform 2642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4" name="Freeform 2643"/>
              <p:cNvSpPr>
                <a:spLocks/>
              </p:cNvSpPr>
              <p:nvPr/>
            </p:nvSpPr>
            <p:spPr bwMode="auto">
              <a:xfrm>
                <a:off x="2589" y="1692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5" name="Line 2644"/>
              <p:cNvSpPr>
                <a:spLocks noChangeShapeType="1"/>
              </p:cNvSpPr>
              <p:nvPr/>
            </p:nvSpPr>
            <p:spPr bwMode="auto">
              <a:xfrm flipH="1" flipV="1">
                <a:off x="2592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6" name="Freeform 2645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7" name="Freeform 2646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8" name="Freeform 2647"/>
              <p:cNvSpPr>
                <a:spLocks/>
              </p:cNvSpPr>
              <p:nvPr/>
            </p:nvSpPr>
            <p:spPr bwMode="auto">
              <a:xfrm>
                <a:off x="2580" y="168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9" name="Line 2648"/>
              <p:cNvSpPr>
                <a:spLocks noChangeShapeType="1"/>
              </p:cNvSpPr>
              <p:nvPr/>
            </p:nvSpPr>
            <p:spPr bwMode="auto">
              <a:xfrm flipH="1" flipV="1">
                <a:off x="2583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0" name="Freeform 2649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1" name="Freeform 2650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2" name="Freeform 2651"/>
              <p:cNvSpPr>
                <a:spLocks/>
              </p:cNvSpPr>
              <p:nvPr/>
            </p:nvSpPr>
            <p:spPr bwMode="auto">
              <a:xfrm>
                <a:off x="2571" y="1678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3" name="Line 2652"/>
              <p:cNvSpPr>
                <a:spLocks noChangeShapeType="1"/>
              </p:cNvSpPr>
              <p:nvPr/>
            </p:nvSpPr>
            <p:spPr bwMode="auto">
              <a:xfrm flipH="1" flipV="1">
                <a:off x="2573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4" name="Freeform 2653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5" name="Freeform 2654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6" name="Freeform 2655"/>
              <p:cNvSpPr>
                <a:spLocks/>
              </p:cNvSpPr>
              <p:nvPr/>
            </p:nvSpPr>
            <p:spPr bwMode="auto">
              <a:xfrm>
                <a:off x="2561" y="1674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0" y="34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7" name="Line 2656"/>
              <p:cNvSpPr>
                <a:spLocks noChangeShapeType="1"/>
              </p:cNvSpPr>
              <p:nvPr/>
            </p:nvSpPr>
            <p:spPr bwMode="auto">
              <a:xfrm flipH="1" flipV="1">
                <a:off x="256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8" name="Freeform 2657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9" name="Freeform 2658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0" name="Freeform 2659"/>
              <p:cNvSpPr>
                <a:spLocks/>
              </p:cNvSpPr>
              <p:nvPr/>
            </p:nvSpPr>
            <p:spPr bwMode="auto">
              <a:xfrm>
                <a:off x="2550" y="1671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1" name="Line 2660"/>
              <p:cNvSpPr>
                <a:spLocks noChangeShapeType="1"/>
              </p:cNvSpPr>
              <p:nvPr/>
            </p:nvSpPr>
            <p:spPr bwMode="auto">
              <a:xfrm flipH="1" flipV="1">
                <a:off x="2551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2" name="Freeform 2661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3" name="Freeform 2662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4" name="Freeform 2663"/>
              <p:cNvSpPr>
                <a:spLocks/>
              </p:cNvSpPr>
              <p:nvPr/>
            </p:nvSpPr>
            <p:spPr bwMode="auto">
              <a:xfrm>
                <a:off x="2540" y="16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5" name="Line 2664"/>
              <p:cNvSpPr>
                <a:spLocks noChangeShapeType="1"/>
              </p:cNvSpPr>
              <p:nvPr/>
            </p:nvSpPr>
            <p:spPr bwMode="auto">
              <a:xfrm flipH="1">
                <a:off x="2540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6" name="Freeform 2665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7" name="Freeform 2666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8" name="Freeform 2667"/>
              <p:cNvSpPr>
                <a:spLocks/>
              </p:cNvSpPr>
              <p:nvPr/>
            </p:nvSpPr>
            <p:spPr bwMode="auto">
              <a:xfrm>
                <a:off x="2528" y="16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9" name="Line 2668"/>
              <p:cNvSpPr>
                <a:spLocks noChangeShapeType="1"/>
              </p:cNvSpPr>
              <p:nvPr/>
            </p:nvSpPr>
            <p:spPr bwMode="auto">
              <a:xfrm flipH="1">
                <a:off x="2528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0" name="Freeform 2669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1" name="Freeform 2670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2" name="Freeform 2671"/>
              <p:cNvSpPr>
                <a:spLocks/>
              </p:cNvSpPr>
              <p:nvPr/>
            </p:nvSpPr>
            <p:spPr bwMode="auto">
              <a:xfrm>
                <a:off x="2517" y="1671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3" name="Line 2672"/>
              <p:cNvSpPr>
                <a:spLocks noChangeShapeType="1"/>
              </p:cNvSpPr>
              <p:nvPr/>
            </p:nvSpPr>
            <p:spPr bwMode="auto">
              <a:xfrm flipH="1">
                <a:off x="2517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4" name="Freeform 2673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5" name="Freeform 2674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6" name="Freeform 2675"/>
              <p:cNvSpPr>
                <a:spLocks/>
              </p:cNvSpPr>
              <p:nvPr/>
            </p:nvSpPr>
            <p:spPr bwMode="auto">
              <a:xfrm>
                <a:off x="2506" y="1674"/>
                <a:ext cx="2" cy="6"/>
              </a:xfrm>
              <a:custGeom>
                <a:avLst/>
                <a:gdLst/>
                <a:ahLst/>
                <a:cxnLst>
                  <a:cxn ang="0">
                    <a:pos x="13" y="34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4"/>
                  </a:cxn>
                </a:cxnLst>
                <a:rect l="0" t="0" r="r" b="b"/>
                <a:pathLst>
                  <a:path w="13" h="34">
                    <a:moveTo>
                      <a:pt x="13" y="34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7" name="Line 2676"/>
              <p:cNvSpPr>
                <a:spLocks noChangeShapeType="1"/>
              </p:cNvSpPr>
              <p:nvPr/>
            </p:nvSpPr>
            <p:spPr bwMode="auto">
              <a:xfrm flipH="1">
                <a:off x="2506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8" name="Freeform 2677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9" name="Freeform 2678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0" name="Freeform 2679"/>
              <p:cNvSpPr>
                <a:spLocks/>
              </p:cNvSpPr>
              <p:nvPr/>
            </p:nvSpPr>
            <p:spPr bwMode="auto">
              <a:xfrm>
                <a:off x="2495" y="1678"/>
                <a:ext cx="3" cy="6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1" name="Line 2680"/>
              <p:cNvSpPr>
                <a:spLocks noChangeShapeType="1"/>
              </p:cNvSpPr>
              <p:nvPr/>
            </p:nvSpPr>
            <p:spPr bwMode="auto">
              <a:xfrm flipH="1">
                <a:off x="2495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2" name="Freeform 2681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3" name="Freeform 2682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4" name="Freeform 2683"/>
              <p:cNvSpPr>
                <a:spLocks/>
              </p:cNvSpPr>
              <p:nvPr/>
            </p:nvSpPr>
            <p:spPr bwMode="auto">
              <a:xfrm>
                <a:off x="2485" y="1685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5" name="Line 2684"/>
              <p:cNvSpPr>
                <a:spLocks noChangeShapeType="1"/>
              </p:cNvSpPr>
              <p:nvPr/>
            </p:nvSpPr>
            <p:spPr bwMode="auto">
              <a:xfrm flipH="1">
                <a:off x="2485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6" name="Freeform 2685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7" name="Freeform 2686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8" name="Freeform 2687"/>
              <p:cNvSpPr>
                <a:spLocks/>
              </p:cNvSpPr>
              <p:nvPr/>
            </p:nvSpPr>
            <p:spPr bwMode="auto">
              <a:xfrm>
                <a:off x="2476" y="1692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9" name="Line 2688"/>
              <p:cNvSpPr>
                <a:spLocks noChangeShapeType="1"/>
              </p:cNvSpPr>
              <p:nvPr/>
            </p:nvSpPr>
            <p:spPr bwMode="auto">
              <a:xfrm flipH="1">
                <a:off x="2476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0" name="Freeform 2689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1" name="Freeform 2690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2" name="Freeform 2691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34" y="26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6"/>
                  </a:cxn>
                </a:cxnLst>
                <a:rect l="0" t="0" r="r" b="b"/>
                <a:pathLst>
                  <a:path w="58" h="62">
                    <a:moveTo>
                      <a:pt x="34" y="26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3" name="Freeform 2692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2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4" name="Freeform 2693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5" name="Freeform 2694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6" name="Freeform 2695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7" name="Freeform 2696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8" name="Freeform 2697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9" name="Freeform 2698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0" name="Line 2699"/>
              <p:cNvSpPr>
                <a:spLocks noChangeShapeType="1"/>
              </p:cNvSpPr>
              <p:nvPr/>
            </p:nvSpPr>
            <p:spPr bwMode="auto">
              <a:xfrm>
                <a:off x="2369" y="1853"/>
                <a:ext cx="1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1" name="Freeform 2700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5"/>
                  </a:cxn>
                </a:cxnLst>
                <a:rect l="0" t="0" r="r" b="b"/>
                <a:pathLst>
                  <a:path w="59" h="61">
                    <a:moveTo>
                      <a:pt x="25" y="25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2" name="Freeform 2701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1">
                    <a:moveTo>
                      <a:pt x="49" y="0"/>
                    </a:move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3" name="Freeform 2702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4" name="Freeform 2703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5" name="Freeform 2704"/>
              <p:cNvSpPr>
                <a:spLocks/>
              </p:cNvSpPr>
              <p:nvPr/>
            </p:nvSpPr>
            <p:spPr bwMode="auto">
              <a:xfrm>
                <a:off x="2589" y="2213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6" name="Line 2705"/>
              <p:cNvSpPr>
                <a:spLocks noChangeShapeType="1"/>
              </p:cNvSpPr>
              <p:nvPr/>
            </p:nvSpPr>
            <p:spPr bwMode="auto">
              <a:xfrm flipH="1" flipV="1">
                <a:off x="2592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7" name="Freeform 2706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8" name="Freeform 2707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9" name="Freeform 2708"/>
              <p:cNvSpPr>
                <a:spLocks/>
              </p:cNvSpPr>
              <p:nvPr/>
            </p:nvSpPr>
            <p:spPr bwMode="auto">
              <a:xfrm>
                <a:off x="2580" y="220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0" name="Line 2709"/>
              <p:cNvSpPr>
                <a:spLocks noChangeShapeType="1"/>
              </p:cNvSpPr>
              <p:nvPr/>
            </p:nvSpPr>
            <p:spPr bwMode="auto">
              <a:xfrm flipH="1" flipV="1">
                <a:off x="2583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1" name="Freeform 2710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2" name="Freeform 2711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3" name="Freeform 2712"/>
              <p:cNvSpPr>
                <a:spLocks/>
              </p:cNvSpPr>
              <p:nvPr/>
            </p:nvSpPr>
            <p:spPr bwMode="auto">
              <a:xfrm>
                <a:off x="2571" y="2200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4" name="Line 2713"/>
              <p:cNvSpPr>
                <a:spLocks noChangeShapeType="1"/>
              </p:cNvSpPr>
              <p:nvPr/>
            </p:nvSpPr>
            <p:spPr bwMode="auto">
              <a:xfrm flipH="1" flipV="1">
                <a:off x="2573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5" name="Freeform 2714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6" name="Freeform 2715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7" name="Freeform 2716"/>
              <p:cNvSpPr>
                <a:spLocks/>
              </p:cNvSpPr>
              <p:nvPr/>
            </p:nvSpPr>
            <p:spPr bwMode="auto">
              <a:xfrm>
                <a:off x="2561" y="219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3" h="35">
                    <a:moveTo>
                      <a:pt x="0" y="35"/>
                    </a:moveTo>
                    <a:lnTo>
                      <a:pt x="13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8" name="Line 2717"/>
              <p:cNvSpPr>
                <a:spLocks noChangeShapeType="1"/>
              </p:cNvSpPr>
              <p:nvPr/>
            </p:nvSpPr>
            <p:spPr bwMode="auto">
              <a:xfrm flipH="1" flipV="1">
                <a:off x="2562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9" name="Freeform 2718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0" name="Freeform 2719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1" name="Freeform 2720"/>
              <p:cNvSpPr>
                <a:spLocks/>
              </p:cNvSpPr>
              <p:nvPr/>
            </p:nvSpPr>
            <p:spPr bwMode="auto">
              <a:xfrm>
                <a:off x="2550" y="219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2" name="Line 2721"/>
              <p:cNvSpPr>
                <a:spLocks noChangeShapeType="1"/>
              </p:cNvSpPr>
              <p:nvPr/>
            </p:nvSpPr>
            <p:spPr bwMode="auto">
              <a:xfrm flipH="1" flipV="1">
                <a:off x="2551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3" name="Freeform 2722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4" name="Freeform 2723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5" name="Freeform 2724"/>
              <p:cNvSpPr>
                <a:spLocks/>
              </p:cNvSpPr>
              <p:nvPr/>
            </p:nvSpPr>
            <p:spPr bwMode="auto">
              <a:xfrm>
                <a:off x="2540" y="219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6" name="Line 2725"/>
              <p:cNvSpPr>
                <a:spLocks noChangeShapeType="1"/>
              </p:cNvSpPr>
              <p:nvPr/>
            </p:nvSpPr>
            <p:spPr bwMode="auto">
              <a:xfrm flipH="1">
                <a:off x="2540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7" name="Freeform 2726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8" name="Freeform 2727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9" name="Freeform 2728"/>
              <p:cNvSpPr>
                <a:spLocks/>
              </p:cNvSpPr>
              <p:nvPr/>
            </p:nvSpPr>
            <p:spPr bwMode="auto">
              <a:xfrm>
                <a:off x="2528" y="2190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0" name="Line 2729"/>
              <p:cNvSpPr>
                <a:spLocks noChangeShapeType="1"/>
              </p:cNvSpPr>
              <p:nvPr/>
            </p:nvSpPr>
            <p:spPr bwMode="auto">
              <a:xfrm flipH="1">
                <a:off x="2528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1" name="Freeform 2730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2" name="Freeform 2731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3" name="Freeform 2732"/>
              <p:cNvSpPr>
                <a:spLocks/>
              </p:cNvSpPr>
              <p:nvPr/>
            </p:nvSpPr>
            <p:spPr bwMode="auto">
              <a:xfrm>
                <a:off x="2517" y="2192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4" name="Line 2733"/>
              <p:cNvSpPr>
                <a:spLocks noChangeShapeType="1"/>
              </p:cNvSpPr>
              <p:nvPr/>
            </p:nvSpPr>
            <p:spPr bwMode="auto">
              <a:xfrm flipH="1">
                <a:off x="2517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5" name="Freeform 2734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6" name="Freeform 2735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7" name="Freeform 2736"/>
              <p:cNvSpPr>
                <a:spLocks/>
              </p:cNvSpPr>
              <p:nvPr/>
            </p:nvSpPr>
            <p:spPr bwMode="auto">
              <a:xfrm>
                <a:off x="2506" y="2195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8" name="Line 2737"/>
              <p:cNvSpPr>
                <a:spLocks noChangeShapeType="1"/>
              </p:cNvSpPr>
              <p:nvPr/>
            </p:nvSpPr>
            <p:spPr bwMode="auto">
              <a:xfrm flipH="1">
                <a:off x="2506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9" name="Freeform 2738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0" name="Freeform 2739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1" name="Freeform 2740"/>
              <p:cNvSpPr>
                <a:spLocks/>
              </p:cNvSpPr>
              <p:nvPr/>
            </p:nvSpPr>
            <p:spPr bwMode="auto">
              <a:xfrm>
                <a:off x="2495" y="2200"/>
                <a:ext cx="3" cy="5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2" name="Line 2741"/>
              <p:cNvSpPr>
                <a:spLocks noChangeShapeType="1"/>
              </p:cNvSpPr>
              <p:nvPr/>
            </p:nvSpPr>
            <p:spPr bwMode="auto">
              <a:xfrm flipH="1">
                <a:off x="2495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3" name="Freeform 2742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4" name="Freeform 2743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5" name="Freeform 2744"/>
              <p:cNvSpPr>
                <a:spLocks/>
              </p:cNvSpPr>
              <p:nvPr/>
            </p:nvSpPr>
            <p:spPr bwMode="auto">
              <a:xfrm>
                <a:off x="2485" y="2206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6" name="Line 2745"/>
              <p:cNvSpPr>
                <a:spLocks noChangeShapeType="1"/>
              </p:cNvSpPr>
              <p:nvPr/>
            </p:nvSpPr>
            <p:spPr bwMode="auto">
              <a:xfrm flipH="1">
                <a:off x="2485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7" name="Freeform 2746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8" name="Freeform 2747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9" name="Freeform 2748"/>
              <p:cNvSpPr>
                <a:spLocks/>
              </p:cNvSpPr>
              <p:nvPr/>
            </p:nvSpPr>
            <p:spPr bwMode="auto">
              <a:xfrm>
                <a:off x="2476" y="2213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0" name="Line 2749"/>
              <p:cNvSpPr>
                <a:spLocks noChangeShapeType="1"/>
              </p:cNvSpPr>
              <p:nvPr/>
            </p:nvSpPr>
            <p:spPr bwMode="auto">
              <a:xfrm flipH="1">
                <a:off x="2476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1" name="Freeform 2750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2" name="Freeform 2751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3" name="Freeform 2752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5"/>
                  </a:cxn>
                </a:cxnLst>
                <a:rect l="0" t="0" r="r" b="b"/>
                <a:pathLst>
                  <a:path w="58" h="61">
                    <a:moveTo>
                      <a:pt x="34" y="25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4" name="Freeform 2753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1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5" name="Freeform 2754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6" name="Freeform 2755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7" name="Freeform 2756"/>
              <p:cNvSpPr>
                <a:spLocks/>
              </p:cNvSpPr>
              <p:nvPr/>
            </p:nvSpPr>
            <p:spPr bwMode="auto">
              <a:xfrm>
                <a:off x="2611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8" name="Freeform 2757"/>
              <p:cNvSpPr>
                <a:spLocks/>
              </p:cNvSpPr>
              <p:nvPr/>
            </p:nvSpPr>
            <p:spPr bwMode="auto">
              <a:xfrm>
                <a:off x="2616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9" name="Freeform 2758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0" name="Freeform 2759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1" name="Freeform 2760"/>
              <p:cNvSpPr>
                <a:spLocks/>
              </p:cNvSpPr>
              <p:nvPr/>
            </p:nvSpPr>
            <p:spPr bwMode="auto">
              <a:xfrm>
                <a:off x="2609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2" name="Freeform 2761"/>
              <p:cNvSpPr>
                <a:spLocks/>
              </p:cNvSpPr>
              <p:nvPr/>
            </p:nvSpPr>
            <p:spPr bwMode="auto">
              <a:xfrm>
                <a:off x="2613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3" name="Freeform 2762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4" name="Freeform 2763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5" name="Freeform 2764"/>
              <p:cNvSpPr>
                <a:spLocks/>
              </p:cNvSpPr>
              <p:nvPr/>
            </p:nvSpPr>
            <p:spPr bwMode="auto">
              <a:xfrm>
                <a:off x="2605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6" name="Freeform 2765"/>
              <p:cNvSpPr>
                <a:spLocks/>
              </p:cNvSpPr>
              <p:nvPr/>
            </p:nvSpPr>
            <p:spPr bwMode="auto">
              <a:xfrm>
                <a:off x="2608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7" name="Freeform 2766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8" name="Freeform 2767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9" name="Freeform 2768"/>
              <p:cNvSpPr>
                <a:spLocks/>
              </p:cNvSpPr>
              <p:nvPr/>
            </p:nvSpPr>
            <p:spPr bwMode="auto">
              <a:xfrm>
                <a:off x="2601" y="2239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0" name="Freeform 2769"/>
              <p:cNvSpPr>
                <a:spLocks/>
              </p:cNvSpPr>
              <p:nvPr/>
            </p:nvSpPr>
            <p:spPr bwMode="auto">
              <a:xfrm>
                <a:off x="2602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1" name="Freeform 2770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2" name="Freeform 2771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3" name="Freeform 2772"/>
              <p:cNvSpPr>
                <a:spLocks/>
              </p:cNvSpPr>
              <p:nvPr/>
            </p:nvSpPr>
            <p:spPr bwMode="auto">
              <a:xfrm>
                <a:off x="2596" y="2238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4" name="Freeform 2773"/>
              <p:cNvSpPr>
                <a:spLocks/>
              </p:cNvSpPr>
              <p:nvPr/>
            </p:nvSpPr>
            <p:spPr bwMode="auto">
              <a:xfrm>
                <a:off x="2596" y="2238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5" name="Freeform 2774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6" name="Freeform 2775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7" name="Freeform 2776"/>
              <p:cNvSpPr>
                <a:spLocks/>
              </p:cNvSpPr>
              <p:nvPr/>
            </p:nvSpPr>
            <p:spPr bwMode="auto">
              <a:xfrm>
                <a:off x="2589" y="2239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8" name="Freeform 2777"/>
              <p:cNvSpPr>
                <a:spLocks/>
              </p:cNvSpPr>
              <p:nvPr/>
            </p:nvSpPr>
            <p:spPr bwMode="auto">
              <a:xfrm>
                <a:off x="2589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9" name="Freeform 2778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0" name="Freeform 2779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1" name="Freeform 2780"/>
              <p:cNvSpPr>
                <a:spLocks/>
              </p:cNvSpPr>
              <p:nvPr/>
            </p:nvSpPr>
            <p:spPr bwMode="auto">
              <a:xfrm>
                <a:off x="2583" y="2242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2" name="Freeform 2781"/>
              <p:cNvSpPr>
                <a:spLocks/>
              </p:cNvSpPr>
              <p:nvPr/>
            </p:nvSpPr>
            <p:spPr bwMode="auto">
              <a:xfrm>
                <a:off x="2583" y="2242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3" name="Freeform 2782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4" name="Freeform 2783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5" name="Freeform 2784"/>
              <p:cNvSpPr>
                <a:spLocks/>
              </p:cNvSpPr>
              <p:nvPr/>
            </p:nvSpPr>
            <p:spPr bwMode="auto">
              <a:xfrm>
                <a:off x="2579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6" name="Line 2785"/>
              <p:cNvSpPr>
                <a:spLocks noChangeShapeType="1"/>
              </p:cNvSpPr>
              <p:nvPr/>
            </p:nvSpPr>
            <p:spPr bwMode="auto">
              <a:xfrm flipH="1">
                <a:off x="2579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7" name="Freeform 2786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8" name="Freeform 2787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9" name="Freeform 2788"/>
              <p:cNvSpPr>
                <a:spLocks/>
              </p:cNvSpPr>
              <p:nvPr/>
            </p:nvSpPr>
            <p:spPr bwMode="auto">
              <a:xfrm>
                <a:off x="2576" y="2252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0" name="Freeform 2789"/>
              <p:cNvSpPr>
                <a:spLocks/>
              </p:cNvSpPr>
              <p:nvPr/>
            </p:nvSpPr>
            <p:spPr bwMode="auto">
              <a:xfrm>
                <a:off x="2576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1" name="Freeform 2790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2" name="Freeform 2791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3" name="Freeform 2792"/>
              <p:cNvSpPr>
                <a:spLocks/>
              </p:cNvSpPr>
              <p:nvPr/>
            </p:nvSpPr>
            <p:spPr bwMode="auto">
              <a:xfrm>
                <a:off x="2576" y="2259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4" name="Freeform 2793"/>
              <p:cNvSpPr>
                <a:spLocks/>
              </p:cNvSpPr>
              <p:nvPr/>
            </p:nvSpPr>
            <p:spPr bwMode="auto">
              <a:xfrm>
                <a:off x="257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5" name="Freeform 2794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6" name="Freeform 2795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7" name="Freeform 2796"/>
              <p:cNvSpPr>
                <a:spLocks/>
              </p:cNvSpPr>
              <p:nvPr/>
            </p:nvSpPr>
            <p:spPr bwMode="auto">
              <a:xfrm>
                <a:off x="2576" y="2265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8" name="Freeform 2797"/>
              <p:cNvSpPr>
                <a:spLocks/>
              </p:cNvSpPr>
              <p:nvPr/>
            </p:nvSpPr>
            <p:spPr bwMode="auto">
              <a:xfrm>
                <a:off x="257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9" name="Freeform 2798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0" name="Freeform 2799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1" name="Freeform 2800"/>
              <p:cNvSpPr>
                <a:spLocks/>
              </p:cNvSpPr>
              <p:nvPr/>
            </p:nvSpPr>
            <p:spPr bwMode="auto">
              <a:xfrm>
                <a:off x="2579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2" name="Freeform 2801"/>
              <p:cNvSpPr>
                <a:spLocks/>
              </p:cNvSpPr>
              <p:nvPr/>
            </p:nvSpPr>
            <p:spPr bwMode="auto">
              <a:xfrm>
                <a:off x="2579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3" name="Freeform 2802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4" name="Freeform 2803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5" name="Freeform 2804"/>
              <p:cNvSpPr>
                <a:spLocks/>
              </p:cNvSpPr>
              <p:nvPr/>
            </p:nvSpPr>
            <p:spPr bwMode="auto">
              <a:xfrm>
                <a:off x="2583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6" name="Freeform 2805"/>
              <p:cNvSpPr>
                <a:spLocks/>
              </p:cNvSpPr>
              <p:nvPr/>
            </p:nvSpPr>
            <p:spPr bwMode="auto">
              <a:xfrm>
                <a:off x="2583" y="2277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7" name="Freeform 2806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8" name="Freeform 2807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9" name="Freeform 2808"/>
              <p:cNvSpPr>
                <a:spLocks/>
              </p:cNvSpPr>
              <p:nvPr/>
            </p:nvSpPr>
            <p:spPr bwMode="auto">
              <a:xfrm>
                <a:off x="2589" y="2275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0" name="Freeform 2809"/>
              <p:cNvSpPr>
                <a:spLocks/>
              </p:cNvSpPr>
              <p:nvPr/>
            </p:nvSpPr>
            <p:spPr bwMode="auto">
              <a:xfrm>
                <a:off x="2589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1" name="Freeform 2810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2" name="Freeform 2811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3" name="Freeform 2812"/>
              <p:cNvSpPr>
                <a:spLocks/>
              </p:cNvSpPr>
              <p:nvPr/>
            </p:nvSpPr>
            <p:spPr bwMode="auto">
              <a:xfrm>
                <a:off x="2596" y="2276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4" name="Freeform 2813"/>
              <p:cNvSpPr>
                <a:spLocks/>
              </p:cNvSpPr>
              <p:nvPr/>
            </p:nvSpPr>
            <p:spPr bwMode="auto">
              <a:xfrm>
                <a:off x="2596" y="228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5" name="Freeform 2814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6" name="Freeform 2815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7" name="Freeform 2816"/>
              <p:cNvSpPr>
                <a:spLocks/>
              </p:cNvSpPr>
              <p:nvPr/>
            </p:nvSpPr>
            <p:spPr bwMode="auto">
              <a:xfrm>
                <a:off x="2601" y="2275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8" name="Freeform 2817"/>
              <p:cNvSpPr>
                <a:spLocks/>
              </p:cNvSpPr>
              <p:nvPr/>
            </p:nvSpPr>
            <p:spPr bwMode="auto">
              <a:xfrm>
                <a:off x="2602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9" name="Freeform 2818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0" name="Freeform 2819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1" name="Freeform 2820"/>
              <p:cNvSpPr>
                <a:spLocks/>
              </p:cNvSpPr>
              <p:nvPr/>
            </p:nvSpPr>
            <p:spPr bwMode="auto">
              <a:xfrm>
                <a:off x="2605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2" name="Line 2821"/>
              <p:cNvSpPr>
                <a:spLocks noChangeShapeType="1"/>
              </p:cNvSpPr>
              <p:nvPr/>
            </p:nvSpPr>
            <p:spPr bwMode="auto">
              <a:xfrm flipV="1">
                <a:off x="2608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3" name="Freeform 2822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4" name="Freeform 2823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5" name="Freeform 2824"/>
              <p:cNvSpPr>
                <a:spLocks/>
              </p:cNvSpPr>
              <p:nvPr/>
            </p:nvSpPr>
            <p:spPr bwMode="auto">
              <a:xfrm>
                <a:off x="2609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6" name="Freeform 2825"/>
              <p:cNvSpPr>
                <a:spLocks/>
              </p:cNvSpPr>
              <p:nvPr/>
            </p:nvSpPr>
            <p:spPr bwMode="auto">
              <a:xfrm>
                <a:off x="2613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7" name="Freeform 2826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8" name="Freeform 2827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9" name="Freeform 2828"/>
              <p:cNvSpPr>
                <a:spLocks/>
              </p:cNvSpPr>
              <p:nvPr/>
            </p:nvSpPr>
            <p:spPr bwMode="auto">
              <a:xfrm>
                <a:off x="2611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2" name="Group 3030"/>
            <p:cNvGrpSpPr>
              <a:grpSpLocks/>
            </p:cNvGrpSpPr>
            <p:nvPr/>
          </p:nvGrpSpPr>
          <p:grpSpPr bwMode="auto">
            <a:xfrm>
              <a:off x="2451" y="2238"/>
              <a:ext cx="168" cy="591"/>
              <a:chOff x="2451" y="2238"/>
              <a:chExt cx="168" cy="591"/>
            </a:xfrm>
          </p:grpSpPr>
          <p:sp>
            <p:nvSpPr>
              <p:cNvPr id="590" name="Freeform 2830"/>
              <p:cNvSpPr>
                <a:spLocks/>
              </p:cNvSpPr>
              <p:nvPr/>
            </p:nvSpPr>
            <p:spPr bwMode="auto">
              <a:xfrm>
                <a:off x="261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1" name="Freeform 2831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2" name="Freeform 2832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3" name="Freeform 2833"/>
              <p:cNvSpPr>
                <a:spLocks/>
              </p:cNvSpPr>
              <p:nvPr/>
            </p:nvSpPr>
            <p:spPr bwMode="auto">
              <a:xfrm>
                <a:off x="2612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4" name="Freeform 2834"/>
              <p:cNvSpPr>
                <a:spLocks/>
              </p:cNvSpPr>
              <p:nvPr/>
            </p:nvSpPr>
            <p:spPr bwMode="auto">
              <a:xfrm>
                <a:off x="2618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5" name="Freeform 2835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6" name="Freeform 2836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7" name="Freeform 2837"/>
              <p:cNvSpPr>
                <a:spLocks/>
              </p:cNvSpPr>
              <p:nvPr/>
            </p:nvSpPr>
            <p:spPr bwMode="auto">
              <a:xfrm>
                <a:off x="2487" y="2252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8" name="Freeform 2838"/>
              <p:cNvSpPr>
                <a:spLocks/>
              </p:cNvSpPr>
              <p:nvPr/>
            </p:nvSpPr>
            <p:spPr bwMode="auto">
              <a:xfrm>
                <a:off x="2492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9" name="Freeform 2839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0" name="Freeform 2840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1" name="Freeform 2841"/>
              <p:cNvSpPr>
                <a:spLocks/>
              </p:cNvSpPr>
              <p:nvPr/>
            </p:nvSpPr>
            <p:spPr bwMode="auto">
              <a:xfrm>
                <a:off x="2484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2" name="Freeform 2842"/>
              <p:cNvSpPr>
                <a:spLocks/>
              </p:cNvSpPr>
              <p:nvPr/>
            </p:nvSpPr>
            <p:spPr bwMode="auto">
              <a:xfrm>
                <a:off x="248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3" name="Freeform 2843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4" name="Freeform 2844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5" name="Freeform 2845"/>
              <p:cNvSpPr>
                <a:spLocks/>
              </p:cNvSpPr>
              <p:nvPr/>
            </p:nvSpPr>
            <p:spPr bwMode="auto">
              <a:xfrm>
                <a:off x="2481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6" name="Freeform 2846"/>
              <p:cNvSpPr>
                <a:spLocks/>
              </p:cNvSpPr>
              <p:nvPr/>
            </p:nvSpPr>
            <p:spPr bwMode="auto">
              <a:xfrm>
                <a:off x="2484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7" name="Freeform 2847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8" name="Freeform 2848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9" name="Freeform 2849"/>
              <p:cNvSpPr>
                <a:spLocks/>
              </p:cNvSpPr>
              <p:nvPr/>
            </p:nvSpPr>
            <p:spPr bwMode="auto">
              <a:xfrm>
                <a:off x="2477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0" name="Freeform 2850"/>
              <p:cNvSpPr>
                <a:spLocks/>
              </p:cNvSpPr>
              <p:nvPr/>
            </p:nvSpPr>
            <p:spPr bwMode="auto">
              <a:xfrm>
                <a:off x="247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1" name="Freeform 2851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2" name="Freeform 2852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3" name="Freeform 2853"/>
              <p:cNvSpPr>
                <a:spLocks/>
              </p:cNvSpPr>
              <p:nvPr/>
            </p:nvSpPr>
            <p:spPr bwMode="auto">
              <a:xfrm>
                <a:off x="2471" y="2238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4" name="Freeform 2854"/>
              <p:cNvSpPr>
                <a:spLocks/>
              </p:cNvSpPr>
              <p:nvPr/>
            </p:nvSpPr>
            <p:spPr bwMode="auto">
              <a:xfrm>
                <a:off x="2471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5" name="Freeform 2855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6" name="Freeform 2856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7" name="Freeform 2857"/>
              <p:cNvSpPr>
                <a:spLocks/>
              </p:cNvSpPr>
              <p:nvPr/>
            </p:nvSpPr>
            <p:spPr bwMode="auto">
              <a:xfrm>
                <a:off x="2465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8" name="Freeform 2858"/>
              <p:cNvSpPr>
                <a:spLocks/>
              </p:cNvSpPr>
              <p:nvPr/>
            </p:nvSpPr>
            <p:spPr bwMode="auto">
              <a:xfrm>
                <a:off x="2465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9" name="Freeform 2859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0" name="Freeform 2860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1" name="Freeform 2861"/>
              <p:cNvSpPr>
                <a:spLocks/>
              </p:cNvSpPr>
              <p:nvPr/>
            </p:nvSpPr>
            <p:spPr bwMode="auto">
              <a:xfrm>
                <a:off x="2459" y="2242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2" name="Freeform 2862"/>
              <p:cNvSpPr>
                <a:spLocks/>
              </p:cNvSpPr>
              <p:nvPr/>
            </p:nvSpPr>
            <p:spPr bwMode="auto">
              <a:xfrm>
                <a:off x="2459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3" name="Freeform 2863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4" name="Freeform 2864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5" name="Freeform 2865"/>
              <p:cNvSpPr>
                <a:spLocks/>
              </p:cNvSpPr>
              <p:nvPr/>
            </p:nvSpPr>
            <p:spPr bwMode="auto">
              <a:xfrm>
                <a:off x="2455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6" name="Line 2866"/>
              <p:cNvSpPr>
                <a:spLocks noChangeShapeType="1"/>
              </p:cNvSpPr>
              <p:nvPr/>
            </p:nvSpPr>
            <p:spPr bwMode="auto">
              <a:xfrm flipH="1">
                <a:off x="2455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7" name="Freeform 2867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8" name="Freeform 2868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9" name="Freeform 2869"/>
              <p:cNvSpPr>
                <a:spLocks/>
              </p:cNvSpPr>
              <p:nvPr/>
            </p:nvSpPr>
            <p:spPr bwMode="auto">
              <a:xfrm>
                <a:off x="2452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0" name="Freeform 2870"/>
              <p:cNvSpPr>
                <a:spLocks/>
              </p:cNvSpPr>
              <p:nvPr/>
            </p:nvSpPr>
            <p:spPr bwMode="auto">
              <a:xfrm>
                <a:off x="2452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1" name="Freeform 2871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2" name="Freeform 2872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3" name="Freeform 2873"/>
              <p:cNvSpPr>
                <a:spLocks/>
              </p:cNvSpPr>
              <p:nvPr/>
            </p:nvSpPr>
            <p:spPr bwMode="auto">
              <a:xfrm>
                <a:off x="2451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4" name="Freeform 2874"/>
              <p:cNvSpPr>
                <a:spLocks/>
              </p:cNvSpPr>
              <p:nvPr/>
            </p:nvSpPr>
            <p:spPr bwMode="auto">
              <a:xfrm>
                <a:off x="2451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5" name="Freeform 2875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6" name="Freeform 2876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7" name="Freeform 2877"/>
              <p:cNvSpPr>
                <a:spLocks/>
              </p:cNvSpPr>
              <p:nvPr/>
            </p:nvSpPr>
            <p:spPr bwMode="auto">
              <a:xfrm>
                <a:off x="2452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8" name="Freeform 2878"/>
              <p:cNvSpPr>
                <a:spLocks/>
              </p:cNvSpPr>
              <p:nvPr/>
            </p:nvSpPr>
            <p:spPr bwMode="auto">
              <a:xfrm>
                <a:off x="245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9" name="Freeform 2879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0" name="Freeform 2880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1" name="Freeform 2881"/>
              <p:cNvSpPr>
                <a:spLocks/>
              </p:cNvSpPr>
              <p:nvPr/>
            </p:nvSpPr>
            <p:spPr bwMode="auto">
              <a:xfrm>
                <a:off x="2455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2" name="Freeform 2882"/>
              <p:cNvSpPr>
                <a:spLocks/>
              </p:cNvSpPr>
              <p:nvPr/>
            </p:nvSpPr>
            <p:spPr bwMode="auto">
              <a:xfrm>
                <a:off x="2455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3" name="Freeform 2883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4" name="Freeform 2884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5" name="Freeform 2885"/>
              <p:cNvSpPr>
                <a:spLocks/>
              </p:cNvSpPr>
              <p:nvPr/>
            </p:nvSpPr>
            <p:spPr bwMode="auto">
              <a:xfrm>
                <a:off x="2459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6" name="Freeform 2886"/>
              <p:cNvSpPr>
                <a:spLocks/>
              </p:cNvSpPr>
              <p:nvPr/>
            </p:nvSpPr>
            <p:spPr bwMode="auto">
              <a:xfrm>
                <a:off x="2459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7" name="Freeform 2887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8" name="Freeform 2888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9" name="Freeform 2889"/>
              <p:cNvSpPr>
                <a:spLocks/>
              </p:cNvSpPr>
              <p:nvPr/>
            </p:nvSpPr>
            <p:spPr bwMode="auto">
              <a:xfrm>
                <a:off x="2465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0" name="Freeform 2890"/>
              <p:cNvSpPr>
                <a:spLocks/>
              </p:cNvSpPr>
              <p:nvPr/>
            </p:nvSpPr>
            <p:spPr bwMode="auto">
              <a:xfrm>
                <a:off x="2465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1" name="Freeform 2891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2" name="Freeform 2892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3" name="Freeform 2893"/>
              <p:cNvSpPr>
                <a:spLocks/>
              </p:cNvSpPr>
              <p:nvPr/>
            </p:nvSpPr>
            <p:spPr bwMode="auto">
              <a:xfrm>
                <a:off x="2471" y="2276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4" name="Freeform 2894"/>
              <p:cNvSpPr>
                <a:spLocks/>
              </p:cNvSpPr>
              <p:nvPr/>
            </p:nvSpPr>
            <p:spPr bwMode="auto">
              <a:xfrm>
                <a:off x="2471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5" name="Freeform 2895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6" name="Freeform 2896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7" name="Freeform 2897"/>
              <p:cNvSpPr>
                <a:spLocks/>
              </p:cNvSpPr>
              <p:nvPr/>
            </p:nvSpPr>
            <p:spPr bwMode="auto">
              <a:xfrm>
                <a:off x="2477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8" name="Freeform 2898"/>
              <p:cNvSpPr>
                <a:spLocks/>
              </p:cNvSpPr>
              <p:nvPr/>
            </p:nvSpPr>
            <p:spPr bwMode="auto">
              <a:xfrm>
                <a:off x="247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9" name="Freeform 2899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0" name="Freeform 2900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1" name="Freeform 2901"/>
              <p:cNvSpPr>
                <a:spLocks/>
              </p:cNvSpPr>
              <p:nvPr/>
            </p:nvSpPr>
            <p:spPr bwMode="auto">
              <a:xfrm>
                <a:off x="2481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2" name="Line 2902"/>
              <p:cNvSpPr>
                <a:spLocks noChangeShapeType="1"/>
              </p:cNvSpPr>
              <p:nvPr/>
            </p:nvSpPr>
            <p:spPr bwMode="auto">
              <a:xfrm flipV="1">
                <a:off x="2484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3" name="Freeform 2903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4" name="Freeform 2904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5" name="Freeform 2905"/>
              <p:cNvSpPr>
                <a:spLocks/>
              </p:cNvSpPr>
              <p:nvPr/>
            </p:nvSpPr>
            <p:spPr bwMode="auto">
              <a:xfrm>
                <a:off x="2484" y="227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6" name="Freeform 2906"/>
              <p:cNvSpPr>
                <a:spLocks/>
              </p:cNvSpPr>
              <p:nvPr/>
            </p:nvSpPr>
            <p:spPr bwMode="auto">
              <a:xfrm>
                <a:off x="2488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7" name="Freeform 2907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8" name="Freeform 2908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9" name="Freeform 2909"/>
              <p:cNvSpPr>
                <a:spLocks/>
              </p:cNvSpPr>
              <p:nvPr/>
            </p:nvSpPr>
            <p:spPr bwMode="auto">
              <a:xfrm>
                <a:off x="2487" y="2265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0" name="Freeform 2910"/>
              <p:cNvSpPr>
                <a:spLocks/>
              </p:cNvSpPr>
              <p:nvPr/>
            </p:nvSpPr>
            <p:spPr bwMode="auto">
              <a:xfrm>
                <a:off x="249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1" name="Freeform 2911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2" name="Freeform 2912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3" name="Freeform 2913"/>
              <p:cNvSpPr>
                <a:spLocks/>
              </p:cNvSpPr>
              <p:nvPr/>
            </p:nvSpPr>
            <p:spPr bwMode="auto">
              <a:xfrm>
                <a:off x="2487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4" name="Freeform 2914"/>
              <p:cNvSpPr>
                <a:spLocks/>
              </p:cNvSpPr>
              <p:nvPr/>
            </p:nvSpPr>
            <p:spPr bwMode="auto">
              <a:xfrm>
                <a:off x="2493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5" name="Freeform 2915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6" name="Freeform 2916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7" name="Freeform 2917"/>
              <p:cNvSpPr>
                <a:spLocks/>
              </p:cNvSpPr>
              <p:nvPr/>
            </p:nvSpPr>
            <p:spPr bwMode="auto">
              <a:xfrm>
                <a:off x="2611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8" name="Freeform 2918"/>
              <p:cNvSpPr>
                <a:spLocks/>
              </p:cNvSpPr>
              <p:nvPr/>
            </p:nvSpPr>
            <p:spPr bwMode="auto">
              <a:xfrm>
                <a:off x="2616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9" name="Freeform 2919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0" name="Freeform 2920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1" name="Freeform 2921"/>
              <p:cNvSpPr>
                <a:spLocks/>
              </p:cNvSpPr>
              <p:nvPr/>
            </p:nvSpPr>
            <p:spPr bwMode="auto">
              <a:xfrm>
                <a:off x="2609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2" name="Freeform 2922"/>
              <p:cNvSpPr>
                <a:spLocks/>
              </p:cNvSpPr>
              <p:nvPr/>
            </p:nvSpPr>
            <p:spPr bwMode="auto">
              <a:xfrm>
                <a:off x="2613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3" name="Freeform 2923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4" name="Freeform 2924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5" name="Freeform 2925"/>
              <p:cNvSpPr>
                <a:spLocks/>
              </p:cNvSpPr>
              <p:nvPr/>
            </p:nvSpPr>
            <p:spPr bwMode="auto">
              <a:xfrm>
                <a:off x="2605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6" name="Freeform 2926"/>
              <p:cNvSpPr>
                <a:spLocks/>
              </p:cNvSpPr>
              <p:nvPr/>
            </p:nvSpPr>
            <p:spPr bwMode="auto">
              <a:xfrm>
                <a:off x="2608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7" name="Freeform 2927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8" name="Freeform 2928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9" name="Freeform 2929"/>
              <p:cNvSpPr>
                <a:spLocks/>
              </p:cNvSpPr>
              <p:nvPr/>
            </p:nvSpPr>
            <p:spPr bwMode="auto">
              <a:xfrm>
                <a:off x="2601" y="2784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0" name="Freeform 2930"/>
              <p:cNvSpPr>
                <a:spLocks/>
              </p:cNvSpPr>
              <p:nvPr/>
            </p:nvSpPr>
            <p:spPr bwMode="auto">
              <a:xfrm>
                <a:off x="2602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1" name="Freeform 2931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2" name="Freeform 2932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3" name="Freeform 2933"/>
              <p:cNvSpPr>
                <a:spLocks/>
              </p:cNvSpPr>
              <p:nvPr/>
            </p:nvSpPr>
            <p:spPr bwMode="auto">
              <a:xfrm>
                <a:off x="2596" y="2783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4" name="Freeform 2934"/>
              <p:cNvSpPr>
                <a:spLocks/>
              </p:cNvSpPr>
              <p:nvPr/>
            </p:nvSpPr>
            <p:spPr bwMode="auto">
              <a:xfrm>
                <a:off x="2596" y="2783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5" name="Freeform 2935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6" name="Freeform 2936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7" name="Freeform 2937"/>
              <p:cNvSpPr>
                <a:spLocks/>
              </p:cNvSpPr>
              <p:nvPr/>
            </p:nvSpPr>
            <p:spPr bwMode="auto">
              <a:xfrm>
                <a:off x="2589" y="2784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8" name="Freeform 2938"/>
              <p:cNvSpPr>
                <a:spLocks/>
              </p:cNvSpPr>
              <p:nvPr/>
            </p:nvSpPr>
            <p:spPr bwMode="auto">
              <a:xfrm>
                <a:off x="2589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9" name="Freeform 2939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0" name="Freeform 2940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1" name="Freeform 2941"/>
              <p:cNvSpPr>
                <a:spLocks/>
              </p:cNvSpPr>
              <p:nvPr/>
            </p:nvSpPr>
            <p:spPr bwMode="auto">
              <a:xfrm>
                <a:off x="2583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2" name="Freeform 2942"/>
              <p:cNvSpPr>
                <a:spLocks/>
              </p:cNvSpPr>
              <p:nvPr/>
            </p:nvSpPr>
            <p:spPr bwMode="auto">
              <a:xfrm>
                <a:off x="2583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3" name="Freeform 2943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4" name="Freeform 2944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5" name="Freeform 2945"/>
              <p:cNvSpPr>
                <a:spLocks/>
              </p:cNvSpPr>
              <p:nvPr/>
            </p:nvSpPr>
            <p:spPr bwMode="auto">
              <a:xfrm>
                <a:off x="2579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6" name="Line 2946"/>
              <p:cNvSpPr>
                <a:spLocks noChangeShapeType="1"/>
              </p:cNvSpPr>
              <p:nvPr/>
            </p:nvSpPr>
            <p:spPr bwMode="auto">
              <a:xfrm flipH="1">
                <a:off x="2579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7" name="Freeform 2947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8" name="Freeform 2948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9" name="Freeform 2949"/>
              <p:cNvSpPr>
                <a:spLocks/>
              </p:cNvSpPr>
              <p:nvPr/>
            </p:nvSpPr>
            <p:spPr bwMode="auto">
              <a:xfrm>
                <a:off x="2576" y="2798"/>
                <a:ext cx="6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0" name="Freeform 2950"/>
              <p:cNvSpPr>
                <a:spLocks/>
              </p:cNvSpPr>
              <p:nvPr/>
            </p:nvSpPr>
            <p:spPr bwMode="auto">
              <a:xfrm>
                <a:off x="2576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1" name="Freeform 2951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2" name="Freeform 2952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3" name="Freeform 2953"/>
              <p:cNvSpPr>
                <a:spLocks/>
              </p:cNvSpPr>
              <p:nvPr/>
            </p:nvSpPr>
            <p:spPr bwMode="auto">
              <a:xfrm>
                <a:off x="2576" y="2804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4" name="Freeform 2954"/>
              <p:cNvSpPr>
                <a:spLocks/>
              </p:cNvSpPr>
              <p:nvPr/>
            </p:nvSpPr>
            <p:spPr bwMode="auto">
              <a:xfrm>
                <a:off x="2576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5" name="Freeform 2955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6" name="Freeform 2956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7" name="Freeform 2957"/>
              <p:cNvSpPr>
                <a:spLocks/>
              </p:cNvSpPr>
              <p:nvPr/>
            </p:nvSpPr>
            <p:spPr bwMode="auto">
              <a:xfrm>
                <a:off x="2576" y="2810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5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8" name="Freeform 2958"/>
              <p:cNvSpPr>
                <a:spLocks/>
              </p:cNvSpPr>
              <p:nvPr/>
            </p:nvSpPr>
            <p:spPr bwMode="auto">
              <a:xfrm>
                <a:off x="257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3" y="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1" y="5"/>
                    </a:lnTo>
                    <a:lnTo>
                      <a:pt x="3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9" name="Freeform 2959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0" name="Freeform 2960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1" name="Freeform 2961"/>
              <p:cNvSpPr>
                <a:spLocks/>
              </p:cNvSpPr>
              <p:nvPr/>
            </p:nvSpPr>
            <p:spPr bwMode="auto">
              <a:xfrm>
                <a:off x="2579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2" name="Freeform 2962"/>
              <p:cNvSpPr>
                <a:spLocks/>
              </p:cNvSpPr>
              <p:nvPr/>
            </p:nvSpPr>
            <p:spPr bwMode="auto">
              <a:xfrm>
                <a:off x="2579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3" name="Freeform 2963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4" name="Freeform 2964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5" name="Freeform 2965"/>
              <p:cNvSpPr>
                <a:spLocks/>
              </p:cNvSpPr>
              <p:nvPr/>
            </p:nvSpPr>
            <p:spPr bwMode="auto">
              <a:xfrm>
                <a:off x="2583" y="2818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8" y="33"/>
                  </a:cxn>
                  <a:cxn ang="0">
                    <a:pos x="24" y="0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lnTo>
                      <a:pt x="0" y="26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6" name="Freeform 2966"/>
              <p:cNvSpPr>
                <a:spLocks/>
              </p:cNvSpPr>
              <p:nvPr/>
            </p:nvSpPr>
            <p:spPr bwMode="auto">
              <a:xfrm>
                <a:off x="2583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3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7" name="Freeform 2967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8" name="Freeform 2968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9" name="Freeform 2969"/>
              <p:cNvSpPr>
                <a:spLocks/>
              </p:cNvSpPr>
              <p:nvPr/>
            </p:nvSpPr>
            <p:spPr bwMode="auto">
              <a:xfrm>
                <a:off x="2589" y="2821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0" name="Freeform 2970"/>
              <p:cNvSpPr>
                <a:spLocks/>
              </p:cNvSpPr>
              <p:nvPr/>
            </p:nvSpPr>
            <p:spPr bwMode="auto">
              <a:xfrm>
                <a:off x="2589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1" name="Freeform 2971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2" name="Freeform 2972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3" name="Freeform 2973"/>
              <p:cNvSpPr>
                <a:spLocks/>
              </p:cNvSpPr>
              <p:nvPr/>
            </p:nvSpPr>
            <p:spPr bwMode="auto">
              <a:xfrm>
                <a:off x="2596" y="2821"/>
                <a:ext cx="1" cy="7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4" name="Freeform 2974"/>
              <p:cNvSpPr>
                <a:spLocks/>
              </p:cNvSpPr>
              <p:nvPr/>
            </p:nvSpPr>
            <p:spPr bwMode="auto">
              <a:xfrm>
                <a:off x="2596" y="282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5" name="Freeform 2975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6" name="Freeform 2976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7" name="Freeform 2977"/>
              <p:cNvSpPr>
                <a:spLocks/>
              </p:cNvSpPr>
              <p:nvPr/>
            </p:nvSpPr>
            <p:spPr bwMode="auto">
              <a:xfrm>
                <a:off x="2601" y="2821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8" name="Freeform 2978"/>
              <p:cNvSpPr>
                <a:spLocks/>
              </p:cNvSpPr>
              <p:nvPr/>
            </p:nvSpPr>
            <p:spPr bwMode="auto">
              <a:xfrm>
                <a:off x="2602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9" name="Freeform 2979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0" name="Freeform 2980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1" name="Freeform 2981"/>
              <p:cNvSpPr>
                <a:spLocks/>
              </p:cNvSpPr>
              <p:nvPr/>
            </p:nvSpPr>
            <p:spPr bwMode="auto">
              <a:xfrm>
                <a:off x="2605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5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2" name="Line 2982"/>
              <p:cNvSpPr>
                <a:spLocks noChangeShapeType="1"/>
              </p:cNvSpPr>
              <p:nvPr/>
            </p:nvSpPr>
            <p:spPr bwMode="auto">
              <a:xfrm flipV="1">
                <a:off x="2608" y="28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3" name="Freeform 2983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4" name="Freeform 2984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5" name="Freeform 2985"/>
              <p:cNvSpPr>
                <a:spLocks/>
              </p:cNvSpPr>
              <p:nvPr/>
            </p:nvSpPr>
            <p:spPr bwMode="auto">
              <a:xfrm>
                <a:off x="2609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6" name="Freeform 2986"/>
              <p:cNvSpPr>
                <a:spLocks/>
              </p:cNvSpPr>
              <p:nvPr/>
            </p:nvSpPr>
            <p:spPr bwMode="auto">
              <a:xfrm>
                <a:off x="2613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7" name="Freeform 2987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8" name="Freeform 2988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9" name="Freeform 2989"/>
              <p:cNvSpPr>
                <a:spLocks/>
              </p:cNvSpPr>
              <p:nvPr/>
            </p:nvSpPr>
            <p:spPr bwMode="auto">
              <a:xfrm>
                <a:off x="2611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0" name="Freeform 2990"/>
              <p:cNvSpPr>
                <a:spLocks/>
              </p:cNvSpPr>
              <p:nvPr/>
            </p:nvSpPr>
            <p:spPr bwMode="auto">
              <a:xfrm>
                <a:off x="261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1" name="Freeform 2991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2" name="Freeform 2992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3" name="Freeform 2993"/>
              <p:cNvSpPr>
                <a:spLocks/>
              </p:cNvSpPr>
              <p:nvPr/>
            </p:nvSpPr>
            <p:spPr bwMode="auto">
              <a:xfrm>
                <a:off x="2612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4" name="Freeform 2994"/>
              <p:cNvSpPr>
                <a:spLocks/>
              </p:cNvSpPr>
              <p:nvPr/>
            </p:nvSpPr>
            <p:spPr bwMode="auto">
              <a:xfrm>
                <a:off x="2618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5" name="Freeform 2995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6" name="Freeform 2996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7" name="Freeform 2997"/>
              <p:cNvSpPr>
                <a:spLocks/>
              </p:cNvSpPr>
              <p:nvPr/>
            </p:nvSpPr>
            <p:spPr bwMode="auto">
              <a:xfrm>
                <a:off x="2487" y="2798"/>
                <a:ext cx="5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8" name="Freeform 2998"/>
              <p:cNvSpPr>
                <a:spLocks/>
              </p:cNvSpPr>
              <p:nvPr/>
            </p:nvSpPr>
            <p:spPr bwMode="auto">
              <a:xfrm>
                <a:off x="2492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9" name="Freeform 2999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0" name="Freeform 3000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1" name="Freeform 3001"/>
              <p:cNvSpPr>
                <a:spLocks/>
              </p:cNvSpPr>
              <p:nvPr/>
            </p:nvSpPr>
            <p:spPr bwMode="auto">
              <a:xfrm>
                <a:off x="2484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2" name="Freeform 3002"/>
              <p:cNvSpPr>
                <a:spLocks/>
              </p:cNvSpPr>
              <p:nvPr/>
            </p:nvSpPr>
            <p:spPr bwMode="auto">
              <a:xfrm>
                <a:off x="2488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3" name="Freeform 3003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4" name="Freeform 3004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5" name="Freeform 3005"/>
              <p:cNvSpPr>
                <a:spLocks/>
              </p:cNvSpPr>
              <p:nvPr/>
            </p:nvSpPr>
            <p:spPr bwMode="auto">
              <a:xfrm>
                <a:off x="2481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6" name="Freeform 3006"/>
              <p:cNvSpPr>
                <a:spLocks/>
              </p:cNvSpPr>
              <p:nvPr/>
            </p:nvSpPr>
            <p:spPr bwMode="auto">
              <a:xfrm>
                <a:off x="2484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7" name="Freeform 3007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8" name="Freeform 3008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9" name="Freeform 3009"/>
              <p:cNvSpPr>
                <a:spLocks/>
              </p:cNvSpPr>
              <p:nvPr/>
            </p:nvSpPr>
            <p:spPr bwMode="auto">
              <a:xfrm>
                <a:off x="2477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0" name="Freeform 3010"/>
              <p:cNvSpPr>
                <a:spLocks/>
              </p:cNvSpPr>
              <p:nvPr/>
            </p:nvSpPr>
            <p:spPr bwMode="auto">
              <a:xfrm>
                <a:off x="2478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1" name="Freeform 3011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2" name="Freeform 3012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3" name="Freeform 3013"/>
              <p:cNvSpPr>
                <a:spLocks/>
              </p:cNvSpPr>
              <p:nvPr/>
            </p:nvSpPr>
            <p:spPr bwMode="auto">
              <a:xfrm>
                <a:off x="2471" y="2783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4" name="Freeform 3014"/>
              <p:cNvSpPr>
                <a:spLocks/>
              </p:cNvSpPr>
              <p:nvPr/>
            </p:nvSpPr>
            <p:spPr bwMode="auto">
              <a:xfrm>
                <a:off x="2471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5" name="Freeform 3015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6" name="Freeform 3016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7" name="Freeform 3017"/>
              <p:cNvSpPr>
                <a:spLocks/>
              </p:cNvSpPr>
              <p:nvPr/>
            </p:nvSpPr>
            <p:spPr bwMode="auto">
              <a:xfrm>
                <a:off x="2465" y="2784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8" name="Freeform 3018"/>
              <p:cNvSpPr>
                <a:spLocks/>
              </p:cNvSpPr>
              <p:nvPr/>
            </p:nvSpPr>
            <p:spPr bwMode="auto">
              <a:xfrm>
                <a:off x="2465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9" name="Freeform 3019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0" name="Freeform 3020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1" name="Freeform 3021"/>
              <p:cNvSpPr>
                <a:spLocks/>
              </p:cNvSpPr>
              <p:nvPr/>
            </p:nvSpPr>
            <p:spPr bwMode="auto">
              <a:xfrm>
                <a:off x="2459" y="2787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2" name="Freeform 3022"/>
              <p:cNvSpPr>
                <a:spLocks/>
              </p:cNvSpPr>
              <p:nvPr/>
            </p:nvSpPr>
            <p:spPr bwMode="auto">
              <a:xfrm>
                <a:off x="2459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3" name="Freeform 3023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4" name="Freeform 3024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5" name="Freeform 3025"/>
              <p:cNvSpPr>
                <a:spLocks/>
              </p:cNvSpPr>
              <p:nvPr/>
            </p:nvSpPr>
            <p:spPr bwMode="auto">
              <a:xfrm>
                <a:off x="2455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6" name="Line 3026"/>
              <p:cNvSpPr>
                <a:spLocks noChangeShapeType="1"/>
              </p:cNvSpPr>
              <p:nvPr/>
            </p:nvSpPr>
            <p:spPr bwMode="auto">
              <a:xfrm flipH="1">
                <a:off x="2455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7" name="Freeform 3027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8" name="Freeform 3028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9" name="Freeform 3029"/>
              <p:cNvSpPr>
                <a:spLocks/>
              </p:cNvSpPr>
              <p:nvPr/>
            </p:nvSpPr>
            <p:spPr bwMode="auto">
              <a:xfrm>
                <a:off x="2452" y="2798"/>
                <a:ext cx="5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423" name="Freeform 3031"/>
            <p:cNvSpPr>
              <a:spLocks/>
            </p:cNvSpPr>
            <p:nvPr/>
          </p:nvSpPr>
          <p:spPr bwMode="auto">
            <a:xfrm>
              <a:off x="2452" y="2798"/>
              <a:ext cx="1" cy="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5"/>
                </a:cxn>
                <a:cxn ang="0">
                  <a:pos x="0" y="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2" y="5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4" name="Freeform 3032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5" name="Freeform 3033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6" name="Freeform 3034"/>
            <p:cNvSpPr>
              <a:spLocks/>
            </p:cNvSpPr>
            <p:nvPr/>
          </p:nvSpPr>
          <p:spPr bwMode="auto">
            <a:xfrm>
              <a:off x="2451" y="2804"/>
              <a:ext cx="6" cy="2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34" y="6"/>
                </a:cxn>
              </a:cxnLst>
              <a:rect l="0" t="0" r="r" b="b"/>
              <a:pathLst>
                <a:path w="34" h="11">
                  <a:moveTo>
                    <a:pt x="34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7" name="Freeform 3035"/>
            <p:cNvSpPr>
              <a:spLocks/>
            </p:cNvSpPr>
            <p:nvPr/>
          </p:nvSpPr>
          <p:spPr bwMode="auto">
            <a:xfrm>
              <a:off x="2451" y="2804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8" name="Freeform 3036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9" name="Freeform 3037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0" name="Freeform 3038"/>
            <p:cNvSpPr>
              <a:spLocks/>
            </p:cNvSpPr>
            <p:nvPr/>
          </p:nvSpPr>
          <p:spPr bwMode="auto">
            <a:xfrm>
              <a:off x="2452" y="2810"/>
              <a:ext cx="5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6"/>
                </a:cxn>
                <a:cxn ang="0">
                  <a:pos x="34" y="0"/>
                </a:cxn>
              </a:cxnLst>
              <a:rect l="0" t="0" r="r" b="b"/>
              <a:pathLst>
                <a:path w="34" h="16">
                  <a:moveTo>
                    <a:pt x="34" y="0"/>
                  </a:moveTo>
                  <a:lnTo>
                    <a:pt x="0" y="5"/>
                  </a:lnTo>
                  <a:lnTo>
                    <a:pt x="1" y="10"/>
                  </a:lnTo>
                  <a:lnTo>
                    <a:pt x="3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1" name="Freeform 3039"/>
            <p:cNvSpPr>
              <a:spLocks/>
            </p:cNvSpPr>
            <p:nvPr/>
          </p:nvSpPr>
          <p:spPr bwMode="auto">
            <a:xfrm>
              <a:off x="2452" y="2811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3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2" name="Freeform 3040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3" name="Freeform 3041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4" name="Freeform 3042"/>
            <p:cNvSpPr>
              <a:spLocks/>
            </p:cNvSpPr>
            <p:nvPr/>
          </p:nvSpPr>
          <p:spPr bwMode="auto">
            <a:xfrm>
              <a:off x="2455" y="2815"/>
              <a:ext cx="5" cy="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7" y="25"/>
                </a:cxn>
                <a:cxn ang="0">
                  <a:pos x="31" y="0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5" name="Freeform 3043"/>
            <p:cNvSpPr>
              <a:spLocks/>
            </p:cNvSpPr>
            <p:nvPr/>
          </p:nvSpPr>
          <p:spPr bwMode="auto">
            <a:xfrm>
              <a:off x="2455" y="281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4" y="4"/>
                  </a:lnTo>
                  <a:lnTo>
                    <a:pt x="7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6" name="Freeform 3044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7" name="Freeform 3045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8" name="Freeform 3046"/>
            <p:cNvSpPr>
              <a:spLocks/>
            </p:cNvSpPr>
            <p:nvPr/>
          </p:nvSpPr>
          <p:spPr bwMode="auto">
            <a:xfrm>
              <a:off x="2459" y="2818"/>
              <a:ext cx="4" cy="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8" y="33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lnTo>
                    <a:pt x="0" y="26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9" name="Freeform 3047"/>
            <p:cNvSpPr>
              <a:spLocks/>
            </p:cNvSpPr>
            <p:nvPr/>
          </p:nvSpPr>
          <p:spPr bwMode="auto">
            <a:xfrm>
              <a:off x="2459" y="282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8" y="7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3" y="3"/>
                  </a:lnTo>
                  <a:lnTo>
                    <a:pt x="8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0" name="Freeform 3048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1" name="Freeform 3049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2" name="Freeform 3050"/>
            <p:cNvSpPr>
              <a:spLocks/>
            </p:cNvSpPr>
            <p:nvPr/>
          </p:nvSpPr>
          <p:spPr bwMode="auto">
            <a:xfrm>
              <a:off x="2465" y="2821"/>
              <a:ext cx="2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3"/>
                </a:cxn>
                <a:cxn ang="0">
                  <a:pos x="4" y="34"/>
                </a:cxn>
                <a:cxn ang="0">
                  <a:pos x="10" y="36"/>
                </a:cxn>
                <a:cxn ang="0">
                  <a:pos x="15" y="0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0" y="33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3" name="Freeform 3051"/>
            <p:cNvSpPr>
              <a:spLocks/>
            </p:cNvSpPr>
            <p:nvPr/>
          </p:nvSpPr>
          <p:spPr bwMode="auto">
            <a:xfrm>
              <a:off x="2465" y="2826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4" y="1"/>
                  </a:lnTo>
                  <a:lnTo>
                    <a:pt x="1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4" name="Freeform 3052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5" name="Freeform 3053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6" name="Freeform 3054"/>
            <p:cNvSpPr>
              <a:spLocks/>
            </p:cNvSpPr>
            <p:nvPr/>
          </p:nvSpPr>
          <p:spPr bwMode="auto">
            <a:xfrm>
              <a:off x="2471" y="2821"/>
              <a:ext cx="2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6"/>
                </a:cxn>
                <a:cxn ang="0">
                  <a:pos x="6" y="36"/>
                </a:cxn>
                <a:cxn ang="0">
                  <a:pos x="11" y="36"/>
                </a:cxn>
                <a:cxn ang="0">
                  <a:pos x="6" y="0"/>
                </a:cxn>
              </a:cxnLst>
              <a:rect l="0" t="0" r="r" b="b"/>
              <a:pathLst>
                <a:path w="11" h="36">
                  <a:moveTo>
                    <a:pt x="6" y="0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1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7" name="Freeform 3055"/>
            <p:cNvSpPr>
              <a:spLocks/>
            </p:cNvSpPr>
            <p:nvPr/>
          </p:nvSpPr>
          <p:spPr bwMode="auto">
            <a:xfrm>
              <a:off x="2471" y="2828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1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8" name="Freeform 3056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9" name="Freeform 3057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0" name="Freeform 3058"/>
            <p:cNvSpPr>
              <a:spLocks/>
            </p:cNvSpPr>
            <p:nvPr/>
          </p:nvSpPr>
          <p:spPr bwMode="auto">
            <a:xfrm>
              <a:off x="2477" y="28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6"/>
                </a:cxn>
                <a:cxn ang="0">
                  <a:pos x="10" y="35"/>
                </a:cxn>
                <a:cxn ang="0">
                  <a:pos x="16" y="32"/>
                </a:cxn>
                <a:cxn ang="0">
                  <a:pos x="0" y="0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lnTo>
                    <a:pt x="6" y="36"/>
                  </a:lnTo>
                  <a:lnTo>
                    <a:pt x="10" y="35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1" name="Freeform 3059"/>
            <p:cNvSpPr>
              <a:spLocks/>
            </p:cNvSpPr>
            <p:nvPr/>
          </p:nvSpPr>
          <p:spPr bwMode="auto">
            <a:xfrm>
              <a:off x="2478" y="2826"/>
              <a:ext cx="1" cy="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4" y="3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2" name="Freeform 3060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3" name="Freeform 3061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4" name="Freeform 3062"/>
            <p:cNvSpPr>
              <a:spLocks/>
            </p:cNvSpPr>
            <p:nvPr/>
          </p:nvSpPr>
          <p:spPr bwMode="auto">
            <a:xfrm>
              <a:off x="2481" y="2818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2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lnTo>
                    <a:pt x="15" y="32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5" name="Line 3063"/>
            <p:cNvSpPr>
              <a:spLocks noChangeShapeType="1"/>
            </p:cNvSpPr>
            <p:nvPr/>
          </p:nvSpPr>
          <p:spPr bwMode="auto">
            <a:xfrm flipV="1">
              <a:off x="2484" y="28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6" name="Freeform 3064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7" name="Freeform 3065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8" name="Freeform 3066"/>
            <p:cNvSpPr>
              <a:spLocks/>
            </p:cNvSpPr>
            <p:nvPr/>
          </p:nvSpPr>
          <p:spPr bwMode="auto">
            <a:xfrm>
              <a:off x="2484" y="2815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6"/>
                </a:cxn>
                <a:cxn ang="0">
                  <a:pos x="26" y="22"/>
                </a:cxn>
                <a:cxn ang="0">
                  <a:pos x="30" y="16"/>
                </a:cxn>
                <a:cxn ang="0">
                  <a:pos x="0" y="0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23" y="26"/>
                  </a:lnTo>
                  <a:lnTo>
                    <a:pt x="26" y="22"/>
                  </a:lnTo>
                  <a:lnTo>
                    <a:pt x="3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9" name="Freeform 3067"/>
            <p:cNvSpPr>
              <a:spLocks/>
            </p:cNvSpPr>
            <p:nvPr/>
          </p:nvSpPr>
          <p:spPr bwMode="auto">
            <a:xfrm>
              <a:off x="2488" y="2818"/>
              <a:ext cx="2" cy="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3" y="6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0" name="Freeform 3068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1" name="Freeform 3069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2" name="Freeform 3070"/>
            <p:cNvSpPr>
              <a:spLocks/>
            </p:cNvSpPr>
            <p:nvPr/>
          </p:nvSpPr>
          <p:spPr bwMode="auto">
            <a:xfrm>
              <a:off x="2487" y="2810"/>
              <a:ext cx="5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16"/>
                </a:cxn>
                <a:cxn ang="0">
                  <a:pos x="32" y="11"/>
                </a:cxn>
                <a:cxn ang="0">
                  <a:pos x="34" y="5"/>
                </a:cxn>
                <a:cxn ang="0">
                  <a:pos x="0" y="0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lnTo>
                    <a:pt x="31" y="16"/>
                  </a:lnTo>
                  <a:lnTo>
                    <a:pt x="32" y="11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3" name="Freeform 3071"/>
            <p:cNvSpPr>
              <a:spLocks/>
            </p:cNvSpPr>
            <p:nvPr/>
          </p:nvSpPr>
          <p:spPr bwMode="auto">
            <a:xfrm>
              <a:off x="2492" y="2811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" y="6"/>
                </a:cxn>
                <a:cxn ang="0">
                  <a:pos x="3" y="0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1" y="6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4" name="Freeform 3072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5" name="Freeform 3073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" name="Freeform 3074"/>
            <p:cNvSpPr>
              <a:spLocks/>
            </p:cNvSpPr>
            <p:nvPr/>
          </p:nvSpPr>
          <p:spPr bwMode="auto">
            <a:xfrm>
              <a:off x="2487" y="2804"/>
              <a:ext cx="6" cy="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4" y="11"/>
                </a:cxn>
                <a:cxn ang="0">
                  <a:pos x="34" y="6"/>
                </a:cxn>
                <a:cxn ang="0">
                  <a:pos x="34" y="0"/>
                </a:cxn>
                <a:cxn ang="0">
                  <a:pos x="0" y="6"/>
                </a:cxn>
              </a:cxnLst>
              <a:rect l="0" t="0" r="r" b="b"/>
              <a:pathLst>
                <a:path w="34" h="11">
                  <a:moveTo>
                    <a:pt x="0" y="6"/>
                  </a:moveTo>
                  <a:lnTo>
                    <a:pt x="34" y="11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7" name="Freeform 3075"/>
            <p:cNvSpPr>
              <a:spLocks/>
            </p:cNvSpPr>
            <p:nvPr/>
          </p:nvSpPr>
          <p:spPr bwMode="auto">
            <a:xfrm>
              <a:off x="2493" y="2804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8" name="Freeform 3076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  <a:cxn ang="0">
                  <a:pos x="25" y="25"/>
                </a:cxn>
              </a:cxnLst>
              <a:rect l="0" t="0" r="r" b="b"/>
              <a:pathLst>
                <a:path w="59" h="61">
                  <a:moveTo>
                    <a:pt x="25" y="25"/>
                  </a:moveTo>
                  <a:lnTo>
                    <a:pt x="49" y="0"/>
                  </a:ln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9" name="Freeform 3077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</a:cxnLst>
              <a:rect l="0" t="0" r="r" b="b"/>
              <a:pathLst>
                <a:path w="59" h="61">
                  <a:moveTo>
                    <a:pt x="49" y="0"/>
                  </a:move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0" name="Freeform 3078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1" name="Freeform 3079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2" name="Freeform 3080"/>
            <p:cNvSpPr>
              <a:spLocks/>
            </p:cNvSpPr>
            <p:nvPr/>
          </p:nvSpPr>
          <p:spPr bwMode="auto">
            <a:xfrm>
              <a:off x="2589" y="2759"/>
              <a:ext cx="4" cy="4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3"/>
                </a:cxn>
                <a:cxn ang="0">
                  <a:pos x="20" y="0"/>
                </a:cxn>
                <a:cxn ang="0">
                  <a:pos x="0" y="29"/>
                </a:cxn>
              </a:cxnLst>
              <a:rect l="0" t="0" r="r" b="b"/>
              <a:pathLst>
                <a:path w="24" h="29">
                  <a:moveTo>
                    <a:pt x="0" y="29"/>
                  </a:moveTo>
                  <a:lnTo>
                    <a:pt x="24" y="3"/>
                  </a:lnTo>
                  <a:lnTo>
                    <a:pt x="20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3" name="Line 3081"/>
            <p:cNvSpPr>
              <a:spLocks noChangeShapeType="1"/>
            </p:cNvSpPr>
            <p:nvPr/>
          </p:nvSpPr>
          <p:spPr bwMode="auto">
            <a:xfrm flipH="1" flipV="1">
              <a:off x="2592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4" name="Freeform 3082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5" name="Freeform 3083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6" name="Freeform 3084"/>
            <p:cNvSpPr>
              <a:spLocks/>
            </p:cNvSpPr>
            <p:nvPr/>
          </p:nvSpPr>
          <p:spPr bwMode="auto">
            <a:xfrm>
              <a:off x="2580" y="2751"/>
              <a:ext cx="4" cy="5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0" y="32"/>
                </a:cxn>
              </a:cxnLst>
              <a:rect l="0" t="0" r="r" b="b"/>
              <a:pathLst>
                <a:path w="21" h="32">
                  <a:moveTo>
                    <a:pt x="0" y="32"/>
                  </a:moveTo>
                  <a:lnTo>
                    <a:pt x="21" y="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7" name="Line 3085"/>
            <p:cNvSpPr>
              <a:spLocks noChangeShapeType="1"/>
            </p:cNvSpPr>
            <p:nvPr/>
          </p:nvSpPr>
          <p:spPr bwMode="auto">
            <a:xfrm flipH="1" flipV="1">
              <a:off x="2583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8" name="Freeform 3086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9" name="Freeform 3087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0" name="Freeform 3088"/>
            <p:cNvSpPr>
              <a:spLocks/>
            </p:cNvSpPr>
            <p:nvPr/>
          </p:nvSpPr>
          <p:spPr bwMode="auto">
            <a:xfrm>
              <a:off x="2571" y="2745"/>
              <a:ext cx="3" cy="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3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1" name="Line 3089"/>
            <p:cNvSpPr>
              <a:spLocks noChangeShapeType="1"/>
            </p:cNvSpPr>
            <p:nvPr/>
          </p:nvSpPr>
          <p:spPr bwMode="auto">
            <a:xfrm flipH="1" flipV="1">
              <a:off x="2573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2" name="Freeform 3090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3" name="Freeform 3091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4" name="Freeform 3092"/>
            <p:cNvSpPr>
              <a:spLocks/>
            </p:cNvSpPr>
            <p:nvPr/>
          </p:nvSpPr>
          <p:spPr bwMode="auto">
            <a:xfrm>
              <a:off x="2561" y="2740"/>
              <a:ext cx="2" cy="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3" y="2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lnTo>
                    <a:pt x="13" y="2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5" name="Line 3093"/>
            <p:cNvSpPr>
              <a:spLocks noChangeShapeType="1"/>
            </p:cNvSpPr>
            <p:nvPr/>
          </p:nvSpPr>
          <p:spPr bwMode="auto">
            <a:xfrm flipH="1" flipV="1">
              <a:off x="2562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6" name="Freeform 3094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7" name="Freeform 3095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8" name="Freeform 3096"/>
            <p:cNvSpPr>
              <a:spLocks/>
            </p:cNvSpPr>
            <p:nvPr/>
          </p:nvSpPr>
          <p:spPr bwMode="auto">
            <a:xfrm>
              <a:off x="2550" y="2737"/>
              <a:ext cx="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8" h="36">
                  <a:moveTo>
                    <a:pt x="0" y="36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9" name="Line 3097"/>
            <p:cNvSpPr>
              <a:spLocks noChangeShapeType="1"/>
            </p:cNvSpPr>
            <p:nvPr/>
          </p:nvSpPr>
          <p:spPr bwMode="auto">
            <a:xfrm flipH="1" flipV="1">
              <a:off x="2551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0" name="Freeform 3098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1" name="Freeform 3099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2" name="Freeform 3100"/>
            <p:cNvSpPr>
              <a:spLocks/>
            </p:cNvSpPr>
            <p:nvPr/>
          </p:nvSpPr>
          <p:spPr bwMode="auto">
            <a:xfrm>
              <a:off x="2540" y="2736"/>
              <a:ext cx="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4" h="36">
                  <a:moveTo>
                    <a:pt x="0" y="3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3" name="Line 3101"/>
            <p:cNvSpPr>
              <a:spLocks noChangeShapeType="1"/>
            </p:cNvSpPr>
            <p:nvPr/>
          </p:nvSpPr>
          <p:spPr bwMode="auto">
            <a:xfrm flipH="1">
              <a:off x="2540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4" name="Freeform 3102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5" name="Freeform 3103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6" name="Freeform 3104"/>
            <p:cNvSpPr>
              <a:spLocks/>
            </p:cNvSpPr>
            <p:nvPr/>
          </p:nvSpPr>
          <p:spPr bwMode="auto">
            <a:xfrm>
              <a:off x="2528" y="2736"/>
              <a:ext cx="1" cy="6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7" name="Line 3105"/>
            <p:cNvSpPr>
              <a:spLocks noChangeShapeType="1"/>
            </p:cNvSpPr>
            <p:nvPr/>
          </p:nvSpPr>
          <p:spPr bwMode="auto">
            <a:xfrm flipH="1">
              <a:off x="2528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8" name="Freeform 3106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9" name="Freeform 3107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0" name="Freeform 3108"/>
            <p:cNvSpPr>
              <a:spLocks/>
            </p:cNvSpPr>
            <p:nvPr/>
          </p:nvSpPr>
          <p:spPr bwMode="auto">
            <a:xfrm>
              <a:off x="2517" y="2737"/>
              <a:ext cx="1" cy="6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1" name="Line 3109"/>
            <p:cNvSpPr>
              <a:spLocks noChangeShapeType="1"/>
            </p:cNvSpPr>
            <p:nvPr/>
          </p:nvSpPr>
          <p:spPr bwMode="auto">
            <a:xfrm flipH="1">
              <a:off x="2517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2" name="Freeform 3110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3" name="Freeform 3111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4" name="Freeform 3112"/>
            <p:cNvSpPr>
              <a:spLocks/>
            </p:cNvSpPr>
            <p:nvPr/>
          </p:nvSpPr>
          <p:spPr bwMode="auto">
            <a:xfrm>
              <a:off x="2506" y="2740"/>
              <a:ext cx="2" cy="6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5" name="Line 3113"/>
            <p:cNvSpPr>
              <a:spLocks noChangeShapeType="1"/>
            </p:cNvSpPr>
            <p:nvPr/>
          </p:nvSpPr>
          <p:spPr bwMode="auto">
            <a:xfrm flipH="1">
              <a:off x="2506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6" name="Freeform 3114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7" name="Freeform 3115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8" name="Freeform 3116"/>
            <p:cNvSpPr>
              <a:spLocks/>
            </p:cNvSpPr>
            <p:nvPr/>
          </p:nvSpPr>
          <p:spPr bwMode="auto">
            <a:xfrm>
              <a:off x="2495" y="2745"/>
              <a:ext cx="3" cy="6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8" y="34"/>
                </a:cxn>
              </a:cxnLst>
              <a:rect l="0" t="0" r="r" b="b"/>
              <a:pathLst>
                <a:path w="18" h="34">
                  <a:moveTo>
                    <a:pt x="18" y="34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9" name="Line 3117"/>
            <p:cNvSpPr>
              <a:spLocks noChangeShapeType="1"/>
            </p:cNvSpPr>
            <p:nvPr/>
          </p:nvSpPr>
          <p:spPr bwMode="auto">
            <a:xfrm flipH="1">
              <a:off x="2495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0" name="Freeform 3118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1" name="Freeform 3119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2" name="Freeform 3120"/>
            <p:cNvSpPr>
              <a:spLocks/>
            </p:cNvSpPr>
            <p:nvPr/>
          </p:nvSpPr>
          <p:spPr bwMode="auto">
            <a:xfrm>
              <a:off x="2485" y="2751"/>
              <a:ext cx="3" cy="5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1" y="32"/>
                </a:cxn>
              </a:cxnLst>
              <a:rect l="0" t="0" r="r" b="b"/>
              <a:pathLst>
                <a:path w="21" h="32">
                  <a:moveTo>
                    <a:pt x="21" y="32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3" name="Line 3121"/>
            <p:cNvSpPr>
              <a:spLocks noChangeShapeType="1"/>
            </p:cNvSpPr>
            <p:nvPr/>
          </p:nvSpPr>
          <p:spPr bwMode="auto">
            <a:xfrm flipH="1">
              <a:off x="2485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4" name="Freeform 3122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5" name="Freeform 3123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6" name="Freeform 3124"/>
            <p:cNvSpPr>
              <a:spLocks/>
            </p:cNvSpPr>
            <p:nvPr/>
          </p:nvSpPr>
          <p:spPr bwMode="auto">
            <a:xfrm>
              <a:off x="2476" y="2759"/>
              <a:ext cx="4" cy="4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4" y="29"/>
                </a:cxn>
              </a:cxnLst>
              <a:rect l="0" t="0" r="r" b="b"/>
              <a:pathLst>
                <a:path w="24" h="29">
                  <a:moveTo>
                    <a:pt x="24" y="29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7" name="Line 3125"/>
            <p:cNvSpPr>
              <a:spLocks noChangeShapeType="1"/>
            </p:cNvSpPr>
            <p:nvPr/>
          </p:nvSpPr>
          <p:spPr bwMode="auto">
            <a:xfrm flipH="1">
              <a:off x="2476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8" name="Freeform 3126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9" name="Freeform 3127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0" name="Freeform 3128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34" y="25"/>
                </a:cxn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  <a:cxn ang="0">
                  <a:pos x="34" y="25"/>
                </a:cxn>
              </a:cxnLst>
              <a:rect l="0" t="0" r="r" b="b"/>
              <a:pathLst>
                <a:path w="58" h="61">
                  <a:moveTo>
                    <a:pt x="34" y="25"/>
                  </a:moveTo>
                  <a:lnTo>
                    <a:pt x="58" y="51"/>
                  </a:ln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1" name="Freeform 3129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</a:cxnLst>
              <a:rect l="0" t="0" r="r" b="b"/>
              <a:pathLst>
                <a:path w="58" h="61">
                  <a:moveTo>
                    <a:pt x="58" y="51"/>
                  </a:move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2" name="Freeform 3130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3" name="Freeform 3131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4" name="Freeform 3132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5" name="Freeform 3133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6" name="Freeform 3134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7" name="Freeform 3135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8" name="Freeform 3136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9" name="Freeform 3137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0" name="Freeform 3138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1" name="Freeform 3139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2" name="Freeform 3140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3" name="Rectangle 3141"/>
            <p:cNvSpPr>
              <a:spLocks noChangeArrowheads="1"/>
            </p:cNvSpPr>
            <p:nvPr/>
          </p:nvSpPr>
          <p:spPr bwMode="auto">
            <a:xfrm>
              <a:off x="1956" y="2172"/>
              <a:ext cx="8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N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534" name="Freeform 3142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5" name="Freeform 3143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6" name="Freeform 3144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7" name="Freeform 3145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8" name="Freeform 3146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9" name="Freeform 3147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1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0" name="Freeform 3148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1">
                  <a:moveTo>
                    <a:pt x="65" y="31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1" name="Freeform 3149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2" name="Freeform 3150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4" y="51"/>
                  </a:move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3" name="Freeform 3151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4" name="Freeform 3152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5" name="Freeform 3153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1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6" name="Freeform 3154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1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7" name="Freeform 3155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8" name="Freeform 3156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9" name="Freeform 3157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0" name="Freeform 3158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1" name="Freeform 3159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2" name="Freeform 3160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3" name="Freeform 3161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  <a:cxn ang="0">
                  <a:pos x="34" y="36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4" name="Freeform 3162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</a:cxnLst>
              <a:rect l="0" t="0" r="r" b="b"/>
              <a:pathLst>
                <a:path w="69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5" name="Freeform 3163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6" name="Freeform 3164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7" name="Freeform 3165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8" name="Freeform 3166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9" name="Freeform 3167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2">
                  <a:moveTo>
                    <a:pt x="34" y="36"/>
                  </a:move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0" name="Freeform 3168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</a:cxnLst>
              <a:rect l="0" t="0" r="r" b="b"/>
              <a:pathLst>
                <a:path w="65" h="52">
                  <a:moveTo>
                    <a:pt x="3" y="52"/>
                  </a:move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1" name="Freeform 3169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2" name="Freeform 3170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3" name="Freeform 3171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30" y="15"/>
                </a:cxn>
              </a:cxnLst>
              <a:rect l="0" t="0" r="r" b="b"/>
              <a:pathLst>
                <a:path w="65" h="51">
                  <a:moveTo>
                    <a:pt x="30" y="15"/>
                  </a:moveTo>
                  <a:lnTo>
                    <a:pt x="61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4" name="Freeform 3172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5" name="Freeform 3173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  <a:cxn ang="0">
                  <a:pos x="31" y="36"/>
                </a:cxn>
              </a:cxnLst>
              <a:rect l="0" t="0" r="r" b="b"/>
              <a:pathLst>
                <a:path w="65" h="52">
                  <a:moveTo>
                    <a:pt x="31" y="36"/>
                  </a:moveTo>
                  <a:lnTo>
                    <a:pt x="0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6" name="Freeform 3174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</a:cxnLst>
              <a:rect l="0" t="0" r="r" b="b"/>
              <a:pathLst>
                <a:path w="65" h="52">
                  <a:moveTo>
                    <a:pt x="0" y="21"/>
                  </a:move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7" name="Freeform 3175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8" name="Freeform 3176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9" name="Freeform 3177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0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0" name="Freeform 3178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</a:cxnLst>
              <a:rect l="0" t="0" r="r" b="b"/>
              <a:pathLst>
                <a:path w="65" h="51">
                  <a:moveTo>
                    <a:pt x="65" y="30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1" name="Freeform 3179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2" name="Freeform 3180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3" name="Freeform 3181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4" name="Freeform 3182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5" name="Freeform 3183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4" y="16"/>
                </a:cxn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6"/>
                </a:cxn>
              </a:cxnLst>
              <a:rect l="0" t="0" r="r" b="b"/>
              <a:pathLst>
                <a:path w="65" h="52">
                  <a:moveTo>
                    <a:pt x="34" y="16"/>
                  </a:moveTo>
                  <a:lnTo>
                    <a:pt x="65" y="31"/>
                  </a:ln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6" name="Freeform 3184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2">
                  <a:moveTo>
                    <a:pt x="65" y="31"/>
                  </a:move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7" name="Freeform 3185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3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8" name="Freeform 3186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3" y="51"/>
                  </a:move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9" name="Freeform 3187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0" name="Freeform 3188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1" name="Freeform 3189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  <a:cxn ang="0">
                  <a:pos x="31" y="16"/>
                </a:cxn>
              </a:cxnLst>
              <a:rect l="0" t="0" r="r" b="b"/>
              <a:pathLst>
                <a:path w="65" h="52">
                  <a:moveTo>
                    <a:pt x="31" y="16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2" name="Freeform 3190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3" name="Freeform 3191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4" name="Freeform 3192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5" name="Freeform 3193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6" name="Freeform 3194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7" name="Freeform 3195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8" name="Freeform 3196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9" name="Rectangle 3197"/>
            <p:cNvSpPr>
              <a:spLocks noChangeArrowheads="1"/>
            </p:cNvSpPr>
            <p:nvPr/>
          </p:nvSpPr>
          <p:spPr bwMode="auto">
            <a:xfrm>
              <a:off x="13" y="2508"/>
              <a:ext cx="59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Neutral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Grounding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Resistor</a:t>
              </a:r>
              <a:endParaRPr lang="en-US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4900205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2296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Resistor Amperage (ground fault let through current)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System Capacitance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Alarm notification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Fault Location 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Pulsing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Data Logging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Relay Coordination (What to do if there is a second fault)</a:t>
            </a:r>
            <a:endParaRPr lang="en-US" sz="1800" dirty="0"/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System Insulation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Personnel training</a:t>
            </a:r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 </a:t>
            </a:r>
            <a:endParaRPr lang="en-US" sz="3600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87476144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RG Design Consideration: 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sz="36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Group 130"/>
          <p:cNvGrpSpPr>
            <a:grpSpLocks/>
          </p:cNvGrpSpPr>
          <p:nvPr/>
        </p:nvGrpSpPr>
        <p:grpSpPr bwMode="auto">
          <a:xfrm>
            <a:off x="4449837" y="2148681"/>
            <a:ext cx="3035300" cy="1487488"/>
            <a:chOff x="2184" y="1206"/>
            <a:chExt cx="1704" cy="937"/>
          </a:xfrm>
        </p:grpSpPr>
        <p:sp>
          <p:nvSpPr>
            <p:cNvPr id="6" name="Line 118"/>
            <p:cNvSpPr>
              <a:spLocks noChangeShapeType="1"/>
            </p:cNvSpPr>
            <p:nvPr/>
          </p:nvSpPr>
          <p:spPr bwMode="auto">
            <a:xfrm flipV="1">
              <a:off x="3411" y="1754"/>
              <a:ext cx="0" cy="30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AutoShape 116"/>
            <p:cNvSpPr>
              <a:spLocks noChangeArrowheads="1"/>
            </p:cNvSpPr>
            <p:nvPr/>
          </p:nvSpPr>
          <p:spPr bwMode="auto">
            <a:xfrm>
              <a:off x="2925" y="1631"/>
              <a:ext cx="945" cy="169"/>
            </a:xfrm>
            <a:prstGeom prst="parallelogram">
              <a:avLst>
                <a:gd name="adj" fmla="val 105362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AutoShape 114"/>
            <p:cNvSpPr>
              <a:spLocks noChangeArrowheads="1"/>
            </p:cNvSpPr>
            <p:nvPr/>
          </p:nvSpPr>
          <p:spPr bwMode="auto">
            <a:xfrm>
              <a:off x="2953" y="1494"/>
              <a:ext cx="917" cy="238"/>
            </a:xfrm>
            <a:prstGeom prst="cube">
              <a:avLst>
                <a:gd name="adj" fmla="val 68588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AutoShape 115"/>
            <p:cNvSpPr>
              <a:spLocks noChangeArrowheads="1"/>
            </p:cNvSpPr>
            <p:nvPr/>
          </p:nvSpPr>
          <p:spPr bwMode="auto">
            <a:xfrm>
              <a:off x="2943" y="1435"/>
              <a:ext cx="945" cy="169"/>
            </a:xfrm>
            <a:prstGeom prst="parallelogram">
              <a:avLst>
                <a:gd name="adj" fmla="val 105362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117"/>
            <p:cNvSpPr>
              <a:spLocks noChangeShapeType="1"/>
            </p:cNvSpPr>
            <p:nvPr/>
          </p:nvSpPr>
          <p:spPr bwMode="auto">
            <a:xfrm flipV="1">
              <a:off x="3416" y="1206"/>
              <a:ext cx="0" cy="30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20"/>
            <p:cNvSpPr txBox="1">
              <a:spLocks noChangeArrowheads="1"/>
            </p:cNvSpPr>
            <p:nvPr/>
          </p:nvSpPr>
          <p:spPr bwMode="auto">
            <a:xfrm>
              <a:off x="2269" y="1252"/>
              <a:ext cx="684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Conductor</a:t>
              </a:r>
            </a:p>
          </p:txBody>
        </p:sp>
        <p:sp>
          <p:nvSpPr>
            <p:cNvPr id="12" name="Text Box 121"/>
            <p:cNvSpPr txBox="1">
              <a:spLocks noChangeArrowheads="1"/>
            </p:cNvSpPr>
            <p:nvPr/>
          </p:nvSpPr>
          <p:spPr bwMode="auto">
            <a:xfrm>
              <a:off x="2184" y="1535"/>
              <a:ext cx="623" cy="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Cable insulation</a:t>
              </a:r>
            </a:p>
          </p:txBody>
        </p:sp>
        <p:sp>
          <p:nvSpPr>
            <p:cNvPr id="13" name="Text Box 122"/>
            <p:cNvSpPr txBox="1">
              <a:spLocks noChangeArrowheads="1"/>
            </p:cNvSpPr>
            <p:nvPr/>
          </p:nvSpPr>
          <p:spPr bwMode="auto">
            <a:xfrm>
              <a:off x="2393" y="1951"/>
              <a:ext cx="683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Cable tray</a:t>
              </a:r>
            </a:p>
          </p:txBody>
        </p:sp>
        <p:sp>
          <p:nvSpPr>
            <p:cNvPr id="14" name="Line 123"/>
            <p:cNvSpPr>
              <a:spLocks noChangeShapeType="1"/>
            </p:cNvSpPr>
            <p:nvPr/>
          </p:nvSpPr>
          <p:spPr bwMode="auto">
            <a:xfrm>
              <a:off x="2879" y="1364"/>
              <a:ext cx="160" cy="1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124"/>
            <p:cNvSpPr>
              <a:spLocks noChangeShapeType="1"/>
            </p:cNvSpPr>
            <p:nvPr/>
          </p:nvSpPr>
          <p:spPr bwMode="auto">
            <a:xfrm flipV="1">
              <a:off x="2976" y="1830"/>
              <a:ext cx="147" cy="1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25"/>
            <p:cNvSpPr>
              <a:spLocks noChangeShapeType="1"/>
            </p:cNvSpPr>
            <p:nvPr/>
          </p:nvSpPr>
          <p:spPr bwMode="auto">
            <a:xfrm>
              <a:off x="2683" y="1680"/>
              <a:ext cx="196" cy="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7" name="Picture 112" descr="services_wall_cable_tra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9150" y="1920875"/>
            <a:ext cx="2527300" cy="3363913"/>
          </a:xfrm>
          <a:prstGeom prst="rect">
            <a:avLst/>
          </a:prstGeom>
          <a:noFill/>
        </p:spPr>
      </p:pic>
      <p:sp>
        <p:nvSpPr>
          <p:cNvPr id="18" name="Rectangle 1024"/>
          <p:cNvSpPr>
            <a:spLocks noChangeArrowheads="1"/>
          </p:cNvSpPr>
          <p:nvPr/>
        </p:nvSpPr>
        <p:spPr bwMode="auto">
          <a:xfrm>
            <a:off x="647700" y="1323866"/>
            <a:ext cx="812482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/>
            <a:r>
              <a:rPr lang="en-US" dirty="0" smtClean="0"/>
              <a:t>Every electrical system has some natural capacitance.  The capacitive reactance of the system determines the charging current.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/>
              <p:cNvSpPr txBox="1"/>
              <p:nvPr/>
            </p:nvSpPr>
            <p:spPr>
              <a:xfrm>
                <a:off x="3696654" y="4025909"/>
                <a:ext cx="4925836" cy="5585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Zero-sequence Capacitance: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𝐶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b="0" i="1" smtClean="0">
                            <a:latin typeface="Cambria Math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10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/>
                              </a:rPr>
                              <m:t>6</m:t>
                            </m:r>
                          </m:sup>
                        </m:sSup>
                      </m:num>
                      <m:den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𝜋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𝑓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0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 µF/phase</a:t>
                </a:r>
                <a:endParaRPr lang="en-US" dirty="0"/>
              </a:p>
            </p:txBody>
          </p:sp>
        </mc:Choice>
        <mc:Fallback xmlns=""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96654" y="4025909"/>
                <a:ext cx="4925836" cy="558551"/>
              </a:xfrm>
              <a:prstGeom prst="rect">
                <a:avLst/>
              </a:prstGeom>
              <a:blipFill rotWithShape="1">
                <a:blip r:embed="rId3"/>
                <a:stretch>
                  <a:fillRect l="-248" r="-371" b="-32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4449837" y="4774442"/>
                <a:ext cx="3594061" cy="5346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Charging Current: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3</m:t>
                        </m:r>
                        <m:r>
                          <a:rPr lang="en-US" b="0" i="1" smtClean="0">
                            <a:latin typeface="Cambria Math"/>
                          </a:rPr>
                          <m:t>𝐼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𝐶</m:t>
                        </m:r>
                        <m:r>
                          <a:rPr lang="en-US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b="0" i="1" smtClean="0">
                            <a:latin typeface="Cambria Math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radPr>
                          <m:deg/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3</m:t>
                            </m:r>
                          </m:e>
                        </m:rad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𝜋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𝑓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  <a:ea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  <a:ea typeface="Cambria Math"/>
                              </a:rPr>
                              <m:t>𝐶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  <a:ea typeface="Cambria Math"/>
                              </a:rPr>
                              <m:t>0</m:t>
                            </m:r>
                          </m:sub>
                        </m:sSub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𝐸</m:t>
                        </m:r>
                      </m:num>
                      <m:den>
                        <m:sSup>
                          <m:sSup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10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/>
                              </a:rPr>
                              <m:t>6</m:t>
                            </m:r>
                          </m:sup>
                        </m:sSup>
                      </m:den>
                    </m:f>
                  </m:oMath>
                </a14:m>
                <a:r>
                  <a:rPr lang="en-US" dirty="0" smtClean="0"/>
                  <a:t> </a:t>
                </a:r>
                <a:r>
                  <a:rPr lang="en-US" sz="1400" dirty="0" smtClean="0"/>
                  <a:t>A</a:t>
                </a:r>
                <a:endParaRPr lang="en-US" sz="1400" dirty="0"/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49837" y="4774442"/>
                <a:ext cx="3594061" cy="534634"/>
              </a:xfrm>
              <a:prstGeom prst="rect">
                <a:avLst/>
              </a:prstGeom>
              <a:blipFill rotWithShape="1">
                <a:blip r:embed="rId4"/>
                <a:stretch>
                  <a:fillRect l="-50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9528991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89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04800" y="1524000"/>
            <a:ext cx="4352925" cy="3505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901" y="262763"/>
            <a:ext cx="8839200" cy="1143000"/>
          </a:xfrm>
        </p:spPr>
        <p:txBody>
          <a:bodyPr/>
          <a:lstStyle/>
          <a:p>
            <a:r>
              <a:rPr lang="en-US" sz="3700" dirty="0" smtClean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Consideration: </a:t>
            </a:r>
            <a:b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604987" y="1550720"/>
            <a:ext cx="4310413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During an arcing or intermittent fault</a:t>
            </a:r>
            <a:r>
              <a:rPr lang="en-US" dirty="0"/>
              <a:t>, a voltage is held on the system capacitance after </a:t>
            </a:r>
            <a:r>
              <a:rPr lang="en-US" dirty="0" smtClean="0"/>
              <a:t>the arc is extinguished.  This can lead to a significant voltage build-up which can stress system insulation and lead to  further faults.</a:t>
            </a:r>
          </a:p>
          <a:p>
            <a:endParaRPr lang="en-US" dirty="0" smtClean="0"/>
          </a:p>
          <a:p>
            <a:r>
              <a:rPr lang="en-US" dirty="0" smtClean="0"/>
              <a:t>In a resistance grounded system, the resistance must be low enough to allow the system capacitance to discharge relatively quickly.</a:t>
            </a:r>
            <a:endParaRPr lang="en-US" dirty="0"/>
          </a:p>
        </p:txBody>
      </p:sp>
      <p:sp>
        <p:nvSpPr>
          <p:cNvPr id="3" name="TextBox 2"/>
          <p:cNvSpPr txBox="1"/>
          <p:nvPr/>
        </p:nvSpPr>
        <p:spPr>
          <a:xfrm>
            <a:off x="1305045" y="5201393"/>
            <a:ext cx="6599884" cy="115724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b="1" dirty="0"/>
              <a:t>Only discharges if R</a:t>
            </a:r>
            <a:r>
              <a:rPr lang="en-US" b="1" baseline="-25000" dirty="0">
                <a:latin typeface="\"/>
              </a:rPr>
              <a:t>o</a:t>
            </a:r>
            <a:r>
              <a:rPr lang="en-US" b="1" dirty="0"/>
              <a:t> &lt; </a:t>
            </a:r>
            <a:r>
              <a:rPr lang="en-US" b="1" dirty="0" err="1"/>
              <a:t>X</a:t>
            </a:r>
            <a:r>
              <a:rPr lang="en-US" b="1" baseline="-25000" dirty="0" err="1"/>
              <a:t>co</a:t>
            </a:r>
            <a:r>
              <a:rPr lang="en-US" b="1" dirty="0"/>
              <a:t>, so </a:t>
            </a:r>
            <a:r>
              <a:rPr lang="en-US" b="1" dirty="0" err="1"/>
              <a:t>I</a:t>
            </a:r>
            <a:r>
              <a:rPr lang="en-US" b="1" baseline="-25000" dirty="0" err="1"/>
              <a:t>r</a:t>
            </a:r>
            <a:r>
              <a:rPr lang="en-US" b="1" dirty="0"/>
              <a:t> &gt; </a:t>
            </a:r>
            <a:r>
              <a:rPr lang="en-US" b="1" dirty="0" err="1"/>
              <a:t>I</a:t>
            </a:r>
            <a:r>
              <a:rPr lang="en-US" b="1" baseline="-25000" dirty="0" err="1"/>
              <a:t>xco</a:t>
            </a:r>
            <a:r>
              <a:rPr lang="en-US" b="1" baseline="-25000" dirty="0"/>
              <a:t> </a:t>
            </a:r>
          </a:p>
          <a:p>
            <a:pPr algn="ctr">
              <a:lnSpc>
                <a:spcPct val="90000"/>
              </a:lnSpc>
              <a:buNone/>
            </a:pPr>
            <a:r>
              <a:rPr lang="en-US" sz="1400" b="1" dirty="0" smtClean="0"/>
              <a:t>( </a:t>
            </a:r>
            <a:r>
              <a:rPr lang="en-US" sz="1400" b="1" dirty="0"/>
              <a:t>per IEEE142-2007 1.2.7</a:t>
            </a:r>
            <a:r>
              <a:rPr lang="en-US" sz="1400" b="1" dirty="0" smtClean="0"/>
              <a:t>)</a:t>
            </a:r>
          </a:p>
          <a:p>
            <a:pPr algn="ctr">
              <a:lnSpc>
                <a:spcPct val="90000"/>
              </a:lnSpc>
              <a:buNone/>
            </a:pPr>
            <a:endParaRPr lang="en-US" sz="1400" b="1" baseline="-25000" dirty="0"/>
          </a:p>
          <a:p>
            <a:pPr marL="0" lvl="1"/>
            <a:r>
              <a:rPr lang="en-US" sz="1400" dirty="0"/>
              <a:t>That is, </a:t>
            </a:r>
            <a:r>
              <a:rPr lang="en-US" sz="1400" i="1" dirty="0"/>
              <a:t>resistor current </a:t>
            </a:r>
            <a:r>
              <a:rPr lang="en-US" sz="1400" dirty="0"/>
              <a:t>must be greater than </a:t>
            </a:r>
            <a:r>
              <a:rPr lang="en-US" sz="1400" i="1" dirty="0"/>
              <a:t>capacitive charging current</a:t>
            </a:r>
            <a:r>
              <a:rPr lang="en-US" sz="1400" dirty="0"/>
              <a:t>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93927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ontent Placeholder 4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285750" indent="-285750">
              <a:buFont typeface="Wingdings" pitchFamily="2" charset="2"/>
              <a:buChar char="Ø"/>
            </a:pPr>
            <a:r>
              <a:rPr lang="en-US" dirty="0"/>
              <a:t>Major Contributors to system capacitance:</a:t>
            </a:r>
          </a:p>
          <a:p>
            <a:pPr marL="742950" lvl="1" indent="-285750">
              <a:buSzPct val="68000"/>
              <a:buFont typeface="Wingdings" pitchFamily="2" charset="2"/>
              <a:buChar char="Ø"/>
            </a:pPr>
            <a:r>
              <a:rPr lang="en-US" dirty="0"/>
              <a:t>Line-ground filters on UPS systems</a:t>
            </a:r>
          </a:p>
          <a:p>
            <a:pPr marL="742950" lvl="1" indent="-285750">
              <a:buSzPct val="68000"/>
              <a:buFont typeface="Wingdings" pitchFamily="2" charset="2"/>
              <a:buChar char="Ø"/>
            </a:pPr>
            <a:r>
              <a:rPr lang="en-US" dirty="0"/>
              <a:t>Line-ground smoothing capacitors</a:t>
            </a:r>
          </a:p>
          <a:p>
            <a:pPr marL="742950" lvl="1" indent="-285750">
              <a:buSzPct val="68000"/>
              <a:buFont typeface="Wingdings" pitchFamily="2" charset="2"/>
              <a:buChar char="Ø"/>
            </a:pPr>
            <a:r>
              <a:rPr lang="en-US" dirty="0"/>
              <a:t>Multiple sets of line-ground surge </a:t>
            </a:r>
            <a:r>
              <a:rPr lang="en-US" dirty="0" smtClean="0"/>
              <a:t>arrestors</a:t>
            </a:r>
          </a:p>
          <a:p>
            <a:pPr marL="486918" indent="-285750">
              <a:buFont typeface="Wingdings" pitchFamily="2" charset="2"/>
              <a:buChar char="Ø"/>
            </a:pPr>
            <a:r>
              <a:rPr lang="en-US" dirty="0" smtClean="0"/>
              <a:t>All of these can make implementation of HRG difficult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9901" y="262763"/>
            <a:ext cx="8839200" cy="1143000"/>
          </a:xfrm>
        </p:spPr>
        <p:txBody>
          <a:bodyPr/>
          <a:lstStyle/>
          <a:p>
            <a:r>
              <a:rPr lang="en-US" sz="3700" dirty="0" smtClean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Consideration: </a:t>
            </a:r>
            <a:br>
              <a:rPr lang="en-US" sz="37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dirty="0">
                <a:solidFill>
                  <a:srgbClr val="2DA2BF">
                    <a:lumMod val="75000"/>
                  </a:srgb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83843265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9" name="Rectangle 5"/>
          <p:cNvSpPr>
            <a:spLocks noGrp="1" noChangeArrowheads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HRG Design Consideration: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Alarm Notification</a:t>
            </a:r>
          </a:p>
        </p:txBody>
      </p:sp>
      <p:sp>
        <p:nvSpPr>
          <p:cNvPr id="57348" name="Text Box 4127"/>
          <p:cNvSpPr txBox="1">
            <a:spLocks noChangeArrowheads="1"/>
          </p:cNvSpPr>
          <p:nvPr/>
        </p:nvSpPr>
        <p:spPr bwMode="auto">
          <a:xfrm>
            <a:off x="387350" y="1517650"/>
            <a:ext cx="4172775" cy="3477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b="0" dirty="0"/>
              <a:t> </a:t>
            </a:r>
            <a:r>
              <a:rPr lang="en-US" sz="2000" b="0" dirty="0" smtClean="0"/>
              <a:t>HRG systems are alarm and locate systems</a:t>
            </a:r>
          </a:p>
          <a:p>
            <a:pPr marL="285750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Alarm methods: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b="0" dirty="0" smtClean="0"/>
              <a:t>Audible horn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Red “fault” light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Dry contact to PLC/DCS/SCADA opens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b="0" dirty="0" smtClean="0"/>
              <a:t>DCS/SCADA polling of unit via Modbus</a:t>
            </a:r>
          </a:p>
          <a:p>
            <a:pPr marL="1200150" lvl="2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RS-485</a:t>
            </a:r>
          </a:p>
          <a:p>
            <a:pPr marL="1200150" lvl="2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b="0" dirty="0" smtClean="0"/>
              <a:t>Ethernet</a:t>
            </a:r>
            <a:endParaRPr lang="en-US" sz="2000" b="0" dirty="0"/>
          </a:p>
        </p:txBody>
      </p:sp>
      <p:pic>
        <p:nvPicPr>
          <p:cNvPr id="1218" name="Picture 1217" descr="20090818_5862.jpg"/>
          <p:cNvPicPr>
            <a:picLocks noChangeAspect="1"/>
          </p:cNvPicPr>
          <p:nvPr/>
        </p:nvPicPr>
        <p:blipFill rotWithShape="1">
          <a:blip r:embed="rId3" cstate="print"/>
          <a:srcRect l="27779" t="39118" r="26090" b="15870"/>
          <a:stretch/>
        </p:blipFill>
        <p:spPr>
          <a:xfrm>
            <a:off x="4916384" y="1056903"/>
            <a:ext cx="2897579" cy="50113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9461048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9" name="Rectangle 5"/>
          <p:cNvSpPr>
            <a:spLocks noGrp="1" noChangeArrowheads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HRG Design Consideration: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Fault Location (Pulsing)</a:t>
            </a:r>
          </a:p>
        </p:txBody>
      </p:sp>
      <p:grpSp>
        <p:nvGrpSpPr>
          <p:cNvPr id="2" name="Group 4126"/>
          <p:cNvGrpSpPr>
            <a:grpSpLocks/>
          </p:cNvGrpSpPr>
          <p:nvPr/>
        </p:nvGrpSpPr>
        <p:grpSpPr bwMode="auto">
          <a:xfrm>
            <a:off x="3346450" y="1389063"/>
            <a:ext cx="5126038" cy="4465637"/>
            <a:chOff x="1905" y="875"/>
            <a:chExt cx="3229" cy="2813"/>
          </a:xfrm>
        </p:grpSpPr>
        <p:sp>
          <p:nvSpPr>
            <p:cNvPr id="225031" name="Freeform 2823"/>
            <p:cNvSpPr>
              <a:spLocks/>
            </p:cNvSpPr>
            <p:nvPr/>
          </p:nvSpPr>
          <p:spPr bwMode="auto">
            <a:xfrm>
              <a:off x="4223" y="2010"/>
              <a:ext cx="7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4" y="33"/>
                </a:cxn>
                <a:cxn ang="0">
                  <a:pos x="19" y="31"/>
                </a:cxn>
                <a:cxn ang="0">
                  <a:pos x="25" y="25"/>
                </a:cxn>
                <a:cxn ang="0">
                  <a:pos x="0" y="0"/>
                </a:cxn>
              </a:cxnLst>
              <a:rect l="0" t="0" r="r" b="b"/>
              <a:pathLst>
                <a:path w="25" h="33">
                  <a:moveTo>
                    <a:pt x="0" y="0"/>
                  </a:moveTo>
                  <a:lnTo>
                    <a:pt x="14" y="33"/>
                  </a:lnTo>
                  <a:lnTo>
                    <a:pt x="19" y="31"/>
                  </a:lnTo>
                  <a:lnTo>
                    <a:pt x="25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2" name="Freeform 2824"/>
            <p:cNvSpPr>
              <a:spLocks/>
            </p:cNvSpPr>
            <p:nvPr/>
          </p:nvSpPr>
          <p:spPr bwMode="auto">
            <a:xfrm>
              <a:off x="4228" y="2019"/>
              <a:ext cx="2" cy="2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6"/>
                </a:cxn>
                <a:cxn ang="0">
                  <a:pos x="11" y="0"/>
                </a:cxn>
              </a:cxnLst>
              <a:rect l="0" t="0" r="r" b="b"/>
              <a:pathLst>
                <a:path w="11" h="8">
                  <a:moveTo>
                    <a:pt x="0" y="8"/>
                  </a:moveTo>
                  <a:lnTo>
                    <a:pt x="5" y="6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3" name="Freeform 2825"/>
            <p:cNvSpPr>
              <a:spLocks/>
            </p:cNvSpPr>
            <p:nvPr/>
          </p:nvSpPr>
          <p:spPr bwMode="auto">
            <a:xfrm>
              <a:off x="4215" y="1994"/>
              <a:ext cx="19" cy="2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" y="41"/>
                </a:cxn>
                <a:cxn ang="0">
                  <a:pos x="50" y="66"/>
                </a:cxn>
                <a:cxn ang="0">
                  <a:pos x="65" y="49"/>
                </a:cxn>
                <a:cxn ang="0">
                  <a:pos x="39" y="25"/>
                </a:cxn>
                <a:cxn ang="0">
                  <a:pos x="14" y="0"/>
                </a:cxn>
                <a:cxn ang="0">
                  <a:pos x="0" y="17"/>
                </a:cxn>
              </a:cxnLst>
              <a:rect l="0" t="0" r="r" b="b"/>
              <a:pathLst>
                <a:path w="65" h="66">
                  <a:moveTo>
                    <a:pt x="0" y="17"/>
                  </a:moveTo>
                  <a:lnTo>
                    <a:pt x="25" y="41"/>
                  </a:lnTo>
                  <a:lnTo>
                    <a:pt x="50" y="66"/>
                  </a:lnTo>
                  <a:lnTo>
                    <a:pt x="65" y="49"/>
                  </a:lnTo>
                  <a:lnTo>
                    <a:pt x="39" y="25"/>
                  </a:lnTo>
                  <a:lnTo>
                    <a:pt x="14" y="0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4" name="Freeform 2826"/>
            <p:cNvSpPr>
              <a:spLocks/>
            </p:cNvSpPr>
            <p:nvPr/>
          </p:nvSpPr>
          <p:spPr bwMode="auto">
            <a:xfrm>
              <a:off x="4215" y="1994"/>
              <a:ext cx="19" cy="25"/>
            </a:xfrm>
            <a:custGeom>
              <a:avLst/>
              <a:gdLst/>
              <a:ahLst/>
              <a:cxnLst>
                <a:cxn ang="0">
                  <a:pos x="0" y="17"/>
                </a:cxn>
                <a:cxn ang="0">
                  <a:pos x="25" y="41"/>
                </a:cxn>
                <a:cxn ang="0">
                  <a:pos x="50" y="66"/>
                </a:cxn>
                <a:cxn ang="0">
                  <a:pos x="65" y="49"/>
                </a:cxn>
                <a:cxn ang="0">
                  <a:pos x="39" y="25"/>
                </a:cxn>
                <a:cxn ang="0">
                  <a:pos x="14" y="0"/>
                </a:cxn>
                <a:cxn ang="0">
                  <a:pos x="0" y="17"/>
                </a:cxn>
              </a:cxnLst>
              <a:rect l="0" t="0" r="r" b="b"/>
              <a:pathLst>
                <a:path w="65" h="66">
                  <a:moveTo>
                    <a:pt x="0" y="17"/>
                  </a:moveTo>
                  <a:lnTo>
                    <a:pt x="25" y="41"/>
                  </a:lnTo>
                  <a:lnTo>
                    <a:pt x="50" y="66"/>
                  </a:lnTo>
                  <a:lnTo>
                    <a:pt x="65" y="49"/>
                  </a:lnTo>
                  <a:lnTo>
                    <a:pt x="39" y="25"/>
                  </a:lnTo>
                  <a:lnTo>
                    <a:pt x="14" y="0"/>
                  </a:lnTo>
                  <a:lnTo>
                    <a:pt x="0" y="1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5" name="Freeform 2827"/>
            <p:cNvSpPr>
              <a:spLocks/>
            </p:cNvSpPr>
            <p:nvPr/>
          </p:nvSpPr>
          <p:spPr bwMode="auto">
            <a:xfrm>
              <a:off x="4228" y="2003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6" y="24"/>
                </a:cxn>
                <a:cxn ang="0">
                  <a:pos x="30" y="17"/>
                </a:cxn>
                <a:cxn ang="0">
                  <a:pos x="0" y="0"/>
                </a:cxn>
              </a:cxnLst>
              <a:rect l="0" t="0" r="r" b="b"/>
              <a:pathLst>
                <a:path w="30" h="24">
                  <a:moveTo>
                    <a:pt x="0" y="0"/>
                  </a:moveTo>
                  <a:lnTo>
                    <a:pt x="26" y="24"/>
                  </a:lnTo>
                  <a:lnTo>
                    <a:pt x="30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6" name="Line 2828"/>
            <p:cNvSpPr>
              <a:spLocks noChangeShapeType="1"/>
            </p:cNvSpPr>
            <p:nvPr/>
          </p:nvSpPr>
          <p:spPr bwMode="auto">
            <a:xfrm flipV="1">
              <a:off x="4234" y="201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7" name="Freeform 2829"/>
            <p:cNvSpPr>
              <a:spLocks/>
            </p:cNvSpPr>
            <p:nvPr/>
          </p:nvSpPr>
          <p:spPr bwMode="auto">
            <a:xfrm>
              <a:off x="4219" y="1990"/>
              <a:ext cx="19" cy="2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29" y="38"/>
                </a:cxn>
                <a:cxn ang="0">
                  <a:pos x="59" y="55"/>
                </a:cxn>
                <a:cxn ang="0">
                  <a:pos x="69" y="35"/>
                </a:cxn>
                <a:cxn ang="0">
                  <a:pos x="39" y="18"/>
                </a:cxn>
                <a:cxn ang="0">
                  <a:pos x="10" y="0"/>
                </a:cxn>
                <a:cxn ang="0">
                  <a:pos x="0" y="20"/>
                </a:cxn>
              </a:cxnLst>
              <a:rect l="0" t="0" r="r" b="b"/>
              <a:pathLst>
                <a:path w="69" h="55">
                  <a:moveTo>
                    <a:pt x="0" y="20"/>
                  </a:moveTo>
                  <a:lnTo>
                    <a:pt x="29" y="38"/>
                  </a:lnTo>
                  <a:lnTo>
                    <a:pt x="59" y="55"/>
                  </a:lnTo>
                  <a:lnTo>
                    <a:pt x="69" y="35"/>
                  </a:lnTo>
                  <a:lnTo>
                    <a:pt x="39" y="18"/>
                  </a:lnTo>
                  <a:lnTo>
                    <a:pt x="10" y="0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8" name="Freeform 2830"/>
            <p:cNvSpPr>
              <a:spLocks/>
            </p:cNvSpPr>
            <p:nvPr/>
          </p:nvSpPr>
          <p:spPr bwMode="auto">
            <a:xfrm>
              <a:off x="4219" y="1990"/>
              <a:ext cx="19" cy="20"/>
            </a:xfrm>
            <a:custGeom>
              <a:avLst/>
              <a:gdLst/>
              <a:ahLst/>
              <a:cxnLst>
                <a:cxn ang="0">
                  <a:pos x="0" y="20"/>
                </a:cxn>
                <a:cxn ang="0">
                  <a:pos x="29" y="38"/>
                </a:cxn>
                <a:cxn ang="0">
                  <a:pos x="59" y="55"/>
                </a:cxn>
                <a:cxn ang="0">
                  <a:pos x="69" y="35"/>
                </a:cxn>
                <a:cxn ang="0">
                  <a:pos x="39" y="18"/>
                </a:cxn>
                <a:cxn ang="0">
                  <a:pos x="10" y="0"/>
                </a:cxn>
                <a:cxn ang="0">
                  <a:pos x="0" y="20"/>
                </a:cxn>
              </a:cxnLst>
              <a:rect l="0" t="0" r="r" b="b"/>
              <a:pathLst>
                <a:path w="69" h="55">
                  <a:moveTo>
                    <a:pt x="0" y="20"/>
                  </a:moveTo>
                  <a:lnTo>
                    <a:pt x="29" y="38"/>
                  </a:lnTo>
                  <a:lnTo>
                    <a:pt x="59" y="55"/>
                  </a:lnTo>
                  <a:lnTo>
                    <a:pt x="69" y="35"/>
                  </a:lnTo>
                  <a:lnTo>
                    <a:pt x="39" y="18"/>
                  </a:lnTo>
                  <a:lnTo>
                    <a:pt x="10" y="0"/>
                  </a:lnTo>
                  <a:lnTo>
                    <a:pt x="0" y="2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39" name="Freeform 2831"/>
            <p:cNvSpPr>
              <a:spLocks/>
            </p:cNvSpPr>
            <p:nvPr/>
          </p:nvSpPr>
          <p:spPr bwMode="auto">
            <a:xfrm>
              <a:off x="4230" y="1997"/>
              <a:ext cx="10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7"/>
                </a:cxn>
                <a:cxn ang="0">
                  <a:pos x="32" y="12"/>
                </a:cxn>
                <a:cxn ang="0">
                  <a:pos x="34" y="6"/>
                </a:cxn>
                <a:cxn ang="0">
                  <a:pos x="0" y="0"/>
                </a:cxn>
              </a:cxnLst>
              <a:rect l="0" t="0" r="r" b="b"/>
              <a:pathLst>
                <a:path w="34" h="17">
                  <a:moveTo>
                    <a:pt x="0" y="0"/>
                  </a:moveTo>
                  <a:lnTo>
                    <a:pt x="30" y="17"/>
                  </a:lnTo>
                  <a:lnTo>
                    <a:pt x="32" y="12"/>
                  </a:lnTo>
                  <a:lnTo>
                    <a:pt x="34" y="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40" name="Freeform 2832"/>
            <p:cNvSpPr>
              <a:spLocks/>
            </p:cNvSpPr>
            <p:nvPr/>
          </p:nvSpPr>
          <p:spPr bwMode="auto">
            <a:xfrm>
              <a:off x="4238" y="1999"/>
              <a:ext cx="2" cy="4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2" y="6"/>
                </a:cxn>
                <a:cxn ang="0">
                  <a:pos x="4" y="0"/>
                </a:cxn>
              </a:cxnLst>
              <a:rect l="0" t="0" r="r" b="b"/>
              <a:pathLst>
                <a:path w="4" h="11">
                  <a:moveTo>
                    <a:pt x="0" y="11"/>
                  </a:moveTo>
                  <a:lnTo>
                    <a:pt x="2" y="6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41" name="Freeform 2833"/>
            <p:cNvSpPr>
              <a:spLocks/>
            </p:cNvSpPr>
            <p:nvPr/>
          </p:nvSpPr>
          <p:spPr bwMode="auto">
            <a:xfrm>
              <a:off x="4219" y="1985"/>
              <a:ext cx="23" cy="1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34" y="28"/>
                </a:cxn>
                <a:cxn ang="0">
                  <a:pos x="68" y="34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2"/>
                </a:cxn>
              </a:cxnLst>
              <a:rect l="0" t="0" r="r" b="b"/>
              <a:pathLst>
                <a:path w="72" h="34">
                  <a:moveTo>
                    <a:pt x="0" y="22"/>
                  </a:moveTo>
                  <a:lnTo>
                    <a:pt x="34" y="28"/>
                  </a:lnTo>
                  <a:lnTo>
                    <a:pt x="68" y="34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42" name="Freeform 2834"/>
            <p:cNvSpPr>
              <a:spLocks/>
            </p:cNvSpPr>
            <p:nvPr/>
          </p:nvSpPr>
          <p:spPr bwMode="auto">
            <a:xfrm>
              <a:off x="4219" y="1985"/>
              <a:ext cx="23" cy="14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34" y="28"/>
                </a:cxn>
                <a:cxn ang="0">
                  <a:pos x="68" y="34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2"/>
                </a:cxn>
              </a:cxnLst>
              <a:rect l="0" t="0" r="r" b="b"/>
              <a:pathLst>
                <a:path w="72" h="34">
                  <a:moveTo>
                    <a:pt x="0" y="22"/>
                  </a:moveTo>
                  <a:lnTo>
                    <a:pt x="34" y="28"/>
                  </a:lnTo>
                  <a:lnTo>
                    <a:pt x="68" y="34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43" name="Freeform 2835"/>
            <p:cNvSpPr>
              <a:spLocks/>
            </p:cNvSpPr>
            <p:nvPr/>
          </p:nvSpPr>
          <p:spPr bwMode="auto">
            <a:xfrm>
              <a:off x="4232" y="1985"/>
              <a:ext cx="10" cy="5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4" y="11"/>
                </a:cxn>
                <a:cxn ang="0">
                  <a:pos x="34" y="6"/>
                </a:cxn>
                <a:cxn ang="0">
                  <a:pos x="34" y="0"/>
                </a:cxn>
                <a:cxn ang="0">
                  <a:pos x="0" y="6"/>
                </a:cxn>
              </a:cxnLst>
              <a:rect l="0" t="0" r="r" b="b"/>
              <a:pathLst>
                <a:path w="34" h="11">
                  <a:moveTo>
                    <a:pt x="0" y="6"/>
                  </a:moveTo>
                  <a:lnTo>
                    <a:pt x="34" y="11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44" name="Freeform 2836"/>
            <p:cNvSpPr>
              <a:spLocks/>
            </p:cNvSpPr>
            <p:nvPr/>
          </p:nvSpPr>
          <p:spPr bwMode="auto">
            <a:xfrm>
              <a:off x="4242" y="1985"/>
              <a:ext cx="2" cy="5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4" name="Freeform 2856"/>
            <p:cNvSpPr>
              <a:spLocks/>
            </p:cNvSpPr>
            <p:nvPr/>
          </p:nvSpPr>
          <p:spPr bwMode="auto">
            <a:xfrm>
              <a:off x="2709" y="2313"/>
              <a:ext cx="18" cy="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7"/>
                </a:cxn>
                <a:cxn ang="0">
                  <a:pos x="30" y="37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7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7"/>
                  </a:lnTo>
                  <a:lnTo>
                    <a:pt x="30" y="37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5" name="Freeform 2857"/>
            <p:cNvSpPr>
              <a:spLocks/>
            </p:cNvSpPr>
            <p:nvPr/>
          </p:nvSpPr>
          <p:spPr bwMode="auto">
            <a:xfrm>
              <a:off x="2709" y="2313"/>
              <a:ext cx="18" cy="13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7"/>
                </a:cxn>
                <a:cxn ang="0">
                  <a:pos x="30" y="37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7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7"/>
                  </a:lnTo>
                  <a:lnTo>
                    <a:pt x="30" y="37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6" name="Freeform 2858"/>
            <p:cNvSpPr>
              <a:spLocks/>
            </p:cNvSpPr>
            <p:nvPr/>
          </p:nvSpPr>
          <p:spPr bwMode="auto">
            <a:xfrm>
              <a:off x="2709" y="1988"/>
              <a:ext cx="18" cy="325"/>
            </a:xfrm>
            <a:custGeom>
              <a:avLst/>
              <a:gdLst/>
              <a:ahLst/>
              <a:cxnLst>
                <a:cxn ang="0">
                  <a:pos x="0" y="869"/>
                </a:cxn>
                <a:cxn ang="0">
                  <a:pos x="34" y="869"/>
                </a:cxn>
                <a:cxn ang="0">
                  <a:pos x="68" y="869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869"/>
                </a:cxn>
              </a:cxnLst>
              <a:rect l="0" t="0" r="r" b="b"/>
              <a:pathLst>
                <a:path w="68" h="869">
                  <a:moveTo>
                    <a:pt x="0" y="869"/>
                  </a:moveTo>
                  <a:lnTo>
                    <a:pt x="34" y="869"/>
                  </a:lnTo>
                  <a:lnTo>
                    <a:pt x="68" y="869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7" name="Freeform 2859"/>
            <p:cNvSpPr>
              <a:spLocks/>
            </p:cNvSpPr>
            <p:nvPr/>
          </p:nvSpPr>
          <p:spPr bwMode="auto">
            <a:xfrm>
              <a:off x="2709" y="1988"/>
              <a:ext cx="18" cy="325"/>
            </a:xfrm>
            <a:custGeom>
              <a:avLst/>
              <a:gdLst/>
              <a:ahLst/>
              <a:cxnLst>
                <a:cxn ang="0">
                  <a:pos x="0" y="869"/>
                </a:cxn>
                <a:cxn ang="0">
                  <a:pos x="34" y="869"/>
                </a:cxn>
                <a:cxn ang="0">
                  <a:pos x="68" y="869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869"/>
                </a:cxn>
              </a:cxnLst>
              <a:rect l="0" t="0" r="r" b="b"/>
              <a:pathLst>
                <a:path w="68" h="869">
                  <a:moveTo>
                    <a:pt x="0" y="869"/>
                  </a:moveTo>
                  <a:lnTo>
                    <a:pt x="34" y="869"/>
                  </a:lnTo>
                  <a:lnTo>
                    <a:pt x="68" y="869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8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8" name="Freeform 2860"/>
            <p:cNvSpPr>
              <a:spLocks/>
            </p:cNvSpPr>
            <p:nvPr/>
          </p:nvSpPr>
          <p:spPr bwMode="auto">
            <a:xfrm>
              <a:off x="2709" y="1974"/>
              <a:ext cx="18" cy="14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8" y="37"/>
                </a:cxn>
                <a:cxn ang="0">
                  <a:pos x="34" y="37"/>
                </a:cxn>
              </a:cxnLst>
              <a:rect l="0" t="0" r="r" b="b"/>
              <a:pathLst>
                <a:path w="68" h="37">
                  <a:moveTo>
                    <a:pt x="34" y="37"/>
                  </a:moveTo>
                  <a:lnTo>
                    <a:pt x="0" y="37"/>
                  </a:ln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8" y="37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69" name="Rectangle 2861"/>
            <p:cNvSpPr>
              <a:spLocks noChangeArrowheads="1"/>
            </p:cNvSpPr>
            <p:nvPr/>
          </p:nvSpPr>
          <p:spPr bwMode="auto">
            <a:xfrm>
              <a:off x="1905" y="2593"/>
              <a:ext cx="28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HRG</a:t>
              </a:r>
              <a:endParaRPr lang="en-US" sz="120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070" name="Freeform 2862"/>
            <p:cNvSpPr>
              <a:spLocks/>
            </p:cNvSpPr>
            <p:nvPr/>
          </p:nvSpPr>
          <p:spPr bwMode="auto">
            <a:xfrm>
              <a:off x="2709" y="1974"/>
              <a:ext cx="18" cy="14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8" y="37"/>
                </a:cxn>
              </a:cxnLst>
              <a:rect l="0" t="0" r="r" b="b"/>
              <a:pathLst>
                <a:path w="68" h="37">
                  <a:moveTo>
                    <a:pt x="0" y="37"/>
                  </a:move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8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1" name="Freeform 2863"/>
            <p:cNvSpPr>
              <a:spLocks/>
            </p:cNvSpPr>
            <p:nvPr/>
          </p:nvSpPr>
          <p:spPr bwMode="auto">
            <a:xfrm>
              <a:off x="2578" y="3569"/>
              <a:ext cx="11" cy="29"/>
            </a:xfrm>
            <a:custGeom>
              <a:avLst/>
              <a:gdLst/>
              <a:ahLst/>
              <a:cxnLst>
                <a:cxn ang="0">
                  <a:pos x="35" y="36"/>
                </a:cxn>
                <a:cxn ang="0">
                  <a:pos x="35" y="72"/>
                </a:cxn>
                <a:cxn ang="0">
                  <a:pos x="25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5" y="0"/>
                </a:cxn>
                <a:cxn ang="0">
                  <a:pos x="35" y="36"/>
                </a:cxn>
              </a:cxnLst>
              <a:rect l="0" t="0" r="r" b="b"/>
              <a:pathLst>
                <a:path w="35" h="72">
                  <a:moveTo>
                    <a:pt x="35" y="36"/>
                  </a:moveTo>
                  <a:lnTo>
                    <a:pt x="35" y="72"/>
                  </a:lnTo>
                  <a:lnTo>
                    <a:pt x="25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5" y="0"/>
                  </a:lnTo>
                  <a:lnTo>
                    <a:pt x="3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2" name="Freeform 2864"/>
            <p:cNvSpPr>
              <a:spLocks/>
            </p:cNvSpPr>
            <p:nvPr/>
          </p:nvSpPr>
          <p:spPr bwMode="auto">
            <a:xfrm>
              <a:off x="2578" y="3569"/>
              <a:ext cx="11" cy="29"/>
            </a:xfrm>
            <a:custGeom>
              <a:avLst/>
              <a:gdLst/>
              <a:ahLst/>
              <a:cxnLst>
                <a:cxn ang="0">
                  <a:pos x="35" y="72"/>
                </a:cxn>
                <a:cxn ang="0">
                  <a:pos x="25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5" y="0"/>
                </a:cxn>
              </a:cxnLst>
              <a:rect l="0" t="0" r="r" b="b"/>
              <a:pathLst>
                <a:path w="35" h="72">
                  <a:moveTo>
                    <a:pt x="35" y="72"/>
                  </a:moveTo>
                  <a:lnTo>
                    <a:pt x="25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5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3" name="Freeform 2865"/>
            <p:cNvSpPr>
              <a:spLocks/>
            </p:cNvSpPr>
            <p:nvPr/>
          </p:nvSpPr>
          <p:spPr bwMode="auto">
            <a:xfrm>
              <a:off x="2589" y="3569"/>
              <a:ext cx="258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871" y="72"/>
                </a:cxn>
                <a:cxn ang="0">
                  <a:pos x="871" y="36"/>
                </a:cxn>
                <a:cxn ang="0">
                  <a:pos x="871" y="0"/>
                </a:cxn>
                <a:cxn ang="0">
                  <a:pos x="0" y="0"/>
                </a:cxn>
              </a:cxnLst>
              <a:rect l="0" t="0" r="r" b="b"/>
              <a:pathLst>
                <a:path w="871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871" y="72"/>
                  </a:lnTo>
                  <a:lnTo>
                    <a:pt x="871" y="36"/>
                  </a:lnTo>
                  <a:lnTo>
                    <a:pt x="87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4" name="Freeform 2866"/>
            <p:cNvSpPr>
              <a:spLocks/>
            </p:cNvSpPr>
            <p:nvPr/>
          </p:nvSpPr>
          <p:spPr bwMode="auto">
            <a:xfrm>
              <a:off x="2589" y="3569"/>
              <a:ext cx="258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871" y="72"/>
                </a:cxn>
                <a:cxn ang="0">
                  <a:pos x="871" y="36"/>
                </a:cxn>
                <a:cxn ang="0">
                  <a:pos x="871" y="0"/>
                </a:cxn>
                <a:cxn ang="0">
                  <a:pos x="0" y="0"/>
                </a:cxn>
              </a:cxnLst>
              <a:rect l="0" t="0" r="r" b="b"/>
              <a:pathLst>
                <a:path w="871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871" y="72"/>
                  </a:lnTo>
                  <a:lnTo>
                    <a:pt x="871" y="36"/>
                  </a:lnTo>
                  <a:lnTo>
                    <a:pt x="87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5" name="Freeform 2867"/>
            <p:cNvSpPr>
              <a:spLocks/>
            </p:cNvSpPr>
            <p:nvPr/>
          </p:nvSpPr>
          <p:spPr bwMode="auto">
            <a:xfrm>
              <a:off x="2847" y="3569"/>
              <a:ext cx="11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6" name="Freeform 2868"/>
            <p:cNvSpPr>
              <a:spLocks/>
            </p:cNvSpPr>
            <p:nvPr/>
          </p:nvSpPr>
          <p:spPr bwMode="auto">
            <a:xfrm>
              <a:off x="2847" y="3569"/>
              <a:ext cx="11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7" name="Freeform 2869"/>
            <p:cNvSpPr>
              <a:spLocks/>
            </p:cNvSpPr>
            <p:nvPr/>
          </p:nvSpPr>
          <p:spPr bwMode="auto">
            <a:xfrm>
              <a:off x="2537" y="3479"/>
              <a:ext cx="10" cy="30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8" name="Freeform 2870"/>
            <p:cNvSpPr>
              <a:spLocks/>
            </p:cNvSpPr>
            <p:nvPr/>
          </p:nvSpPr>
          <p:spPr bwMode="auto">
            <a:xfrm>
              <a:off x="2537" y="3479"/>
              <a:ext cx="10" cy="30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79" name="Freeform 2871"/>
            <p:cNvSpPr>
              <a:spLocks/>
            </p:cNvSpPr>
            <p:nvPr/>
          </p:nvSpPr>
          <p:spPr bwMode="auto">
            <a:xfrm>
              <a:off x="2547" y="3479"/>
              <a:ext cx="344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62" y="72"/>
                </a:cxn>
                <a:cxn ang="0">
                  <a:pos x="1162" y="36"/>
                </a:cxn>
                <a:cxn ang="0">
                  <a:pos x="1162" y="0"/>
                </a:cxn>
                <a:cxn ang="0">
                  <a:pos x="0" y="0"/>
                </a:cxn>
              </a:cxnLst>
              <a:rect l="0" t="0" r="r" b="b"/>
              <a:pathLst>
                <a:path w="116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62" y="72"/>
                  </a:lnTo>
                  <a:lnTo>
                    <a:pt x="1162" y="36"/>
                  </a:lnTo>
                  <a:lnTo>
                    <a:pt x="116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0" name="Freeform 2872"/>
            <p:cNvSpPr>
              <a:spLocks/>
            </p:cNvSpPr>
            <p:nvPr/>
          </p:nvSpPr>
          <p:spPr bwMode="auto">
            <a:xfrm>
              <a:off x="2547" y="3479"/>
              <a:ext cx="344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62" y="72"/>
                </a:cxn>
                <a:cxn ang="0">
                  <a:pos x="1162" y="36"/>
                </a:cxn>
                <a:cxn ang="0">
                  <a:pos x="1162" y="0"/>
                </a:cxn>
                <a:cxn ang="0">
                  <a:pos x="0" y="0"/>
                </a:cxn>
              </a:cxnLst>
              <a:rect l="0" t="0" r="r" b="b"/>
              <a:pathLst>
                <a:path w="116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62" y="72"/>
                  </a:lnTo>
                  <a:lnTo>
                    <a:pt x="1162" y="36"/>
                  </a:lnTo>
                  <a:lnTo>
                    <a:pt x="116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1" name="Freeform 2873"/>
            <p:cNvSpPr>
              <a:spLocks/>
            </p:cNvSpPr>
            <p:nvPr/>
          </p:nvSpPr>
          <p:spPr bwMode="auto">
            <a:xfrm>
              <a:off x="2891" y="3479"/>
              <a:ext cx="10" cy="30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2" name="Freeform 2874"/>
            <p:cNvSpPr>
              <a:spLocks/>
            </p:cNvSpPr>
            <p:nvPr/>
          </p:nvSpPr>
          <p:spPr bwMode="auto">
            <a:xfrm>
              <a:off x="2891" y="3479"/>
              <a:ext cx="10" cy="3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3" name="Freeform 2875"/>
            <p:cNvSpPr>
              <a:spLocks/>
            </p:cNvSpPr>
            <p:nvPr/>
          </p:nvSpPr>
          <p:spPr bwMode="auto">
            <a:xfrm>
              <a:off x="2709" y="3493"/>
              <a:ext cx="18" cy="1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4" name="Freeform 2876"/>
            <p:cNvSpPr>
              <a:spLocks/>
            </p:cNvSpPr>
            <p:nvPr/>
          </p:nvSpPr>
          <p:spPr bwMode="auto">
            <a:xfrm>
              <a:off x="2709" y="3493"/>
              <a:ext cx="18" cy="1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5" name="Freeform 2877"/>
            <p:cNvSpPr>
              <a:spLocks/>
            </p:cNvSpPr>
            <p:nvPr/>
          </p:nvSpPr>
          <p:spPr bwMode="auto">
            <a:xfrm>
              <a:off x="2709" y="3118"/>
              <a:ext cx="18" cy="375"/>
            </a:xfrm>
            <a:custGeom>
              <a:avLst/>
              <a:gdLst/>
              <a:ahLst/>
              <a:cxnLst>
                <a:cxn ang="0">
                  <a:pos x="0" y="1006"/>
                </a:cxn>
                <a:cxn ang="0">
                  <a:pos x="34" y="1006"/>
                </a:cxn>
                <a:cxn ang="0">
                  <a:pos x="68" y="100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006"/>
                </a:cxn>
              </a:cxnLst>
              <a:rect l="0" t="0" r="r" b="b"/>
              <a:pathLst>
                <a:path w="68" h="1006">
                  <a:moveTo>
                    <a:pt x="0" y="1006"/>
                  </a:moveTo>
                  <a:lnTo>
                    <a:pt x="34" y="1006"/>
                  </a:lnTo>
                  <a:lnTo>
                    <a:pt x="68" y="100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00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6" name="Freeform 2878"/>
            <p:cNvSpPr>
              <a:spLocks/>
            </p:cNvSpPr>
            <p:nvPr/>
          </p:nvSpPr>
          <p:spPr bwMode="auto">
            <a:xfrm>
              <a:off x="2709" y="3118"/>
              <a:ext cx="18" cy="375"/>
            </a:xfrm>
            <a:custGeom>
              <a:avLst/>
              <a:gdLst/>
              <a:ahLst/>
              <a:cxnLst>
                <a:cxn ang="0">
                  <a:pos x="0" y="1006"/>
                </a:cxn>
                <a:cxn ang="0">
                  <a:pos x="34" y="1006"/>
                </a:cxn>
                <a:cxn ang="0">
                  <a:pos x="68" y="100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006"/>
                </a:cxn>
              </a:cxnLst>
              <a:rect l="0" t="0" r="r" b="b"/>
              <a:pathLst>
                <a:path w="68" h="1006">
                  <a:moveTo>
                    <a:pt x="0" y="1006"/>
                  </a:moveTo>
                  <a:lnTo>
                    <a:pt x="34" y="1006"/>
                  </a:lnTo>
                  <a:lnTo>
                    <a:pt x="68" y="100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00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7" name="Freeform 2879"/>
            <p:cNvSpPr>
              <a:spLocks/>
            </p:cNvSpPr>
            <p:nvPr/>
          </p:nvSpPr>
          <p:spPr bwMode="auto">
            <a:xfrm>
              <a:off x="2709" y="3105"/>
              <a:ext cx="18" cy="13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8" name="Freeform 2880"/>
            <p:cNvSpPr>
              <a:spLocks/>
            </p:cNvSpPr>
            <p:nvPr/>
          </p:nvSpPr>
          <p:spPr bwMode="auto">
            <a:xfrm>
              <a:off x="2709" y="3105"/>
              <a:ext cx="18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89" name="Freeform 2881"/>
            <p:cNvSpPr>
              <a:spLocks/>
            </p:cNvSpPr>
            <p:nvPr/>
          </p:nvSpPr>
          <p:spPr bwMode="auto">
            <a:xfrm>
              <a:off x="2715" y="3105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2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0" name="Freeform 2882"/>
            <p:cNvSpPr>
              <a:spLocks/>
            </p:cNvSpPr>
            <p:nvPr/>
          </p:nvSpPr>
          <p:spPr bwMode="auto">
            <a:xfrm>
              <a:off x="2715" y="3105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1" name="Freeform 2883"/>
            <p:cNvSpPr>
              <a:spLocks/>
            </p:cNvSpPr>
            <p:nvPr/>
          </p:nvSpPr>
          <p:spPr bwMode="auto">
            <a:xfrm>
              <a:off x="2642" y="3076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2" name="Freeform 2884"/>
            <p:cNvSpPr>
              <a:spLocks/>
            </p:cNvSpPr>
            <p:nvPr/>
          </p:nvSpPr>
          <p:spPr bwMode="auto">
            <a:xfrm>
              <a:off x="2642" y="3076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3" name="Freeform 2885"/>
            <p:cNvSpPr>
              <a:spLocks/>
            </p:cNvSpPr>
            <p:nvPr/>
          </p:nvSpPr>
          <p:spPr bwMode="auto">
            <a:xfrm>
              <a:off x="2634" y="3076"/>
              <a:ext cx="15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4" name="Freeform 2886"/>
            <p:cNvSpPr>
              <a:spLocks/>
            </p:cNvSpPr>
            <p:nvPr/>
          </p:nvSpPr>
          <p:spPr bwMode="auto">
            <a:xfrm>
              <a:off x="2634" y="3076"/>
              <a:ext cx="15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5" name="Freeform 2887"/>
            <p:cNvSpPr>
              <a:spLocks/>
            </p:cNvSpPr>
            <p:nvPr/>
          </p:nvSpPr>
          <p:spPr bwMode="auto">
            <a:xfrm>
              <a:off x="2715" y="3046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6" name="Freeform 2888"/>
            <p:cNvSpPr>
              <a:spLocks/>
            </p:cNvSpPr>
            <p:nvPr/>
          </p:nvSpPr>
          <p:spPr bwMode="auto">
            <a:xfrm>
              <a:off x="2715" y="3046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7" name="Freeform 2889"/>
            <p:cNvSpPr>
              <a:spLocks/>
            </p:cNvSpPr>
            <p:nvPr/>
          </p:nvSpPr>
          <p:spPr bwMode="auto">
            <a:xfrm>
              <a:off x="2642" y="3046"/>
              <a:ext cx="79" cy="57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8" y="70"/>
                </a:cxn>
              </a:cxnLst>
              <a:rect l="0" t="0" r="r" b="b"/>
              <a:pathLst>
                <a:path w="268" h="147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8" name="Freeform 2890"/>
            <p:cNvSpPr>
              <a:spLocks/>
            </p:cNvSpPr>
            <p:nvPr/>
          </p:nvSpPr>
          <p:spPr bwMode="auto">
            <a:xfrm>
              <a:off x="2642" y="3046"/>
              <a:ext cx="79" cy="57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8" y="70"/>
                </a:cxn>
              </a:cxnLst>
              <a:rect l="0" t="0" r="r" b="b"/>
              <a:pathLst>
                <a:path w="268" h="147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099" name="Freeform 2891"/>
            <p:cNvSpPr>
              <a:spLocks/>
            </p:cNvSpPr>
            <p:nvPr/>
          </p:nvSpPr>
          <p:spPr bwMode="auto">
            <a:xfrm>
              <a:off x="2634" y="3076"/>
              <a:ext cx="15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8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8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0" name="Freeform 2892"/>
            <p:cNvSpPr>
              <a:spLocks/>
            </p:cNvSpPr>
            <p:nvPr/>
          </p:nvSpPr>
          <p:spPr bwMode="auto">
            <a:xfrm>
              <a:off x="2634" y="3076"/>
              <a:ext cx="15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8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8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1" name="Freeform 2893"/>
            <p:cNvSpPr>
              <a:spLocks/>
            </p:cNvSpPr>
            <p:nvPr/>
          </p:nvSpPr>
          <p:spPr bwMode="auto">
            <a:xfrm>
              <a:off x="2789" y="3017"/>
              <a:ext cx="13" cy="27"/>
            </a:xfrm>
            <a:custGeom>
              <a:avLst/>
              <a:gdLst/>
              <a:ahLst/>
              <a:cxnLst>
                <a:cxn ang="0">
                  <a:pos x="10" y="37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  <a:cxn ang="0">
                  <a:pos x="10" y="37"/>
                </a:cxn>
              </a:cxnLst>
              <a:rect l="0" t="0" r="r" b="b"/>
              <a:pathLst>
                <a:path w="44" h="72">
                  <a:moveTo>
                    <a:pt x="10" y="37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2" name="Freeform 2894"/>
            <p:cNvSpPr>
              <a:spLocks/>
            </p:cNvSpPr>
            <p:nvPr/>
          </p:nvSpPr>
          <p:spPr bwMode="auto">
            <a:xfrm>
              <a:off x="2789" y="3017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</a:cxnLst>
              <a:rect l="0" t="0" r="r" b="b"/>
              <a:pathLst>
                <a:path w="44" h="72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3" name="Freeform 2895"/>
            <p:cNvSpPr>
              <a:spLocks/>
            </p:cNvSpPr>
            <p:nvPr/>
          </p:nvSpPr>
          <p:spPr bwMode="auto">
            <a:xfrm>
              <a:off x="2715" y="3017"/>
              <a:ext cx="81" cy="56"/>
            </a:xfrm>
            <a:custGeom>
              <a:avLst/>
              <a:gdLst/>
              <a:ahLst/>
              <a:cxnLst>
                <a:cxn ang="0">
                  <a:pos x="269" y="71"/>
                </a:cxn>
                <a:cxn ang="0">
                  <a:pos x="259" y="36"/>
                </a:cxn>
                <a:cxn ang="0">
                  <a:pos x="249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9" y="71"/>
                </a:cxn>
              </a:cxnLst>
              <a:rect l="0" t="0" r="r" b="b"/>
              <a:pathLst>
                <a:path w="269" h="148">
                  <a:moveTo>
                    <a:pt x="269" y="71"/>
                  </a:moveTo>
                  <a:lnTo>
                    <a:pt x="259" y="36"/>
                  </a:lnTo>
                  <a:lnTo>
                    <a:pt x="249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9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4" name="Freeform 2896"/>
            <p:cNvSpPr>
              <a:spLocks/>
            </p:cNvSpPr>
            <p:nvPr/>
          </p:nvSpPr>
          <p:spPr bwMode="auto">
            <a:xfrm>
              <a:off x="2715" y="3017"/>
              <a:ext cx="81" cy="56"/>
            </a:xfrm>
            <a:custGeom>
              <a:avLst/>
              <a:gdLst/>
              <a:ahLst/>
              <a:cxnLst>
                <a:cxn ang="0">
                  <a:pos x="269" y="71"/>
                </a:cxn>
                <a:cxn ang="0">
                  <a:pos x="259" y="36"/>
                </a:cxn>
                <a:cxn ang="0">
                  <a:pos x="249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9" y="71"/>
                </a:cxn>
              </a:cxnLst>
              <a:rect l="0" t="0" r="r" b="b"/>
              <a:pathLst>
                <a:path w="269" h="148">
                  <a:moveTo>
                    <a:pt x="269" y="71"/>
                  </a:moveTo>
                  <a:lnTo>
                    <a:pt x="259" y="36"/>
                  </a:lnTo>
                  <a:lnTo>
                    <a:pt x="249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9" y="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5" name="Freeform 2897"/>
            <p:cNvSpPr>
              <a:spLocks/>
            </p:cNvSpPr>
            <p:nvPr/>
          </p:nvSpPr>
          <p:spPr bwMode="auto">
            <a:xfrm>
              <a:off x="2709" y="3046"/>
              <a:ext cx="12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6" name="Freeform 2898"/>
            <p:cNvSpPr>
              <a:spLocks/>
            </p:cNvSpPr>
            <p:nvPr/>
          </p:nvSpPr>
          <p:spPr bwMode="auto">
            <a:xfrm>
              <a:off x="2709" y="3046"/>
              <a:ext cx="12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7" name="Freeform 2899"/>
            <p:cNvSpPr>
              <a:spLocks/>
            </p:cNvSpPr>
            <p:nvPr/>
          </p:nvSpPr>
          <p:spPr bwMode="auto">
            <a:xfrm>
              <a:off x="2789" y="3017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  <a:cxn ang="0">
                  <a:pos x="10" y="36"/>
                </a:cxn>
              </a:cxnLst>
              <a:rect l="0" t="0" r="r" b="b"/>
              <a:pathLst>
                <a:path w="44" h="72">
                  <a:moveTo>
                    <a:pt x="10" y="36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8" name="Freeform 2900"/>
            <p:cNvSpPr>
              <a:spLocks/>
            </p:cNvSpPr>
            <p:nvPr/>
          </p:nvSpPr>
          <p:spPr bwMode="auto">
            <a:xfrm>
              <a:off x="2789" y="3017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09" name="Freeform 2901"/>
            <p:cNvSpPr>
              <a:spLocks/>
            </p:cNvSpPr>
            <p:nvPr/>
          </p:nvSpPr>
          <p:spPr bwMode="auto">
            <a:xfrm>
              <a:off x="2715" y="2990"/>
              <a:ext cx="81" cy="54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6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1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6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1"/>
                  </a:lnTo>
                  <a:lnTo>
                    <a:pt x="24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0" name="Freeform 2902"/>
            <p:cNvSpPr>
              <a:spLocks/>
            </p:cNvSpPr>
            <p:nvPr/>
          </p:nvSpPr>
          <p:spPr bwMode="auto">
            <a:xfrm>
              <a:off x="2715" y="2990"/>
              <a:ext cx="81" cy="54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6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1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6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1"/>
                  </a:lnTo>
                  <a:lnTo>
                    <a:pt x="249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1" name="Freeform 2903"/>
            <p:cNvSpPr>
              <a:spLocks/>
            </p:cNvSpPr>
            <p:nvPr/>
          </p:nvSpPr>
          <p:spPr bwMode="auto">
            <a:xfrm>
              <a:off x="2709" y="2990"/>
              <a:ext cx="12" cy="25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2">
                  <a:moveTo>
                    <a:pt x="34" y="36"/>
                  </a:move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2" name="Freeform 2904"/>
            <p:cNvSpPr>
              <a:spLocks/>
            </p:cNvSpPr>
            <p:nvPr/>
          </p:nvSpPr>
          <p:spPr bwMode="auto">
            <a:xfrm>
              <a:off x="2709" y="2990"/>
              <a:ext cx="12" cy="25"/>
            </a:xfrm>
            <a:custGeom>
              <a:avLst/>
              <a:gdLst/>
              <a:ahLst/>
              <a:cxnLst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2">
                  <a:moveTo>
                    <a:pt x="24" y="72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3" name="Freeform 2905"/>
            <p:cNvSpPr>
              <a:spLocks/>
            </p:cNvSpPr>
            <p:nvPr/>
          </p:nvSpPr>
          <p:spPr bwMode="auto">
            <a:xfrm>
              <a:off x="2789" y="2903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4" name="Freeform 2906"/>
            <p:cNvSpPr>
              <a:spLocks/>
            </p:cNvSpPr>
            <p:nvPr/>
          </p:nvSpPr>
          <p:spPr bwMode="auto">
            <a:xfrm>
              <a:off x="2789" y="2903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5" name="Freeform 2907"/>
            <p:cNvSpPr>
              <a:spLocks/>
            </p:cNvSpPr>
            <p:nvPr/>
          </p:nvSpPr>
          <p:spPr bwMode="auto">
            <a:xfrm>
              <a:off x="2715" y="2903"/>
              <a:ext cx="81" cy="56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9" y="70"/>
                </a:cxn>
              </a:cxnLst>
              <a:rect l="0" t="0" r="r" b="b"/>
              <a:pathLst>
                <a:path w="269" h="146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6" name="Freeform 2908"/>
            <p:cNvSpPr>
              <a:spLocks/>
            </p:cNvSpPr>
            <p:nvPr/>
          </p:nvSpPr>
          <p:spPr bwMode="auto">
            <a:xfrm>
              <a:off x="2715" y="2903"/>
              <a:ext cx="81" cy="56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9" y="70"/>
                </a:cxn>
              </a:cxnLst>
              <a:rect l="0" t="0" r="r" b="b"/>
              <a:pathLst>
                <a:path w="269" h="146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9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7" name="Freeform 2909"/>
            <p:cNvSpPr>
              <a:spLocks/>
            </p:cNvSpPr>
            <p:nvPr/>
          </p:nvSpPr>
          <p:spPr bwMode="auto">
            <a:xfrm>
              <a:off x="2709" y="2932"/>
              <a:ext cx="12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8" name="Freeform 2910"/>
            <p:cNvSpPr>
              <a:spLocks/>
            </p:cNvSpPr>
            <p:nvPr/>
          </p:nvSpPr>
          <p:spPr bwMode="auto">
            <a:xfrm>
              <a:off x="2709" y="2932"/>
              <a:ext cx="12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19" name="Freeform 2911"/>
            <p:cNvSpPr>
              <a:spLocks/>
            </p:cNvSpPr>
            <p:nvPr/>
          </p:nvSpPr>
          <p:spPr bwMode="auto">
            <a:xfrm>
              <a:off x="2789" y="2903"/>
              <a:ext cx="13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0" name="Freeform 2912"/>
            <p:cNvSpPr>
              <a:spLocks/>
            </p:cNvSpPr>
            <p:nvPr/>
          </p:nvSpPr>
          <p:spPr bwMode="auto">
            <a:xfrm>
              <a:off x="2789" y="2903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1" name="Freeform 2913"/>
            <p:cNvSpPr>
              <a:spLocks/>
            </p:cNvSpPr>
            <p:nvPr/>
          </p:nvSpPr>
          <p:spPr bwMode="auto">
            <a:xfrm>
              <a:off x="2715" y="2874"/>
              <a:ext cx="81" cy="56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8"/>
                </a:cxn>
                <a:cxn ang="0">
                  <a:pos x="20" y="0"/>
                </a:cxn>
                <a:cxn ang="0">
                  <a:pos x="10" y="36"/>
                </a:cxn>
                <a:cxn ang="0">
                  <a:pos x="0" y="71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8"/>
                  </a:lnTo>
                  <a:lnTo>
                    <a:pt x="20" y="0"/>
                  </a:lnTo>
                  <a:lnTo>
                    <a:pt x="10" y="36"/>
                  </a:lnTo>
                  <a:lnTo>
                    <a:pt x="0" y="71"/>
                  </a:lnTo>
                  <a:lnTo>
                    <a:pt x="249" y="1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2" name="Freeform 2914"/>
            <p:cNvSpPr>
              <a:spLocks/>
            </p:cNvSpPr>
            <p:nvPr/>
          </p:nvSpPr>
          <p:spPr bwMode="auto">
            <a:xfrm>
              <a:off x="2715" y="2874"/>
              <a:ext cx="81" cy="56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8"/>
                </a:cxn>
                <a:cxn ang="0">
                  <a:pos x="20" y="0"/>
                </a:cxn>
                <a:cxn ang="0">
                  <a:pos x="10" y="36"/>
                </a:cxn>
                <a:cxn ang="0">
                  <a:pos x="0" y="71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8"/>
                  </a:lnTo>
                  <a:lnTo>
                    <a:pt x="20" y="0"/>
                  </a:lnTo>
                  <a:lnTo>
                    <a:pt x="10" y="36"/>
                  </a:lnTo>
                  <a:lnTo>
                    <a:pt x="0" y="71"/>
                  </a:lnTo>
                  <a:lnTo>
                    <a:pt x="249" y="1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3" name="Freeform 2915"/>
            <p:cNvSpPr>
              <a:spLocks/>
            </p:cNvSpPr>
            <p:nvPr/>
          </p:nvSpPr>
          <p:spPr bwMode="auto">
            <a:xfrm>
              <a:off x="2709" y="2874"/>
              <a:ext cx="12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7"/>
                </a:cxn>
              </a:cxnLst>
              <a:rect l="0" t="0" r="r" b="b"/>
              <a:pathLst>
                <a:path w="44" h="72">
                  <a:moveTo>
                    <a:pt x="34" y="37"/>
                  </a:move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4" name="Freeform 2916"/>
            <p:cNvSpPr>
              <a:spLocks/>
            </p:cNvSpPr>
            <p:nvPr/>
          </p:nvSpPr>
          <p:spPr bwMode="auto">
            <a:xfrm>
              <a:off x="2709" y="2874"/>
              <a:ext cx="12" cy="27"/>
            </a:xfrm>
            <a:custGeom>
              <a:avLst/>
              <a:gdLst/>
              <a:ahLst/>
              <a:cxnLst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2">
                  <a:moveTo>
                    <a:pt x="24" y="72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5" name="Freeform 2917"/>
            <p:cNvSpPr>
              <a:spLocks/>
            </p:cNvSpPr>
            <p:nvPr/>
          </p:nvSpPr>
          <p:spPr bwMode="auto">
            <a:xfrm>
              <a:off x="2715" y="2932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6" name="Freeform 2918"/>
            <p:cNvSpPr>
              <a:spLocks/>
            </p:cNvSpPr>
            <p:nvPr/>
          </p:nvSpPr>
          <p:spPr bwMode="auto">
            <a:xfrm>
              <a:off x="2715" y="2932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7" name="Freeform 2919"/>
            <p:cNvSpPr>
              <a:spLocks/>
            </p:cNvSpPr>
            <p:nvPr/>
          </p:nvSpPr>
          <p:spPr bwMode="auto">
            <a:xfrm>
              <a:off x="2642" y="2932"/>
              <a:ext cx="79" cy="56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8" y="70"/>
                </a:cxn>
              </a:cxnLst>
              <a:rect l="0" t="0" r="r" b="b"/>
              <a:pathLst>
                <a:path w="268" h="147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8" name="Freeform 2920"/>
            <p:cNvSpPr>
              <a:spLocks/>
            </p:cNvSpPr>
            <p:nvPr/>
          </p:nvSpPr>
          <p:spPr bwMode="auto">
            <a:xfrm>
              <a:off x="2642" y="2932"/>
              <a:ext cx="79" cy="56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8" y="70"/>
                </a:cxn>
              </a:cxnLst>
              <a:rect l="0" t="0" r="r" b="b"/>
              <a:pathLst>
                <a:path w="268" h="147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29" name="Freeform 2921"/>
            <p:cNvSpPr>
              <a:spLocks/>
            </p:cNvSpPr>
            <p:nvPr/>
          </p:nvSpPr>
          <p:spPr bwMode="auto">
            <a:xfrm>
              <a:off x="2634" y="2961"/>
              <a:ext cx="15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0" name="Freeform 2922"/>
            <p:cNvSpPr>
              <a:spLocks/>
            </p:cNvSpPr>
            <p:nvPr/>
          </p:nvSpPr>
          <p:spPr bwMode="auto">
            <a:xfrm>
              <a:off x="2634" y="2961"/>
              <a:ext cx="15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1" name="Freeform 2923"/>
            <p:cNvSpPr>
              <a:spLocks/>
            </p:cNvSpPr>
            <p:nvPr/>
          </p:nvSpPr>
          <p:spPr bwMode="auto">
            <a:xfrm>
              <a:off x="2715" y="2990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  <a:cxn ang="0">
                  <a:pos x="10" y="35"/>
                </a:cxn>
              </a:cxnLst>
              <a:rect l="0" t="0" r="r" b="b"/>
              <a:pathLst>
                <a:path w="44" h="72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2" name="Freeform 2924"/>
            <p:cNvSpPr>
              <a:spLocks/>
            </p:cNvSpPr>
            <p:nvPr/>
          </p:nvSpPr>
          <p:spPr bwMode="auto">
            <a:xfrm>
              <a:off x="2715" y="2990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3" name="Freeform 2925"/>
            <p:cNvSpPr>
              <a:spLocks/>
            </p:cNvSpPr>
            <p:nvPr/>
          </p:nvSpPr>
          <p:spPr bwMode="auto">
            <a:xfrm>
              <a:off x="2642" y="2961"/>
              <a:ext cx="79" cy="54"/>
            </a:xfrm>
            <a:custGeom>
              <a:avLst/>
              <a:gdLst/>
              <a:ahLst/>
              <a:cxnLst>
                <a:cxn ang="0">
                  <a:pos x="248" y="148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8"/>
                </a:cxn>
              </a:cxnLst>
              <a:rect l="0" t="0" r="r" b="b"/>
              <a:pathLst>
                <a:path w="268" h="148">
                  <a:moveTo>
                    <a:pt x="248" y="148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4" name="Freeform 2926"/>
            <p:cNvSpPr>
              <a:spLocks/>
            </p:cNvSpPr>
            <p:nvPr/>
          </p:nvSpPr>
          <p:spPr bwMode="auto">
            <a:xfrm>
              <a:off x="2642" y="2961"/>
              <a:ext cx="79" cy="54"/>
            </a:xfrm>
            <a:custGeom>
              <a:avLst/>
              <a:gdLst/>
              <a:ahLst/>
              <a:cxnLst>
                <a:cxn ang="0">
                  <a:pos x="248" y="148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8"/>
                </a:cxn>
              </a:cxnLst>
              <a:rect l="0" t="0" r="r" b="b"/>
              <a:pathLst>
                <a:path w="268" h="148">
                  <a:moveTo>
                    <a:pt x="248" y="148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5" name="Freeform 2927"/>
            <p:cNvSpPr>
              <a:spLocks/>
            </p:cNvSpPr>
            <p:nvPr/>
          </p:nvSpPr>
          <p:spPr bwMode="auto">
            <a:xfrm>
              <a:off x="2634" y="2961"/>
              <a:ext cx="15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6" name="Freeform 2928"/>
            <p:cNvSpPr>
              <a:spLocks/>
            </p:cNvSpPr>
            <p:nvPr/>
          </p:nvSpPr>
          <p:spPr bwMode="auto">
            <a:xfrm>
              <a:off x="2634" y="2961"/>
              <a:ext cx="15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7" name="Freeform 2929"/>
            <p:cNvSpPr>
              <a:spLocks/>
            </p:cNvSpPr>
            <p:nvPr/>
          </p:nvSpPr>
          <p:spPr bwMode="auto">
            <a:xfrm>
              <a:off x="2715" y="2759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8" name="Freeform 2930"/>
            <p:cNvSpPr>
              <a:spLocks/>
            </p:cNvSpPr>
            <p:nvPr/>
          </p:nvSpPr>
          <p:spPr bwMode="auto">
            <a:xfrm>
              <a:off x="2715" y="2759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39" name="Freeform 2931"/>
            <p:cNvSpPr>
              <a:spLocks/>
            </p:cNvSpPr>
            <p:nvPr/>
          </p:nvSpPr>
          <p:spPr bwMode="auto">
            <a:xfrm>
              <a:off x="2642" y="2730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6"/>
                </a:cxn>
                <a:cxn ang="0">
                  <a:pos x="0" y="71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6"/>
                  </a:lnTo>
                  <a:lnTo>
                    <a:pt x="0" y="71"/>
                  </a:lnTo>
                  <a:lnTo>
                    <a:pt x="248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0" name="Freeform 2932"/>
            <p:cNvSpPr>
              <a:spLocks/>
            </p:cNvSpPr>
            <p:nvPr/>
          </p:nvSpPr>
          <p:spPr bwMode="auto">
            <a:xfrm>
              <a:off x="2642" y="2730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6"/>
                </a:cxn>
                <a:cxn ang="0">
                  <a:pos x="0" y="71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6"/>
                  </a:lnTo>
                  <a:lnTo>
                    <a:pt x="0" y="71"/>
                  </a:lnTo>
                  <a:lnTo>
                    <a:pt x="248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1" name="Freeform 2933"/>
            <p:cNvSpPr>
              <a:spLocks/>
            </p:cNvSpPr>
            <p:nvPr/>
          </p:nvSpPr>
          <p:spPr bwMode="auto">
            <a:xfrm>
              <a:off x="2634" y="2730"/>
              <a:ext cx="15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24" y="72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7"/>
                </a:cxn>
              </a:cxnLst>
              <a:rect l="0" t="0" r="r" b="b"/>
              <a:pathLst>
                <a:path w="44" h="72">
                  <a:moveTo>
                    <a:pt x="34" y="37"/>
                  </a:moveTo>
                  <a:lnTo>
                    <a:pt x="24" y="72"/>
                  </a:ln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2" name="Freeform 2934"/>
            <p:cNvSpPr>
              <a:spLocks/>
            </p:cNvSpPr>
            <p:nvPr/>
          </p:nvSpPr>
          <p:spPr bwMode="auto">
            <a:xfrm>
              <a:off x="2634" y="2730"/>
              <a:ext cx="15" cy="27"/>
            </a:xfrm>
            <a:custGeom>
              <a:avLst/>
              <a:gdLst/>
              <a:ahLst/>
              <a:cxnLst>
                <a:cxn ang="0">
                  <a:pos x="24" y="72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2">
                  <a:moveTo>
                    <a:pt x="24" y="72"/>
                  </a:move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3" name="Freeform 2935"/>
            <p:cNvSpPr>
              <a:spLocks/>
            </p:cNvSpPr>
            <p:nvPr/>
          </p:nvSpPr>
          <p:spPr bwMode="auto">
            <a:xfrm>
              <a:off x="2715" y="2701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4" name="Freeform 2936"/>
            <p:cNvSpPr>
              <a:spLocks/>
            </p:cNvSpPr>
            <p:nvPr/>
          </p:nvSpPr>
          <p:spPr bwMode="auto">
            <a:xfrm>
              <a:off x="2715" y="2701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5" name="Freeform 2937"/>
            <p:cNvSpPr>
              <a:spLocks/>
            </p:cNvSpPr>
            <p:nvPr/>
          </p:nvSpPr>
          <p:spPr bwMode="auto">
            <a:xfrm>
              <a:off x="2642" y="2703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8" y="70"/>
                </a:cxn>
              </a:cxnLst>
              <a:rect l="0" t="0" r="r" b="b"/>
              <a:pathLst>
                <a:path w="268" h="148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6" name="Freeform 2938"/>
            <p:cNvSpPr>
              <a:spLocks/>
            </p:cNvSpPr>
            <p:nvPr/>
          </p:nvSpPr>
          <p:spPr bwMode="auto">
            <a:xfrm>
              <a:off x="2642" y="2703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7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8" y="70"/>
                </a:cxn>
              </a:cxnLst>
              <a:rect l="0" t="0" r="r" b="b"/>
              <a:pathLst>
                <a:path w="268" h="148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7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7" name="Freeform 2939"/>
            <p:cNvSpPr>
              <a:spLocks/>
            </p:cNvSpPr>
            <p:nvPr/>
          </p:nvSpPr>
          <p:spPr bwMode="auto">
            <a:xfrm>
              <a:off x="2634" y="2730"/>
              <a:ext cx="15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44" y="71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6"/>
                </a:cxn>
              </a:cxnLst>
              <a:rect l="0" t="0" r="r" b="b"/>
              <a:pathLst>
                <a:path w="44" h="72">
                  <a:moveTo>
                    <a:pt x="34" y="36"/>
                  </a:moveTo>
                  <a:lnTo>
                    <a:pt x="44" y="71"/>
                  </a:ln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8" name="Freeform 2940"/>
            <p:cNvSpPr>
              <a:spLocks/>
            </p:cNvSpPr>
            <p:nvPr/>
          </p:nvSpPr>
          <p:spPr bwMode="auto">
            <a:xfrm>
              <a:off x="2634" y="2730"/>
              <a:ext cx="15" cy="27"/>
            </a:xfrm>
            <a:custGeom>
              <a:avLst/>
              <a:gdLst/>
              <a:ahLst/>
              <a:cxnLst>
                <a:cxn ang="0">
                  <a:pos x="44" y="71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2">
                  <a:moveTo>
                    <a:pt x="44" y="71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49" name="Freeform 2941"/>
            <p:cNvSpPr>
              <a:spLocks/>
            </p:cNvSpPr>
            <p:nvPr/>
          </p:nvSpPr>
          <p:spPr bwMode="auto">
            <a:xfrm>
              <a:off x="2789" y="2674"/>
              <a:ext cx="13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0" name="Freeform 2942"/>
            <p:cNvSpPr>
              <a:spLocks/>
            </p:cNvSpPr>
            <p:nvPr/>
          </p:nvSpPr>
          <p:spPr bwMode="auto">
            <a:xfrm>
              <a:off x="2789" y="2674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1" name="Freeform 2943"/>
            <p:cNvSpPr>
              <a:spLocks/>
            </p:cNvSpPr>
            <p:nvPr/>
          </p:nvSpPr>
          <p:spPr bwMode="auto">
            <a:xfrm>
              <a:off x="2715" y="2645"/>
              <a:ext cx="81" cy="54"/>
            </a:xfrm>
            <a:custGeom>
              <a:avLst/>
              <a:gdLst/>
              <a:ahLst/>
              <a:cxnLst>
                <a:cxn ang="0">
                  <a:pos x="249" y="146"/>
                </a:cxn>
                <a:cxn ang="0">
                  <a:pos x="259" y="111"/>
                </a:cxn>
                <a:cxn ang="0">
                  <a:pos x="269" y="76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6"/>
                </a:cxn>
              </a:cxnLst>
              <a:rect l="0" t="0" r="r" b="b"/>
              <a:pathLst>
                <a:path w="269" h="146">
                  <a:moveTo>
                    <a:pt x="249" y="146"/>
                  </a:moveTo>
                  <a:lnTo>
                    <a:pt x="259" y="111"/>
                  </a:lnTo>
                  <a:lnTo>
                    <a:pt x="269" y="76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2" name="Freeform 2944"/>
            <p:cNvSpPr>
              <a:spLocks/>
            </p:cNvSpPr>
            <p:nvPr/>
          </p:nvSpPr>
          <p:spPr bwMode="auto">
            <a:xfrm>
              <a:off x="2715" y="2645"/>
              <a:ext cx="81" cy="54"/>
            </a:xfrm>
            <a:custGeom>
              <a:avLst/>
              <a:gdLst/>
              <a:ahLst/>
              <a:cxnLst>
                <a:cxn ang="0">
                  <a:pos x="249" y="146"/>
                </a:cxn>
                <a:cxn ang="0">
                  <a:pos x="259" y="111"/>
                </a:cxn>
                <a:cxn ang="0">
                  <a:pos x="269" y="76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6"/>
                </a:cxn>
              </a:cxnLst>
              <a:rect l="0" t="0" r="r" b="b"/>
              <a:pathLst>
                <a:path w="269" h="146">
                  <a:moveTo>
                    <a:pt x="249" y="146"/>
                  </a:moveTo>
                  <a:lnTo>
                    <a:pt x="259" y="111"/>
                  </a:lnTo>
                  <a:lnTo>
                    <a:pt x="269" y="76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3" name="Freeform 2945"/>
            <p:cNvSpPr>
              <a:spLocks/>
            </p:cNvSpPr>
            <p:nvPr/>
          </p:nvSpPr>
          <p:spPr bwMode="auto">
            <a:xfrm>
              <a:off x="2709" y="2645"/>
              <a:ext cx="12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4" name="Freeform 2946"/>
            <p:cNvSpPr>
              <a:spLocks/>
            </p:cNvSpPr>
            <p:nvPr/>
          </p:nvSpPr>
          <p:spPr bwMode="auto">
            <a:xfrm>
              <a:off x="2709" y="2645"/>
              <a:ext cx="12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5" name="Freeform 2947"/>
            <p:cNvSpPr>
              <a:spLocks/>
            </p:cNvSpPr>
            <p:nvPr/>
          </p:nvSpPr>
          <p:spPr bwMode="auto">
            <a:xfrm>
              <a:off x="2789" y="2672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6" name="Freeform 2948"/>
            <p:cNvSpPr>
              <a:spLocks/>
            </p:cNvSpPr>
            <p:nvPr/>
          </p:nvSpPr>
          <p:spPr bwMode="auto">
            <a:xfrm>
              <a:off x="2789" y="2672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7" name="Freeform 2949"/>
            <p:cNvSpPr>
              <a:spLocks/>
            </p:cNvSpPr>
            <p:nvPr/>
          </p:nvSpPr>
          <p:spPr bwMode="auto">
            <a:xfrm>
              <a:off x="2715" y="2674"/>
              <a:ext cx="81" cy="54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8" name="Freeform 2950"/>
            <p:cNvSpPr>
              <a:spLocks/>
            </p:cNvSpPr>
            <p:nvPr/>
          </p:nvSpPr>
          <p:spPr bwMode="auto">
            <a:xfrm>
              <a:off x="2715" y="2674"/>
              <a:ext cx="81" cy="54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59" name="Freeform 2951"/>
            <p:cNvSpPr>
              <a:spLocks/>
            </p:cNvSpPr>
            <p:nvPr/>
          </p:nvSpPr>
          <p:spPr bwMode="auto">
            <a:xfrm>
              <a:off x="2709" y="2703"/>
              <a:ext cx="12" cy="25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2">
                  <a:moveTo>
                    <a:pt x="34" y="35"/>
                  </a:moveTo>
                  <a:lnTo>
                    <a:pt x="44" y="70"/>
                  </a:ln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0" name="Freeform 2952"/>
            <p:cNvSpPr>
              <a:spLocks/>
            </p:cNvSpPr>
            <p:nvPr/>
          </p:nvSpPr>
          <p:spPr bwMode="auto">
            <a:xfrm>
              <a:off x="2709" y="2703"/>
              <a:ext cx="12" cy="25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2">
                  <a:moveTo>
                    <a:pt x="44" y="70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1" name="Freeform 2953"/>
            <p:cNvSpPr>
              <a:spLocks/>
            </p:cNvSpPr>
            <p:nvPr/>
          </p:nvSpPr>
          <p:spPr bwMode="auto">
            <a:xfrm>
              <a:off x="2789" y="2788"/>
              <a:ext cx="13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2" name="Freeform 2954"/>
            <p:cNvSpPr>
              <a:spLocks/>
            </p:cNvSpPr>
            <p:nvPr/>
          </p:nvSpPr>
          <p:spPr bwMode="auto">
            <a:xfrm>
              <a:off x="2789" y="2788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3" name="Freeform 2955"/>
            <p:cNvSpPr>
              <a:spLocks/>
            </p:cNvSpPr>
            <p:nvPr/>
          </p:nvSpPr>
          <p:spPr bwMode="auto">
            <a:xfrm>
              <a:off x="2715" y="2759"/>
              <a:ext cx="81" cy="56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4" name="Freeform 2956"/>
            <p:cNvSpPr>
              <a:spLocks/>
            </p:cNvSpPr>
            <p:nvPr/>
          </p:nvSpPr>
          <p:spPr bwMode="auto">
            <a:xfrm>
              <a:off x="2715" y="2759"/>
              <a:ext cx="81" cy="56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5" name="Freeform 2957"/>
            <p:cNvSpPr>
              <a:spLocks/>
            </p:cNvSpPr>
            <p:nvPr/>
          </p:nvSpPr>
          <p:spPr bwMode="auto">
            <a:xfrm>
              <a:off x="2709" y="2759"/>
              <a:ext cx="12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7"/>
                </a:cxn>
              </a:cxnLst>
              <a:rect l="0" t="0" r="r" b="b"/>
              <a:pathLst>
                <a:path w="44" h="72">
                  <a:moveTo>
                    <a:pt x="34" y="37"/>
                  </a:move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6" name="Freeform 2958"/>
            <p:cNvSpPr>
              <a:spLocks/>
            </p:cNvSpPr>
            <p:nvPr/>
          </p:nvSpPr>
          <p:spPr bwMode="auto">
            <a:xfrm>
              <a:off x="2709" y="2759"/>
              <a:ext cx="12" cy="27"/>
            </a:xfrm>
            <a:custGeom>
              <a:avLst/>
              <a:gdLst/>
              <a:ahLst/>
              <a:cxnLst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2">
                  <a:moveTo>
                    <a:pt x="24" y="72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7" name="Freeform 2959"/>
            <p:cNvSpPr>
              <a:spLocks/>
            </p:cNvSpPr>
            <p:nvPr/>
          </p:nvSpPr>
          <p:spPr bwMode="auto">
            <a:xfrm>
              <a:off x="2789" y="2788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8" name="Freeform 2960"/>
            <p:cNvSpPr>
              <a:spLocks/>
            </p:cNvSpPr>
            <p:nvPr/>
          </p:nvSpPr>
          <p:spPr bwMode="auto">
            <a:xfrm>
              <a:off x="2789" y="2788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69" name="Freeform 2961"/>
            <p:cNvSpPr>
              <a:spLocks/>
            </p:cNvSpPr>
            <p:nvPr/>
          </p:nvSpPr>
          <p:spPr bwMode="auto">
            <a:xfrm>
              <a:off x="2715" y="2788"/>
              <a:ext cx="81" cy="57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0" name="Freeform 2962"/>
            <p:cNvSpPr>
              <a:spLocks/>
            </p:cNvSpPr>
            <p:nvPr/>
          </p:nvSpPr>
          <p:spPr bwMode="auto">
            <a:xfrm>
              <a:off x="2715" y="2788"/>
              <a:ext cx="81" cy="57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1" name="Freeform 2963"/>
            <p:cNvSpPr>
              <a:spLocks/>
            </p:cNvSpPr>
            <p:nvPr/>
          </p:nvSpPr>
          <p:spPr bwMode="auto">
            <a:xfrm>
              <a:off x="2709" y="2818"/>
              <a:ext cx="12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2">
                  <a:moveTo>
                    <a:pt x="34" y="35"/>
                  </a:moveTo>
                  <a:lnTo>
                    <a:pt x="44" y="70"/>
                  </a:ln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2" name="Freeform 2964"/>
            <p:cNvSpPr>
              <a:spLocks/>
            </p:cNvSpPr>
            <p:nvPr/>
          </p:nvSpPr>
          <p:spPr bwMode="auto">
            <a:xfrm>
              <a:off x="2709" y="2818"/>
              <a:ext cx="12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2">
                  <a:moveTo>
                    <a:pt x="44" y="70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3" name="Freeform 2965"/>
            <p:cNvSpPr>
              <a:spLocks/>
            </p:cNvSpPr>
            <p:nvPr/>
          </p:nvSpPr>
          <p:spPr bwMode="auto">
            <a:xfrm>
              <a:off x="2715" y="2818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4" name="Freeform 2966"/>
            <p:cNvSpPr>
              <a:spLocks/>
            </p:cNvSpPr>
            <p:nvPr/>
          </p:nvSpPr>
          <p:spPr bwMode="auto">
            <a:xfrm>
              <a:off x="2715" y="2818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5" name="Freeform 2967"/>
            <p:cNvSpPr>
              <a:spLocks/>
            </p:cNvSpPr>
            <p:nvPr/>
          </p:nvSpPr>
          <p:spPr bwMode="auto">
            <a:xfrm>
              <a:off x="2642" y="2818"/>
              <a:ext cx="79" cy="53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6" name="Freeform 2968"/>
            <p:cNvSpPr>
              <a:spLocks/>
            </p:cNvSpPr>
            <p:nvPr/>
          </p:nvSpPr>
          <p:spPr bwMode="auto">
            <a:xfrm>
              <a:off x="2642" y="2818"/>
              <a:ext cx="79" cy="53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7" name="Freeform 2969"/>
            <p:cNvSpPr>
              <a:spLocks/>
            </p:cNvSpPr>
            <p:nvPr/>
          </p:nvSpPr>
          <p:spPr bwMode="auto">
            <a:xfrm>
              <a:off x="2634" y="2847"/>
              <a:ext cx="15" cy="24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2">
                  <a:moveTo>
                    <a:pt x="34" y="35"/>
                  </a:moveTo>
                  <a:lnTo>
                    <a:pt x="44" y="70"/>
                  </a:ln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8" name="Freeform 2970"/>
            <p:cNvSpPr>
              <a:spLocks/>
            </p:cNvSpPr>
            <p:nvPr/>
          </p:nvSpPr>
          <p:spPr bwMode="auto">
            <a:xfrm>
              <a:off x="2634" y="2847"/>
              <a:ext cx="15" cy="24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2">
                  <a:moveTo>
                    <a:pt x="44" y="70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79" name="Freeform 2971"/>
            <p:cNvSpPr>
              <a:spLocks/>
            </p:cNvSpPr>
            <p:nvPr/>
          </p:nvSpPr>
          <p:spPr bwMode="auto">
            <a:xfrm>
              <a:off x="2715" y="2874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  <a:cxn ang="0">
                  <a:pos x="10" y="36"/>
                </a:cxn>
              </a:cxnLst>
              <a:rect l="0" t="0" r="r" b="b"/>
              <a:pathLst>
                <a:path w="44" h="72">
                  <a:moveTo>
                    <a:pt x="10" y="36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0" name="Freeform 2972"/>
            <p:cNvSpPr>
              <a:spLocks/>
            </p:cNvSpPr>
            <p:nvPr/>
          </p:nvSpPr>
          <p:spPr bwMode="auto">
            <a:xfrm>
              <a:off x="2715" y="2874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1" name="Freeform 2973"/>
            <p:cNvSpPr>
              <a:spLocks/>
            </p:cNvSpPr>
            <p:nvPr/>
          </p:nvSpPr>
          <p:spPr bwMode="auto">
            <a:xfrm>
              <a:off x="2642" y="2847"/>
              <a:ext cx="79" cy="54"/>
            </a:xfrm>
            <a:custGeom>
              <a:avLst/>
              <a:gdLst/>
              <a:ahLst/>
              <a:cxnLst>
                <a:cxn ang="0">
                  <a:pos x="248" y="148"/>
                </a:cxn>
                <a:cxn ang="0">
                  <a:pos x="258" y="113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8"/>
                </a:cxn>
              </a:cxnLst>
              <a:rect l="0" t="0" r="r" b="b"/>
              <a:pathLst>
                <a:path w="268" h="148">
                  <a:moveTo>
                    <a:pt x="248" y="148"/>
                  </a:moveTo>
                  <a:lnTo>
                    <a:pt x="258" y="113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2" name="Freeform 2974"/>
            <p:cNvSpPr>
              <a:spLocks/>
            </p:cNvSpPr>
            <p:nvPr/>
          </p:nvSpPr>
          <p:spPr bwMode="auto">
            <a:xfrm>
              <a:off x="2642" y="2847"/>
              <a:ext cx="79" cy="54"/>
            </a:xfrm>
            <a:custGeom>
              <a:avLst/>
              <a:gdLst/>
              <a:ahLst/>
              <a:cxnLst>
                <a:cxn ang="0">
                  <a:pos x="248" y="148"/>
                </a:cxn>
                <a:cxn ang="0">
                  <a:pos x="258" y="113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8"/>
                </a:cxn>
              </a:cxnLst>
              <a:rect l="0" t="0" r="r" b="b"/>
              <a:pathLst>
                <a:path w="268" h="148">
                  <a:moveTo>
                    <a:pt x="248" y="148"/>
                  </a:moveTo>
                  <a:lnTo>
                    <a:pt x="258" y="113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3" name="Freeform 2975"/>
            <p:cNvSpPr>
              <a:spLocks/>
            </p:cNvSpPr>
            <p:nvPr/>
          </p:nvSpPr>
          <p:spPr bwMode="auto">
            <a:xfrm>
              <a:off x="2634" y="2845"/>
              <a:ext cx="15" cy="2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4" name="Freeform 2976"/>
            <p:cNvSpPr>
              <a:spLocks/>
            </p:cNvSpPr>
            <p:nvPr/>
          </p:nvSpPr>
          <p:spPr bwMode="auto">
            <a:xfrm>
              <a:off x="2634" y="2845"/>
              <a:ext cx="15" cy="26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5" name="Freeform 2977"/>
            <p:cNvSpPr>
              <a:spLocks/>
            </p:cNvSpPr>
            <p:nvPr/>
          </p:nvSpPr>
          <p:spPr bwMode="auto">
            <a:xfrm>
              <a:off x="2715" y="2530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6" name="Freeform 2978"/>
            <p:cNvSpPr>
              <a:spLocks/>
            </p:cNvSpPr>
            <p:nvPr/>
          </p:nvSpPr>
          <p:spPr bwMode="auto">
            <a:xfrm>
              <a:off x="2715" y="2530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7" name="Freeform 2979"/>
            <p:cNvSpPr>
              <a:spLocks/>
            </p:cNvSpPr>
            <p:nvPr/>
          </p:nvSpPr>
          <p:spPr bwMode="auto">
            <a:xfrm>
              <a:off x="2642" y="2501"/>
              <a:ext cx="79" cy="54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8" name="Freeform 2980"/>
            <p:cNvSpPr>
              <a:spLocks/>
            </p:cNvSpPr>
            <p:nvPr/>
          </p:nvSpPr>
          <p:spPr bwMode="auto">
            <a:xfrm>
              <a:off x="2642" y="2501"/>
              <a:ext cx="79" cy="54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89" name="Freeform 2981"/>
            <p:cNvSpPr>
              <a:spLocks/>
            </p:cNvSpPr>
            <p:nvPr/>
          </p:nvSpPr>
          <p:spPr bwMode="auto">
            <a:xfrm>
              <a:off x="2634" y="2501"/>
              <a:ext cx="15" cy="25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0" name="Freeform 2982"/>
            <p:cNvSpPr>
              <a:spLocks/>
            </p:cNvSpPr>
            <p:nvPr/>
          </p:nvSpPr>
          <p:spPr bwMode="auto">
            <a:xfrm>
              <a:off x="2634" y="2501"/>
              <a:ext cx="15" cy="25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1" name="Freeform 2983"/>
            <p:cNvSpPr>
              <a:spLocks/>
            </p:cNvSpPr>
            <p:nvPr/>
          </p:nvSpPr>
          <p:spPr bwMode="auto">
            <a:xfrm>
              <a:off x="2715" y="2472"/>
              <a:ext cx="12" cy="27"/>
            </a:xfrm>
            <a:custGeom>
              <a:avLst/>
              <a:gdLst/>
              <a:ahLst/>
              <a:cxnLst>
                <a:cxn ang="0">
                  <a:pos x="10" y="37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2"/>
                </a:cxn>
                <a:cxn ang="0">
                  <a:pos x="44" y="32"/>
                </a:cxn>
                <a:cxn ang="0">
                  <a:pos x="44" y="43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2"/>
                </a:cxn>
                <a:cxn ang="0">
                  <a:pos x="10" y="37"/>
                </a:cxn>
              </a:cxnLst>
              <a:rect l="0" t="0" r="r" b="b"/>
              <a:pathLst>
                <a:path w="44" h="72">
                  <a:moveTo>
                    <a:pt x="10" y="37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2"/>
                  </a:lnTo>
                  <a:lnTo>
                    <a:pt x="44" y="32"/>
                  </a:lnTo>
                  <a:lnTo>
                    <a:pt x="44" y="43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2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2" name="Freeform 2984"/>
            <p:cNvSpPr>
              <a:spLocks/>
            </p:cNvSpPr>
            <p:nvPr/>
          </p:nvSpPr>
          <p:spPr bwMode="auto">
            <a:xfrm>
              <a:off x="2715" y="2472"/>
              <a:ext cx="12" cy="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2"/>
                </a:cxn>
                <a:cxn ang="0">
                  <a:pos x="44" y="32"/>
                </a:cxn>
                <a:cxn ang="0">
                  <a:pos x="44" y="43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2"/>
                </a:cxn>
              </a:cxnLst>
              <a:rect l="0" t="0" r="r" b="b"/>
              <a:pathLst>
                <a:path w="44" h="72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2"/>
                  </a:lnTo>
                  <a:lnTo>
                    <a:pt x="44" y="32"/>
                  </a:lnTo>
                  <a:lnTo>
                    <a:pt x="44" y="43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3" name="Freeform 2985"/>
            <p:cNvSpPr>
              <a:spLocks/>
            </p:cNvSpPr>
            <p:nvPr/>
          </p:nvSpPr>
          <p:spPr bwMode="auto">
            <a:xfrm>
              <a:off x="2642" y="2472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4" name="Freeform 2986"/>
            <p:cNvSpPr>
              <a:spLocks/>
            </p:cNvSpPr>
            <p:nvPr/>
          </p:nvSpPr>
          <p:spPr bwMode="auto">
            <a:xfrm>
              <a:off x="2642" y="2472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5" name="Freeform 2987"/>
            <p:cNvSpPr>
              <a:spLocks/>
            </p:cNvSpPr>
            <p:nvPr/>
          </p:nvSpPr>
          <p:spPr bwMode="auto">
            <a:xfrm>
              <a:off x="2634" y="2501"/>
              <a:ext cx="15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6" name="Freeform 2988"/>
            <p:cNvSpPr>
              <a:spLocks/>
            </p:cNvSpPr>
            <p:nvPr/>
          </p:nvSpPr>
          <p:spPr bwMode="auto">
            <a:xfrm>
              <a:off x="2634" y="2501"/>
              <a:ext cx="15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7" name="Freeform 2989"/>
            <p:cNvSpPr>
              <a:spLocks/>
            </p:cNvSpPr>
            <p:nvPr/>
          </p:nvSpPr>
          <p:spPr bwMode="auto">
            <a:xfrm>
              <a:off x="2789" y="2443"/>
              <a:ext cx="13" cy="27"/>
            </a:xfrm>
            <a:custGeom>
              <a:avLst/>
              <a:gdLst/>
              <a:ahLst/>
              <a:cxnLst>
                <a:cxn ang="0">
                  <a:pos x="10" y="37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  <a:cxn ang="0">
                  <a:pos x="10" y="37"/>
                </a:cxn>
              </a:cxnLst>
              <a:rect l="0" t="0" r="r" b="b"/>
              <a:pathLst>
                <a:path w="44" h="72">
                  <a:moveTo>
                    <a:pt x="10" y="37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8" name="Freeform 2990"/>
            <p:cNvSpPr>
              <a:spLocks/>
            </p:cNvSpPr>
            <p:nvPr/>
          </p:nvSpPr>
          <p:spPr bwMode="auto">
            <a:xfrm>
              <a:off x="2789" y="2443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</a:cxnLst>
              <a:rect l="0" t="0" r="r" b="b"/>
              <a:pathLst>
                <a:path w="44" h="72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199" name="Freeform 2991"/>
            <p:cNvSpPr>
              <a:spLocks/>
            </p:cNvSpPr>
            <p:nvPr/>
          </p:nvSpPr>
          <p:spPr bwMode="auto">
            <a:xfrm>
              <a:off x="2715" y="2443"/>
              <a:ext cx="81" cy="56"/>
            </a:xfrm>
            <a:custGeom>
              <a:avLst/>
              <a:gdLst/>
              <a:ahLst/>
              <a:cxnLst>
                <a:cxn ang="0">
                  <a:pos x="269" y="71"/>
                </a:cxn>
                <a:cxn ang="0">
                  <a:pos x="259" y="36"/>
                </a:cxn>
                <a:cxn ang="0">
                  <a:pos x="249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9" y="71"/>
                </a:cxn>
              </a:cxnLst>
              <a:rect l="0" t="0" r="r" b="b"/>
              <a:pathLst>
                <a:path w="269" h="148">
                  <a:moveTo>
                    <a:pt x="269" y="71"/>
                  </a:moveTo>
                  <a:lnTo>
                    <a:pt x="259" y="36"/>
                  </a:lnTo>
                  <a:lnTo>
                    <a:pt x="249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9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0" name="Freeform 2992"/>
            <p:cNvSpPr>
              <a:spLocks/>
            </p:cNvSpPr>
            <p:nvPr/>
          </p:nvSpPr>
          <p:spPr bwMode="auto">
            <a:xfrm>
              <a:off x="2715" y="2443"/>
              <a:ext cx="81" cy="56"/>
            </a:xfrm>
            <a:custGeom>
              <a:avLst/>
              <a:gdLst/>
              <a:ahLst/>
              <a:cxnLst>
                <a:cxn ang="0">
                  <a:pos x="269" y="71"/>
                </a:cxn>
                <a:cxn ang="0">
                  <a:pos x="259" y="36"/>
                </a:cxn>
                <a:cxn ang="0">
                  <a:pos x="249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9" y="71"/>
                </a:cxn>
              </a:cxnLst>
              <a:rect l="0" t="0" r="r" b="b"/>
              <a:pathLst>
                <a:path w="269" h="148">
                  <a:moveTo>
                    <a:pt x="269" y="71"/>
                  </a:moveTo>
                  <a:lnTo>
                    <a:pt x="259" y="36"/>
                  </a:lnTo>
                  <a:lnTo>
                    <a:pt x="249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9" y="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1" name="Freeform 2993"/>
            <p:cNvSpPr>
              <a:spLocks/>
            </p:cNvSpPr>
            <p:nvPr/>
          </p:nvSpPr>
          <p:spPr bwMode="auto">
            <a:xfrm>
              <a:off x="2709" y="2472"/>
              <a:ext cx="12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2" name="Freeform 2994"/>
            <p:cNvSpPr>
              <a:spLocks/>
            </p:cNvSpPr>
            <p:nvPr/>
          </p:nvSpPr>
          <p:spPr bwMode="auto">
            <a:xfrm>
              <a:off x="2709" y="2472"/>
              <a:ext cx="12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3" name="Freeform 2995"/>
            <p:cNvSpPr>
              <a:spLocks/>
            </p:cNvSpPr>
            <p:nvPr/>
          </p:nvSpPr>
          <p:spPr bwMode="auto">
            <a:xfrm>
              <a:off x="2789" y="2443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  <a:cxn ang="0">
                  <a:pos x="10" y="36"/>
                </a:cxn>
              </a:cxnLst>
              <a:rect l="0" t="0" r="r" b="b"/>
              <a:pathLst>
                <a:path w="44" h="72">
                  <a:moveTo>
                    <a:pt x="10" y="36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4" name="Freeform 2996"/>
            <p:cNvSpPr>
              <a:spLocks/>
            </p:cNvSpPr>
            <p:nvPr/>
          </p:nvSpPr>
          <p:spPr bwMode="auto">
            <a:xfrm>
              <a:off x="2789" y="2443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72"/>
                </a:cxn>
                <a:cxn ang="0">
                  <a:pos x="0" y="71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72"/>
                  </a:lnTo>
                  <a:lnTo>
                    <a:pt x="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5" name="Freeform 2997"/>
            <p:cNvSpPr>
              <a:spLocks/>
            </p:cNvSpPr>
            <p:nvPr/>
          </p:nvSpPr>
          <p:spPr bwMode="auto">
            <a:xfrm>
              <a:off x="2715" y="2414"/>
              <a:ext cx="81" cy="56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6" name="Freeform 2998"/>
            <p:cNvSpPr>
              <a:spLocks/>
            </p:cNvSpPr>
            <p:nvPr/>
          </p:nvSpPr>
          <p:spPr bwMode="auto">
            <a:xfrm>
              <a:off x="2715" y="2414"/>
              <a:ext cx="81" cy="56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7" name="Freeform 2999"/>
            <p:cNvSpPr>
              <a:spLocks/>
            </p:cNvSpPr>
            <p:nvPr/>
          </p:nvSpPr>
          <p:spPr bwMode="auto">
            <a:xfrm>
              <a:off x="2709" y="2414"/>
              <a:ext cx="12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8" name="Freeform 3000"/>
            <p:cNvSpPr>
              <a:spLocks/>
            </p:cNvSpPr>
            <p:nvPr/>
          </p:nvSpPr>
          <p:spPr bwMode="auto">
            <a:xfrm>
              <a:off x="2709" y="2414"/>
              <a:ext cx="12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09" name="Freeform 3001"/>
            <p:cNvSpPr>
              <a:spLocks/>
            </p:cNvSpPr>
            <p:nvPr/>
          </p:nvSpPr>
          <p:spPr bwMode="auto">
            <a:xfrm>
              <a:off x="2789" y="2329"/>
              <a:ext cx="13" cy="27"/>
            </a:xfrm>
            <a:custGeom>
              <a:avLst/>
              <a:gdLst/>
              <a:ahLst/>
              <a:cxnLst>
                <a:cxn ang="0">
                  <a:pos x="10" y="37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  <a:cxn ang="0">
                  <a:pos x="10" y="37"/>
                </a:cxn>
              </a:cxnLst>
              <a:rect l="0" t="0" r="r" b="b"/>
              <a:pathLst>
                <a:path w="44" h="72">
                  <a:moveTo>
                    <a:pt x="10" y="37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  <a:lnTo>
                    <a:pt x="1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0" name="Freeform 3002"/>
            <p:cNvSpPr>
              <a:spLocks/>
            </p:cNvSpPr>
            <p:nvPr/>
          </p:nvSpPr>
          <p:spPr bwMode="auto">
            <a:xfrm>
              <a:off x="2789" y="2329"/>
              <a:ext cx="13" cy="27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2"/>
                </a:cxn>
              </a:cxnLst>
              <a:rect l="0" t="0" r="r" b="b"/>
              <a:pathLst>
                <a:path w="44" h="72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1" name="Freeform 3003"/>
            <p:cNvSpPr>
              <a:spLocks/>
            </p:cNvSpPr>
            <p:nvPr/>
          </p:nvSpPr>
          <p:spPr bwMode="auto">
            <a:xfrm>
              <a:off x="2715" y="2329"/>
              <a:ext cx="81" cy="56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2" name="Freeform 3004"/>
            <p:cNvSpPr>
              <a:spLocks/>
            </p:cNvSpPr>
            <p:nvPr/>
          </p:nvSpPr>
          <p:spPr bwMode="auto">
            <a:xfrm>
              <a:off x="2715" y="2329"/>
              <a:ext cx="81" cy="56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7"/>
                </a:cxn>
                <a:cxn ang="0">
                  <a:pos x="10" y="112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7"/>
                  </a:lnTo>
                  <a:lnTo>
                    <a:pt x="10" y="112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3" name="Freeform 3005"/>
            <p:cNvSpPr>
              <a:spLocks/>
            </p:cNvSpPr>
            <p:nvPr/>
          </p:nvSpPr>
          <p:spPr bwMode="auto">
            <a:xfrm>
              <a:off x="2709" y="2358"/>
              <a:ext cx="12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4" name="Freeform 3006"/>
            <p:cNvSpPr>
              <a:spLocks/>
            </p:cNvSpPr>
            <p:nvPr/>
          </p:nvSpPr>
          <p:spPr bwMode="auto">
            <a:xfrm>
              <a:off x="2709" y="2358"/>
              <a:ext cx="12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5" name="Freeform 3007"/>
            <p:cNvSpPr>
              <a:spLocks/>
            </p:cNvSpPr>
            <p:nvPr/>
          </p:nvSpPr>
          <p:spPr bwMode="auto">
            <a:xfrm>
              <a:off x="2789" y="2329"/>
              <a:ext cx="13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6" name="Freeform 3008"/>
            <p:cNvSpPr>
              <a:spLocks/>
            </p:cNvSpPr>
            <p:nvPr/>
          </p:nvSpPr>
          <p:spPr bwMode="auto">
            <a:xfrm>
              <a:off x="2789" y="2329"/>
              <a:ext cx="13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7" name="Freeform 3009"/>
            <p:cNvSpPr>
              <a:spLocks/>
            </p:cNvSpPr>
            <p:nvPr/>
          </p:nvSpPr>
          <p:spPr bwMode="auto">
            <a:xfrm>
              <a:off x="2715" y="2299"/>
              <a:ext cx="81" cy="57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8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8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8" name="Freeform 3010"/>
            <p:cNvSpPr>
              <a:spLocks/>
            </p:cNvSpPr>
            <p:nvPr/>
          </p:nvSpPr>
          <p:spPr bwMode="auto">
            <a:xfrm>
              <a:off x="2715" y="2299"/>
              <a:ext cx="81" cy="57"/>
            </a:xfrm>
            <a:custGeom>
              <a:avLst/>
              <a:gdLst/>
              <a:ahLst/>
              <a:cxnLst>
                <a:cxn ang="0">
                  <a:pos x="249" y="148"/>
                </a:cxn>
                <a:cxn ang="0">
                  <a:pos x="259" y="113"/>
                </a:cxn>
                <a:cxn ang="0">
                  <a:pos x="269" y="78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8"/>
                </a:cxn>
              </a:cxnLst>
              <a:rect l="0" t="0" r="r" b="b"/>
              <a:pathLst>
                <a:path w="269" h="148">
                  <a:moveTo>
                    <a:pt x="249" y="148"/>
                  </a:moveTo>
                  <a:lnTo>
                    <a:pt x="259" y="113"/>
                  </a:lnTo>
                  <a:lnTo>
                    <a:pt x="269" y="78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19" name="Freeform 3011"/>
            <p:cNvSpPr>
              <a:spLocks/>
            </p:cNvSpPr>
            <p:nvPr/>
          </p:nvSpPr>
          <p:spPr bwMode="auto">
            <a:xfrm>
              <a:off x="2709" y="2299"/>
              <a:ext cx="12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0" name="Freeform 3012"/>
            <p:cNvSpPr>
              <a:spLocks/>
            </p:cNvSpPr>
            <p:nvPr/>
          </p:nvSpPr>
          <p:spPr bwMode="auto">
            <a:xfrm>
              <a:off x="2709" y="2299"/>
              <a:ext cx="12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1" name="Freeform 3013"/>
            <p:cNvSpPr>
              <a:spLocks/>
            </p:cNvSpPr>
            <p:nvPr/>
          </p:nvSpPr>
          <p:spPr bwMode="auto">
            <a:xfrm>
              <a:off x="2715" y="2358"/>
              <a:ext cx="12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7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7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2" name="Freeform 3014"/>
            <p:cNvSpPr>
              <a:spLocks/>
            </p:cNvSpPr>
            <p:nvPr/>
          </p:nvSpPr>
          <p:spPr bwMode="auto">
            <a:xfrm>
              <a:off x="2715" y="2358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7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7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3" name="Freeform 3015"/>
            <p:cNvSpPr>
              <a:spLocks/>
            </p:cNvSpPr>
            <p:nvPr/>
          </p:nvSpPr>
          <p:spPr bwMode="auto">
            <a:xfrm>
              <a:off x="2642" y="2358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4" name="Freeform 3016"/>
            <p:cNvSpPr>
              <a:spLocks/>
            </p:cNvSpPr>
            <p:nvPr/>
          </p:nvSpPr>
          <p:spPr bwMode="auto">
            <a:xfrm>
              <a:off x="2642" y="2358"/>
              <a:ext cx="79" cy="54"/>
            </a:xfrm>
            <a:custGeom>
              <a:avLst/>
              <a:gdLst/>
              <a:ahLst/>
              <a:cxnLst>
                <a:cxn ang="0">
                  <a:pos x="268" y="70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6"/>
                </a:cxn>
                <a:cxn ang="0">
                  <a:pos x="268" y="70"/>
                </a:cxn>
              </a:cxnLst>
              <a:rect l="0" t="0" r="r" b="b"/>
              <a:pathLst>
                <a:path w="268" h="146">
                  <a:moveTo>
                    <a:pt x="268" y="70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6"/>
                  </a:lnTo>
                  <a:lnTo>
                    <a:pt x="268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5" name="Freeform 3017"/>
            <p:cNvSpPr>
              <a:spLocks/>
            </p:cNvSpPr>
            <p:nvPr/>
          </p:nvSpPr>
          <p:spPr bwMode="auto">
            <a:xfrm>
              <a:off x="2634" y="2385"/>
              <a:ext cx="15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6" name="Freeform 3018"/>
            <p:cNvSpPr>
              <a:spLocks/>
            </p:cNvSpPr>
            <p:nvPr/>
          </p:nvSpPr>
          <p:spPr bwMode="auto">
            <a:xfrm>
              <a:off x="2634" y="2385"/>
              <a:ext cx="15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8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8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7" name="Freeform 3019"/>
            <p:cNvSpPr>
              <a:spLocks/>
            </p:cNvSpPr>
            <p:nvPr/>
          </p:nvSpPr>
          <p:spPr bwMode="auto">
            <a:xfrm>
              <a:off x="2715" y="2414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2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8" name="Freeform 3020"/>
            <p:cNvSpPr>
              <a:spLocks/>
            </p:cNvSpPr>
            <p:nvPr/>
          </p:nvSpPr>
          <p:spPr bwMode="auto">
            <a:xfrm>
              <a:off x="2715" y="2414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29" name="Freeform 3021"/>
            <p:cNvSpPr>
              <a:spLocks/>
            </p:cNvSpPr>
            <p:nvPr/>
          </p:nvSpPr>
          <p:spPr bwMode="auto">
            <a:xfrm>
              <a:off x="2642" y="2385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0" name="Freeform 3022"/>
            <p:cNvSpPr>
              <a:spLocks/>
            </p:cNvSpPr>
            <p:nvPr/>
          </p:nvSpPr>
          <p:spPr bwMode="auto">
            <a:xfrm>
              <a:off x="2642" y="2385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2" name="Freeform 3024"/>
            <p:cNvSpPr>
              <a:spLocks/>
            </p:cNvSpPr>
            <p:nvPr/>
          </p:nvSpPr>
          <p:spPr bwMode="auto">
            <a:xfrm>
              <a:off x="2634" y="2385"/>
              <a:ext cx="15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3" name="Freeform 3025"/>
            <p:cNvSpPr>
              <a:spLocks/>
            </p:cNvSpPr>
            <p:nvPr/>
          </p:nvSpPr>
          <p:spPr bwMode="auto">
            <a:xfrm>
              <a:off x="2634" y="2385"/>
              <a:ext cx="15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4" name="Freeform 3026"/>
            <p:cNvSpPr>
              <a:spLocks/>
            </p:cNvSpPr>
            <p:nvPr/>
          </p:nvSpPr>
          <p:spPr bwMode="auto">
            <a:xfrm>
              <a:off x="2789" y="2560"/>
              <a:ext cx="13" cy="24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2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5" name="Freeform 3027"/>
            <p:cNvSpPr>
              <a:spLocks/>
            </p:cNvSpPr>
            <p:nvPr/>
          </p:nvSpPr>
          <p:spPr bwMode="auto">
            <a:xfrm>
              <a:off x="2789" y="2560"/>
              <a:ext cx="13" cy="24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72"/>
                </a:cxn>
                <a:cxn ang="0">
                  <a:pos x="0" y="70"/>
                </a:cxn>
              </a:cxnLst>
              <a:rect l="0" t="0" r="r" b="b"/>
              <a:pathLst>
                <a:path w="44" h="72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72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6" name="Freeform 3028"/>
            <p:cNvSpPr>
              <a:spLocks/>
            </p:cNvSpPr>
            <p:nvPr/>
          </p:nvSpPr>
          <p:spPr bwMode="auto">
            <a:xfrm>
              <a:off x="2715" y="2530"/>
              <a:ext cx="81" cy="54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7" name="Freeform 3029"/>
            <p:cNvSpPr>
              <a:spLocks/>
            </p:cNvSpPr>
            <p:nvPr/>
          </p:nvSpPr>
          <p:spPr bwMode="auto">
            <a:xfrm>
              <a:off x="2715" y="2530"/>
              <a:ext cx="81" cy="54"/>
            </a:xfrm>
            <a:custGeom>
              <a:avLst/>
              <a:gdLst/>
              <a:ahLst/>
              <a:cxnLst>
                <a:cxn ang="0">
                  <a:pos x="249" y="147"/>
                </a:cxn>
                <a:cxn ang="0">
                  <a:pos x="259" y="112"/>
                </a:cxn>
                <a:cxn ang="0">
                  <a:pos x="269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9" y="147"/>
                </a:cxn>
              </a:cxnLst>
              <a:rect l="0" t="0" r="r" b="b"/>
              <a:pathLst>
                <a:path w="269" h="147">
                  <a:moveTo>
                    <a:pt x="249" y="147"/>
                  </a:moveTo>
                  <a:lnTo>
                    <a:pt x="259" y="112"/>
                  </a:lnTo>
                  <a:lnTo>
                    <a:pt x="269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9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8" name="Freeform 3030"/>
            <p:cNvSpPr>
              <a:spLocks/>
            </p:cNvSpPr>
            <p:nvPr/>
          </p:nvSpPr>
          <p:spPr bwMode="auto">
            <a:xfrm>
              <a:off x="2709" y="2528"/>
              <a:ext cx="12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39" name="Freeform 3031"/>
            <p:cNvSpPr>
              <a:spLocks/>
            </p:cNvSpPr>
            <p:nvPr/>
          </p:nvSpPr>
          <p:spPr bwMode="auto">
            <a:xfrm>
              <a:off x="2709" y="2528"/>
              <a:ext cx="12" cy="27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0" name="Freeform 3032"/>
            <p:cNvSpPr>
              <a:spLocks/>
            </p:cNvSpPr>
            <p:nvPr/>
          </p:nvSpPr>
          <p:spPr bwMode="auto">
            <a:xfrm>
              <a:off x="2789" y="2557"/>
              <a:ext cx="13" cy="27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1" name="Freeform 3033"/>
            <p:cNvSpPr>
              <a:spLocks/>
            </p:cNvSpPr>
            <p:nvPr/>
          </p:nvSpPr>
          <p:spPr bwMode="auto">
            <a:xfrm>
              <a:off x="2789" y="2557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2" name="Freeform 3034"/>
            <p:cNvSpPr>
              <a:spLocks/>
            </p:cNvSpPr>
            <p:nvPr/>
          </p:nvSpPr>
          <p:spPr bwMode="auto">
            <a:xfrm>
              <a:off x="2715" y="2560"/>
              <a:ext cx="81" cy="53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3" name="Freeform 3035"/>
            <p:cNvSpPr>
              <a:spLocks/>
            </p:cNvSpPr>
            <p:nvPr/>
          </p:nvSpPr>
          <p:spPr bwMode="auto">
            <a:xfrm>
              <a:off x="2715" y="2560"/>
              <a:ext cx="81" cy="53"/>
            </a:xfrm>
            <a:custGeom>
              <a:avLst/>
              <a:gdLst/>
              <a:ahLst/>
              <a:cxnLst>
                <a:cxn ang="0">
                  <a:pos x="269" y="70"/>
                </a:cxn>
                <a:cxn ang="0">
                  <a:pos x="259" y="35"/>
                </a:cxn>
                <a:cxn ang="0">
                  <a:pos x="249" y="0"/>
                </a:cxn>
                <a:cxn ang="0">
                  <a:pos x="0" y="76"/>
                </a:cxn>
                <a:cxn ang="0">
                  <a:pos x="10" y="111"/>
                </a:cxn>
                <a:cxn ang="0">
                  <a:pos x="20" y="147"/>
                </a:cxn>
                <a:cxn ang="0">
                  <a:pos x="269" y="70"/>
                </a:cxn>
              </a:cxnLst>
              <a:rect l="0" t="0" r="r" b="b"/>
              <a:pathLst>
                <a:path w="269" h="147">
                  <a:moveTo>
                    <a:pt x="269" y="70"/>
                  </a:moveTo>
                  <a:lnTo>
                    <a:pt x="259" y="35"/>
                  </a:lnTo>
                  <a:lnTo>
                    <a:pt x="249" y="0"/>
                  </a:lnTo>
                  <a:lnTo>
                    <a:pt x="0" y="76"/>
                  </a:lnTo>
                  <a:lnTo>
                    <a:pt x="10" y="111"/>
                  </a:lnTo>
                  <a:lnTo>
                    <a:pt x="20" y="147"/>
                  </a:lnTo>
                  <a:lnTo>
                    <a:pt x="269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4" name="Freeform 3036"/>
            <p:cNvSpPr>
              <a:spLocks/>
            </p:cNvSpPr>
            <p:nvPr/>
          </p:nvSpPr>
          <p:spPr bwMode="auto">
            <a:xfrm>
              <a:off x="2709" y="2587"/>
              <a:ext cx="12" cy="26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1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8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2">
                  <a:moveTo>
                    <a:pt x="34" y="35"/>
                  </a:moveTo>
                  <a:lnTo>
                    <a:pt x="44" y="71"/>
                  </a:ln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8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5" name="Freeform 3037"/>
            <p:cNvSpPr>
              <a:spLocks/>
            </p:cNvSpPr>
            <p:nvPr/>
          </p:nvSpPr>
          <p:spPr bwMode="auto">
            <a:xfrm>
              <a:off x="2709" y="2587"/>
              <a:ext cx="12" cy="26"/>
            </a:xfrm>
            <a:custGeom>
              <a:avLst/>
              <a:gdLst/>
              <a:ahLst/>
              <a:cxnLst>
                <a:cxn ang="0">
                  <a:pos x="44" y="71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8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2">
                  <a:moveTo>
                    <a:pt x="44" y="71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8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6" name="Freeform 3038"/>
            <p:cNvSpPr>
              <a:spLocks/>
            </p:cNvSpPr>
            <p:nvPr/>
          </p:nvSpPr>
          <p:spPr bwMode="auto">
            <a:xfrm>
              <a:off x="2715" y="2587"/>
              <a:ext cx="12" cy="26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2"/>
                </a:cxn>
                <a:cxn ang="0">
                  <a:pos x="10" y="36"/>
                </a:cxn>
              </a:cxnLst>
              <a:rect l="0" t="0" r="r" b="b"/>
              <a:pathLst>
                <a:path w="44" h="72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2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7" name="Freeform 3039"/>
            <p:cNvSpPr>
              <a:spLocks/>
            </p:cNvSpPr>
            <p:nvPr/>
          </p:nvSpPr>
          <p:spPr bwMode="auto">
            <a:xfrm>
              <a:off x="2715" y="2587"/>
              <a:ext cx="12" cy="26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2"/>
                </a:cxn>
              </a:cxnLst>
              <a:rect l="0" t="0" r="r" b="b"/>
              <a:pathLst>
                <a:path w="44" h="72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8" name="Freeform 3040"/>
            <p:cNvSpPr>
              <a:spLocks/>
            </p:cNvSpPr>
            <p:nvPr/>
          </p:nvSpPr>
          <p:spPr bwMode="auto">
            <a:xfrm>
              <a:off x="2642" y="2587"/>
              <a:ext cx="79" cy="56"/>
            </a:xfrm>
            <a:custGeom>
              <a:avLst/>
              <a:gdLst/>
              <a:ahLst/>
              <a:cxnLst>
                <a:cxn ang="0">
                  <a:pos x="268" y="71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8" y="71"/>
                </a:cxn>
              </a:cxnLst>
              <a:rect l="0" t="0" r="r" b="b"/>
              <a:pathLst>
                <a:path w="268" h="148">
                  <a:moveTo>
                    <a:pt x="268" y="71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8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49" name="Freeform 3041"/>
            <p:cNvSpPr>
              <a:spLocks/>
            </p:cNvSpPr>
            <p:nvPr/>
          </p:nvSpPr>
          <p:spPr bwMode="auto">
            <a:xfrm>
              <a:off x="2642" y="2587"/>
              <a:ext cx="79" cy="56"/>
            </a:xfrm>
            <a:custGeom>
              <a:avLst/>
              <a:gdLst/>
              <a:ahLst/>
              <a:cxnLst>
                <a:cxn ang="0">
                  <a:pos x="268" y="71"/>
                </a:cxn>
                <a:cxn ang="0">
                  <a:pos x="258" y="35"/>
                </a:cxn>
                <a:cxn ang="0">
                  <a:pos x="248" y="0"/>
                </a:cxn>
                <a:cxn ang="0">
                  <a:pos x="0" y="78"/>
                </a:cxn>
                <a:cxn ang="0">
                  <a:pos x="10" y="113"/>
                </a:cxn>
                <a:cxn ang="0">
                  <a:pos x="20" y="148"/>
                </a:cxn>
                <a:cxn ang="0">
                  <a:pos x="268" y="71"/>
                </a:cxn>
              </a:cxnLst>
              <a:rect l="0" t="0" r="r" b="b"/>
              <a:pathLst>
                <a:path w="268" h="148">
                  <a:moveTo>
                    <a:pt x="268" y="71"/>
                  </a:moveTo>
                  <a:lnTo>
                    <a:pt x="258" y="35"/>
                  </a:lnTo>
                  <a:lnTo>
                    <a:pt x="248" y="0"/>
                  </a:lnTo>
                  <a:lnTo>
                    <a:pt x="0" y="78"/>
                  </a:lnTo>
                  <a:lnTo>
                    <a:pt x="10" y="113"/>
                  </a:lnTo>
                  <a:lnTo>
                    <a:pt x="20" y="148"/>
                  </a:lnTo>
                  <a:lnTo>
                    <a:pt x="268" y="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0" name="Freeform 3042"/>
            <p:cNvSpPr>
              <a:spLocks/>
            </p:cNvSpPr>
            <p:nvPr/>
          </p:nvSpPr>
          <p:spPr bwMode="auto">
            <a:xfrm>
              <a:off x="2634" y="2616"/>
              <a:ext cx="15" cy="27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8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8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8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8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1" name="Freeform 3043"/>
            <p:cNvSpPr>
              <a:spLocks/>
            </p:cNvSpPr>
            <p:nvPr/>
          </p:nvSpPr>
          <p:spPr bwMode="auto">
            <a:xfrm>
              <a:off x="2634" y="2616"/>
              <a:ext cx="15" cy="27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8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8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8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8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2" name="Freeform 3044"/>
            <p:cNvSpPr>
              <a:spLocks/>
            </p:cNvSpPr>
            <p:nvPr/>
          </p:nvSpPr>
          <p:spPr bwMode="auto">
            <a:xfrm>
              <a:off x="2715" y="2645"/>
              <a:ext cx="12" cy="27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3" name="Freeform 3045"/>
            <p:cNvSpPr>
              <a:spLocks/>
            </p:cNvSpPr>
            <p:nvPr/>
          </p:nvSpPr>
          <p:spPr bwMode="auto">
            <a:xfrm>
              <a:off x="2715" y="2645"/>
              <a:ext cx="12" cy="27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4" name="Freeform 3046"/>
            <p:cNvSpPr>
              <a:spLocks/>
            </p:cNvSpPr>
            <p:nvPr/>
          </p:nvSpPr>
          <p:spPr bwMode="auto">
            <a:xfrm>
              <a:off x="2642" y="2616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5" name="Freeform 3047"/>
            <p:cNvSpPr>
              <a:spLocks/>
            </p:cNvSpPr>
            <p:nvPr/>
          </p:nvSpPr>
          <p:spPr bwMode="auto">
            <a:xfrm>
              <a:off x="2642" y="2616"/>
              <a:ext cx="79" cy="56"/>
            </a:xfrm>
            <a:custGeom>
              <a:avLst/>
              <a:gdLst/>
              <a:ahLst/>
              <a:cxnLst>
                <a:cxn ang="0">
                  <a:pos x="248" y="147"/>
                </a:cxn>
                <a:cxn ang="0">
                  <a:pos x="258" y="112"/>
                </a:cxn>
                <a:cxn ang="0">
                  <a:pos x="268" y="77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248" y="147"/>
                </a:cxn>
              </a:cxnLst>
              <a:rect l="0" t="0" r="r" b="b"/>
              <a:pathLst>
                <a:path w="268" h="147">
                  <a:moveTo>
                    <a:pt x="248" y="147"/>
                  </a:moveTo>
                  <a:lnTo>
                    <a:pt x="258" y="112"/>
                  </a:lnTo>
                  <a:lnTo>
                    <a:pt x="268" y="77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248" y="1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6" name="Freeform 3048"/>
            <p:cNvSpPr>
              <a:spLocks/>
            </p:cNvSpPr>
            <p:nvPr/>
          </p:nvSpPr>
          <p:spPr bwMode="auto">
            <a:xfrm>
              <a:off x="2634" y="2616"/>
              <a:ext cx="15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24" y="72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2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7"/>
                </a:cxn>
              </a:cxnLst>
              <a:rect l="0" t="0" r="r" b="b"/>
              <a:pathLst>
                <a:path w="44" h="72">
                  <a:moveTo>
                    <a:pt x="34" y="37"/>
                  </a:moveTo>
                  <a:lnTo>
                    <a:pt x="24" y="72"/>
                  </a:ln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2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7" name="Freeform 3049"/>
            <p:cNvSpPr>
              <a:spLocks/>
            </p:cNvSpPr>
            <p:nvPr/>
          </p:nvSpPr>
          <p:spPr bwMode="auto">
            <a:xfrm>
              <a:off x="2634" y="2616"/>
              <a:ext cx="15" cy="27"/>
            </a:xfrm>
            <a:custGeom>
              <a:avLst/>
              <a:gdLst/>
              <a:ahLst/>
              <a:cxnLst>
                <a:cxn ang="0">
                  <a:pos x="24" y="72"/>
                </a:cxn>
                <a:cxn ang="0">
                  <a:pos x="15" y="67"/>
                </a:cxn>
                <a:cxn ang="0">
                  <a:pos x="8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2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2">
                  <a:moveTo>
                    <a:pt x="24" y="72"/>
                  </a:moveTo>
                  <a:lnTo>
                    <a:pt x="15" y="67"/>
                  </a:lnTo>
                  <a:lnTo>
                    <a:pt x="8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2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8" name="Freeform 3050"/>
            <p:cNvSpPr>
              <a:spLocks/>
            </p:cNvSpPr>
            <p:nvPr/>
          </p:nvSpPr>
          <p:spPr bwMode="auto">
            <a:xfrm>
              <a:off x="2622" y="3659"/>
              <a:ext cx="10" cy="29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59" name="Freeform 3051"/>
            <p:cNvSpPr>
              <a:spLocks/>
            </p:cNvSpPr>
            <p:nvPr/>
          </p:nvSpPr>
          <p:spPr bwMode="auto">
            <a:xfrm>
              <a:off x="2622" y="3659"/>
              <a:ext cx="10" cy="29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60" name="Freeform 3052"/>
            <p:cNvSpPr>
              <a:spLocks/>
            </p:cNvSpPr>
            <p:nvPr/>
          </p:nvSpPr>
          <p:spPr bwMode="auto">
            <a:xfrm>
              <a:off x="2632" y="3659"/>
              <a:ext cx="172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81" y="72"/>
                </a:cxn>
                <a:cxn ang="0">
                  <a:pos x="581" y="36"/>
                </a:cxn>
                <a:cxn ang="0">
                  <a:pos x="581" y="0"/>
                </a:cxn>
                <a:cxn ang="0">
                  <a:pos x="0" y="0"/>
                </a:cxn>
              </a:cxnLst>
              <a:rect l="0" t="0" r="r" b="b"/>
              <a:pathLst>
                <a:path w="581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81" y="72"/>
                  </a:lnTo>
                  <a:lnTo>
                    <a:pt x="581" y="36"/>
                  </a:lnTo>
                  <a:lnTo>
                    <a:pt x="58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61" name="Freeform 3053"/>
            <p:cNvSpPr>
              <a:spLocks/>
            </p:cNvSpPr>
            <p:nvPr/>
          </p:nvSpPr>
          <p:spPr bwMode="auto">
            <a:xfrm>
              <a:off x="2632" y="3659"/>
              <a:ext cx="172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81" y="72"/>
                </a:cxn>
                <a:cxn ang="0">
                  <a:pos x="581" y="36"/>
                </a:cxn>
                <a:cxn ang="0">
                  <a:pos x="581" y="0"/>
                </a:cxn>
                <a:cxn ang="0">
                  <a:pos x="0" y="0"/>
                </a:cxn>
              </a:cxnLst>
              <a:rect l="0" t="0" r="r" b="b"/>
              <a:pathLst>
                <a:path w="581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81" y="72"/>
                  </a:lnTo>
                  <a:lnTo>
                    <a:pt x="581" y="36"/>
                  </a:lnTo>
                  <a:lnTo>
                    <a:pt x="581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62" name="Freeform 3054"/>
            <p:cNvSpPr>
              <a:spLocks/>
            </p:cNvSpPr>
            <p:nvPr/>
          </p:nvSpPr>
          <p:spPr bwMode="auto">
            <a:xfrm>
              <a:off x="2804" y="3659"/>
              <a:ext cx="10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64" name="Freeform 3056"/>
            <p:cNvSpPr>
              <a:spLocks/>
            </p:cNvSpPr>
            <p:nvPr/>
          </p:nvSpPr>
          <p:spPr bwMode="auto">
            <a:xfrm>
              <a:off x="2804" y="3659"/>
              <a:ext cx="10" cy="2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3" name="Line 3075"/>
            <p:cNvSpPr>
              <a:spLocks noChangeShapeType="1"/>
            </p:cNvSpPr>
            <p:nvPr/>
          </p:nvSpPr>
          <p:spPr bwMode="auto">
            <a:xfrm flipH="1">
              <a:off x="2711" y="2205"/>
              <a:ext cx="176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4" name="Line 3076"/>
            <p:cNvSpPr>
              <a:spLocks noChangeShapeType="1"/>
            </p:cNvSpPr>
            <p:nvPr/>
          </p:nvSpPr>
          <p:spPr bwMode="auto">
            <a:xfrm flipH="1">
              <a:off x="2419" y="2205"/>
              <a:ext cx="23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5" name="Line 3077"/>
            <p:cNvSpPr>
              <a:spLocks noChangeShapeType="1"/>
            </p:cNvSpPr>
            <p:nvPr/>
          </p:nvSpPr>
          <p:spPr bwMode="auto">
            <a:xfrm flipH="1">
              <a:off x="2185" y="2205"/>
              <a:ext cx="176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6" name="Line 3078"/>
            <p:cNvSpPr>
              <a:spLocks noChangeShapeType="1"/>
            </p:cNvSpPr>
            <p:nvPr/>
          </p:nvSpPr>
          <p:spPr bwMode="auto">
            <a:xfrm>
              <a:off x="2185" y="2205"/>
              <a:ext cx="2" cy="2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7" name="Line 3079"/>
            <p:cNvSpPr>
              <a:spLocks noChangeShapeType="1"/>
            </p:cNvSpPr>
            <p:nvPr/>
          </p:nvSpPr>
          <p:spPr bwMode="auto">
            <a:xfrm>
              <a:off x="2185" y="2566"/>
              <a:ext cx="2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8" name="Line 3080"/>
            <p:cNvSpPr>
              <a:spLocks noChangeShapeType="1"/>
            </p:cNvSpPr>
            <p:nvPr/>
          </p:nvSpPr>
          <p:spPr bwMode="auto">
            <a:xfrm>
              <a:off x="2185" y="2957"/>
              <a:ext cx="2" cy="28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89" name="Line 3081"/>
            <p:cNvSpPr>
              <a:spLocks noChangeShapeType="1"/>
            </p:cNvSpPr>
            <p:nvPr/>
          </p:nvSpPr>
          <p:spPr bwMode="auto">
            <a:xfrm>
              <a:off x="2185" y="3239"/>
              <a:ext cx="17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0" name="Line 3082"/>
            <p:cNvSpPr>
              <a:spLocks noChangeShapeType="1"/>
            </p:cNvSpPr>
            <p:nvPr/>
          </p:nvSpPr>
          <p:spPr bwMode="auto">
            <a:xfrm>
              <a:off x="2419" y="3239"/>
              <a:ext cx="234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1" name="Line 3083"/>
            <p:cNvSpPr>
              <a:spLocks noChangeShapeType="1"/>
            </p:cNvSpPr>
            <p:nvPr/>
          </p:nvSpPr>
          <p:spPr bwMode="auto">
            <a:xfrm>
              <a:off x="2711" y="3239"/>
              <a:ext cx="176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2" name="Line 3084"/>
            <p:cNvSpPr>
              <a:spLocks noChangeShapeType="1"/>
            </p:cNvSpPr>
            <p:nvPr/>
          </p:nvSpPr>
          <p:spPr bwMode="auto">
            <a:xfrm flipV="1">
              <a:off x="2887" y="2957"/>
              <a:ext cx="2" cy="28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3" name="Line 3085"/>
            <p:cNvSpPr>
              <a:spLocks noChangeShapeType="1"/>
            </p:cNvSpPr>
            <p:nvPr/>
          </p:nvSpPr>
          <p:spPr bwMode="auto">
            <a:xfrm flipV="1">
              <a:off x="2887" y="2566"/>
              <a:ext cx="2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4" name="Line 3086"/>
            <p:cNvSpPr>
              <a:spLocks noChangeShapeType="1"/>
            </p:cNvSpPr>
            <p:nvPr/>
          </p:nvSpPr>
          <p:spPr bwMode="auto">
            <a:xfrm flipV="1">
              <a:off x="2887" y="2205"/>
              <a:ext cx="2" cy="28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5" name="Freeform 3087"/>
            <p:cNvSpPr>
              <a:spLocks/>
            </p:cNvSpPr>
            <p:nvPr/>
          </p:nvSpPr>
          <p:spPr bwMode="auto">
            <a:xfrm>
              <a:off x="2719" y="2299"/>
              <a:ext cx="8" cy="27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6" y="60"/>
                </a:cxn>
                <a:cxn ang="0">
                  <a:pos x="19" y="67"/>
                </a:cxn>
                <a:cxn ang="0">
                  <a:pos x="10" y="71"/>
                </a:cxn>
                <a:cxn ang="0">
                  <a:pos x="0" y="73"/>
                </a:cxn>
                <a:cxn ang="0">
                  <a:pos x="0" y="36"/>
                </a:cxn>
              </a:cxnLst>
              <a:rect l="0" t="0" r="r" b="b"/>
              <a:pathLst>
                <a:path w="34" h="73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6" y="60"/>
                  </a:lnTo>
                  <a:lnTo>
                    <a:pt x="19" y="67"/>
                  </a:lnTo>
                  <a:lnTo>
                    <a:pt x="10" y="71"/>
                  </a:lnTo>
                  <a:lnTo>
                    <a:pt x="0" y="73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6" name="Freeform 3088"/>
            <p:cNvSpPr>
              <a:spLocks/>
            </p:cNvSpPr>
            <p:nvPr/>
          </p:nvSpPr>
          <p:spPr bwMode="auto">
            <a:xfrm>
              <a:off x="2719" y="2299"/>
              <a:ext cx="8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6" y="60"/>
                </a:cxn>
                <a:cxn ang="0">
                  <a:pos x="19" y="67"/>
                </a:cxn>
                <a:cxn ang="0">
                  <a:pos x="10" y="71"/>
                </a:cxn>
                <a:cxn ang="0">
                  <a:pos x="0" y="73"/>
                </a:cxn>
              </a:cxnLst>
              <a:rect l="0" t="0" r="r" b="b"/>
              <a:pathLst>
                <a:path w="34" h="73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6" y="60"/>
                  </a:lnTo>
                  <a:lnTo>
                    <a:pt x="19" y="67"/>
                  </a:lnTo>
                  <a:lnTo>
                    <a:pt x="10" y="71"/>
                  </a:lnTo>
                  <a:lnTo>
                    <a:pt x="0" y="7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7" name="Freeform 3089"/>
            <p:cNvSpPr>
              <a:spLocks/>
            </p:cNvSpPr>
            <p:nvPr/>
          </p:nvSpPr>
          <p:spPr bwMode="auto">
            <a:xfrm>
              <a:off x="2498" y="2299"/>
              <a:ext cx="221" cy="27"/>
            </a:xfrm>
            <a:custGeom>
              <a:avLst/>
              <a:gdLst/>
              <a:ahLst/>
              <a:cxnLst>
                <a:cxn ang="0">
                  <a:pos x="747" y="73"/>
                </a:cxn>
                <a:cxn ang="0">
                  <a:pos x="747" y="36"/>
                </a:cxn>
                <a:cxn ang="0">
                  <a:pos x="747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3"/>
                </a:cxn>
                <a:cxn ang="0">
                  <a:pos x="747" y="73"/>
                </a:cxn>
              </a:cxnLst>
              <a:rect l="0" t="0" r="r" b="b"/>
              <a:pathLst>
                <a:path w="747" h="73">
                  <a:moveTo>
                    <a:pt x="747" y="73"/>
                  </a:moveTo>
                  <a:lnTo>
                    <a:pt x="747" y="36"/>
                  </a:lnTo>
                  <a:lnTo>
                    <a:pt x="74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3"/>
                  </a:lnTo>
                  <a:lnTo>
                    <a:pt x="747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8" name="Freeform 3090"/>
            <p:cNvSpPr>
              <a:spLocks/>
            </p:cNvSpPr>
            <p:nvPr/>
          </p:nvSpPr>
          <p:spPr bwMode="auto">
            <a:xfrm>
              <a:off x="2498" y="2299"/>
              <a:ext cx="221" cy="27"/>
            </a:xfrm>
            <a:custGeom>
              <a:avLst/>
              <a:gdLst/>
              <a:ahLst/>
              <a:cxnLst>
                <a:cxn ang="0">
                  <a:pos x="747" y="73"/>
                </a:cxn>
                <a:cxn ang="0">
                  <a:pos x="747" y="36"/>
                </a:cxn>
                <a:cxn ang="0">
                  <a:pos x="747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3"/>
                </a:cxn>
                <a:cxn ang="0">
                  <a:pos x="747" y="73"/>
                </a:cxn>
              </a:cxnLst>
              <a:rect l="0" t="0" r="r" b="b"/>
              <a:pathLst>
                <a:path w="747" h="73">
                  <a:moveTo>
                    <a:pt x="747" y="73"/>
                  </a:moveTo>
                  <a:lnTo>
                    <a:pt x="747" y="36"/>
                  </a:lnTo>
                  <a:lnTo>
                    <a:pt x="747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3"/>
                  </a:lnTo>
                  <a:lnTo>
                    <a:pt x="747" y="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299" name="Freeform 3091"/>
            <p:cNvSpPr>
              <a:spLocks/>
            </p:cNvSpPr>
            <p:nvPr/>
          </p:nvSpPr>
          <p:spPr bwMode="auto">
            <a:xfrm>
              <a:off x="2487" y="2299"/>
              <a:ext cx="11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3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3">
                  <a:moveTo>
                    <a:pt x="34" y="36"/>
                  </a:moveTo>
                  <a:lnTo>
                    <a:pt x="34" y="73"/>
                  </a:ln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0" name="Freeform 3092"/>
            <p:cNvSpPr>
              <a:spLocks/>
            </p:cNvSpPr>
            <p:nvPr/>
          </p:nvSpPr>
          <p:spPr bwMode="auto">
            <a:xfrm>
              <a:off x="2487" y="2299"/>
              <a:ext cx="11" cy="27"/>
            </a:xfrm>
            <a:custGeom>
              <a:avLst/>
              <a:gdLst/>
              <a:ahLst/>
              <a:cxnLst>
                <a:cxn ang="0">
                  <a:pos x="34" y="73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1" name="Freeform 3093"/>
            <p:cNvSpPr>
              <a:spLocks/>
            </p:cNvSpPr>
            <p:nvPr/>
          </p:nvSpPr>
          <p:spPr bwMode="auto">
            <a:xfrm>
              <a:off x="2791" y="2557"/>
              <a:ext cx="11" cy="27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5" y="60"/>
                </a:cxn>
                <a:cxn ang="0">
                  <a:pos x="19" y="67"/>
                </a:cxn>
                <a:cxn ang="0">
                  <a:pos x="10" y="71"/>
                </a:cxn>
                <a:cxn ang="0">
                  <a:pos x="0" y="73"/>
                </a:cxn>
                <a:cxn ang="0">
                  <a:pos x="0" y="36"/>
                </a:cxn>
              </a:cxnLst>
              <a:rect l="0" t="0" r="r" b="b"/>
              <a:pathLst>
                <a:path w="34" h="73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5" y="60"/>
                  </a:lnTo>
                  <a:lnTo>
                    <a:pt x="19" y="67"/>
                  </a:lnTo>
                  <a:lnTo>
                    <a:pt x="10" y="71"/>
                  </a:lnTo>
                  <a:lnTo>
                    <a:pt x="0" y="73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2" name="Freeform 3094"/>
            <p:cNvSpPr>
              <a:spLocks/>
            </p:cNvSpPr>
            <p:nvPr/>
          </p:nvSpPr>
          <p:spPr bwMode="auto">
            <a:xfrm>
              <a:off x="2791" y="2557"/>
              <a:ext cx="11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5" y="60"/>
                </a:cxn>
                <a:cxn ang="0">
                  <a:pos x="19" y="67"/>
                </a:cxn>
                <a:cxn ang="0">
                  <a:pos x="10" y="71"/>
                </a:cxn>
                <a:cxn ang="0">
                  <a:pos x="0" y="73"/>
                </a:cxn>
              </a:cxnLst>
              <a:rect l="0" t="0" r="r" b="b"/>
              <a:pathLst>
                <a:path w="34" h="73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5" y="60"/>
                  </a:lnTo>
                  <a:lnTo>
                    <a:pt x="19" y="67"/>
                  </a:lnTo>
                  <a:lnTo>
                    <a:pt x="10" y="71"/>
                  </a:lnTo>
                  <a:lnTo>
                    <a:pt x="0" y="7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3" name="Freeform 3095"/>
            <p:cNvSpPr>
              <a:spLocks/>
            </p:cNvSpPr>
            <p:nvPr/>
          </p:nvSpPr>
          <p:spPr bwMode="auto">
            <a:xfrm>
              <a:off x="2498" y="2557"/>
              <a:ext cx="293" cy="27"/>
            </a:xfrm>
            <a:custGeom>
              <a:avLst/>
              <a:gdLst/>
              <a:ahLst/>
              <a:cxnLst>
                <a:cxn ang="0">
                  <a:pos x="996" y="73"/>
                </a:cxn>
                <a:cxn ang="0">
                  <a:pos x="996" y="36"/>
                </a:cxn>
                <a:cxn ang="0">
                  <a:pos x="99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3"/>
                </a:cxn>
                <a:cxn ang="0">
                  <a:pos x="996" y="73"/>
                </a:cxn>
              </a:cxnLst>
              <a:rect l="0" t="0" r="r" b="b"/>
              <a:pathLst>
                <a:path w="996" h="73">
                  <a:moveTo>
                    <a:pt x="996" y="73"/>
                  </a:moveTo>
                  <a:lnTo>
                    <a:pt x="996" y="36"/>
                  </a:lnTo>
                  <a:lnTo>
                    <a:pt x="99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3"/>
                  </a:lnTo>
                  <a:lnTo>
                    <a:pt x="996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4" name="Freeform 3096"/>
            <p:cNvSpPr>
              <a:spLocks/>
            </p:cNvSpPr>
            <p:nvPr/>
          </p:nvSpPr>
          <p:spPr bwMode="auto">
            <a:xfrm>
              <a:off x="2498" y="2557"/>
              <a:ext cx="293" cy="27"/>
            </a:xfrm>
            <a:custGeom>
              <a:avLst/>
              <a:gdLst/>
              <a:ahLst/>
              <a:cxnLst>
                <a:cxn ang="0">
                  <a:pos x="996" y="73"/>
                </a:cxn>
                <a:cxn ang="0">
                  <a:pos x="996" y="36"/>
                </a:cxn>
                <a:cxn ang="0">
                  <a:pos x="99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3"/>
                </a:cxn>
                <a:cxn ang="0">
                  <a:pos x="996" y="73"/>
                </a:cxn>
              </a:cxnLst>
              <a:rect l="0" t="0" r="r" b="b"/>
              <a:pathLst>
                <a:path w="996" h="73">
                  <a:moveTo>
                    <a:pt x="996" y="73"/>
                  </a:moveTo>
                  <a:lnTo>
                    <a:pt x="996" y="36"/>
                  </a:lnTo>
                  <a:lnTo>
                    <a:pt x="99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3"/>
                  </a:lnTo>
                  <a:lnTo>
                    <a:pt x="996" y="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5" name="Freeform 3097"/>
            <p:cNvSpPr>
              <a:spLocks/>
            </p:cNvSpPr>
            <p:nvPr/>
          </p:nvSpPr>
          <p:spPr bwMode="auto">
            <a:xfrm>
              <a:off x="2487" y="2557"/>
              <a:ext cx="11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3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3">
                  <a:moveTo>
                    <a:pt x="34" y="36"/>
                  </a:moveTo>
                  <a:lnTo>
                    <a:pt x="34" y="73"/>
                  </a:ln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6" name="Freeform 3098"/>
            <p:cNvSpPr>
              <a:spLocks/>
            </p:cNvSpPr>
            <p:nvPr/>
          </p:nvSpPr>
          <p:spPr bwMode="auto">
            <a:xfrm>
              <a:off x="2487" y="2557"/>
              <a:ext cx="11" cy="27"/>
            </a:xfrm>
            <a:custGeom>
              <a:avLst/>
              <a:gdLst/>
              <a:ahLst/>
              <a:cxnLst>
                <a:cxn ang="0">
                  <a:pos x="34" y="73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7" name="Freeform 3099"/>
            <p:cNvSpPr>
              <a:spLocks/>
            </p:cNvSpPr>
            <p:nvPr/>
          </p:nvSpPr>
          <p:spPr bwMode="auto">
            <a:xfrm>
              <a:off x="2487" y="2571"/>
              <a:ext cx="21" cy="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7"/>
                </a:cxn>
                <a:cxn ang="0">
                  <a:pos x="30" y="37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7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7"/>
                  </a:lnTo>
                  <a:lnTo>
                    <a:pt x="30" y="37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8" name="Freeform 3100"/>
            <p:cNvSpPr>
              <a:spLocks/>
            </p:cNvSpPr>
            <p:nvPr/>
          </p:nvSpPr>
          <p:spPr bwMode="auto">
            <a:xfrm>
              <a:off x="2487" y="2571"/>
              <a:ext cx="21" cy="13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7"/>
                </a:cxn>
                <a:cxn ang="0">
                  <a:pos x="30" y="37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7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7"/>
                  </a:lnTo>
                  <a:lnTo>
                    <a:pt x="30" y="37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09" name="Freeform 3101"/>
            <p:cNvSpPr>
              <a:spLocks/>
            </p:cNvSpPr>
            <p:nvPr/>
          </p:nvSpPr>
          <p:spPr bwMode="auto">
            <a:xfrm>
              <a:off x="2487" y="2477"/>
              <a:ext cx="21" cy="94"/>
            </a:xfrm>
            <a:custGeom>
              <a:avLst/>
              <a:gdLst/>
              <a:ahLst/>
              <a:cxnLst>
                <a:cxn ang="0">
                  <a:pos x="0" y="256"/>
                </a:cxn>
                <a:cxn ang="0">
                  <a:pos x="34" y="256"/>
                </a:cxn>
                <a:cxn ang="0">
                  <a:pos x="68" y="2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56"/>
                </a:cxn>
              </a:cxnLst>
              <a:rect l="0" t="0" r="r" b="b"/>
              <a:pathLst>
                <a:path w="68" h="256">
                  <a:moveTo>
                    <a:pt x="0" y="256"/>
                  </a:moveTo>
                  <a:lnTo>
                    <a:pt x="34" y="256"/>
                  </a:lnTo>
                  <a:lnTo>
                    <a:pt x="68" y="2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0" name="Freeform 3102"/>
            <p:cNvSpPr>
              <a:spLocks/>
            </p:cNvSpPr>
            <p:nvPr/>
          </p:nvSpPr>
          <p:spPr bwMode="auto">
            <a:xfrm>
              <a:off x="2487" y="2477"/>
              <a:ext cx="21" cy="94"/>
            </a:xfrm>
            <a:custGeom>
              <a:avLst/>
              <a:gdLst/>
              <a:ahLst/>
              <a:cxnLst>
                <a:cxn ang="0">
                  <a:pos x="0" y="256"/>
                </a:cxn>
                <a:cxn ang="0">
                  <a:pos x="34" y="256"/>
                </a:cxn>
                <a:cxn ang="0">
                  <a:pos x="68" y="2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56"/>
                </a:cxn>
              </a:cxnLst>
              <a:rect l="0" t="0" r="r" b="b"/>
              <a:pathLst>
                <a:path w="68" h="256">
                  <a:moveTo>
                    <a:pt x="0" y="256"/>
                  </a:moveTo>
                  <a:lnTo>
                    <a:pt x="34" y="256"/>
                  </a:lnTo>
                  <a:lnTo>
                    <a:pt x="68" y="2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5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1" name="Freeform 3103"/>
            <p:cNvSpPr>
              <a:spLocks/>
            </p:cNvSpPr>
            <p:nvPr/>
          </p:nvSpPr>
          <p:spPr bwMode="auto">
            <a:xfrm>
              <a:off x="2487" y="2463"/>
              <a:ext cx="21" cy="14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2" name="Freeform 3104"/>
            <p:cNvSpPr>
              <a:spLocks/>
            </p:cNvSpPr>
            <p:nvPr/>
          </p:nvSpPr>
          <p:spPr bwMode="auto">
            <a:xfrm>
              <a:off x="2487" y="2463"/>
              <a:ext cx="21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3" name="Freeform 3105"/>
            <p:cNvSpPr>
              <a:spLocks/>
            </p:cNvSpPr>
            <p:nvPr/>
          </p:nvSpPr>
          <p:spPr bwMode="auto">
            <a:xfrm>
              <a:off x="2570" y="2396"/>
              <a:ext cx="10" cy="2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0"/>
                </a:cxn>
                <a:cxn ang="0">
                  <a:pos x="10" y="2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2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5" y="60"/>
                </a:cxn>
                <a:cxn ang="0">
                  <a:pos x="19" y="67"/>
                </a:cxn>
                <a:cxn ang="0">
                  <a:pos x="10" y="72"/>
                </a:cxn>
                <a:cxn ang="0">
                  <a:pos x="0" y="73"/>
                </a:cxn>
                <a:cxn ang="0">
                  <a:pos x="0" y="37"/>
                </a:cxn>
              </a:cxnLst>
              <a:rect l="0" t="0" r="r" b="b"/>
              <a:pathLst>
                <a:path w="34" h="73">
                  <a:moveTo>
                    <a:pt x="0" y="37"/>
                  </a:moveTo>
                  <a:lnTo>
                    <a:pt x="0" y="0"/>
                  </a:lnTo>
                  <a:lnTo>
                    <a:pt x="10" y="2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2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5" y="60"/>
                  </a:lnTo>
                  <a:lnTo>
                    <a:pt x="19" y="67"/>
                  </a:lnTo>
                  <a:lnTo>
                    <a:pt x="10" y="72"/>
                  </a:lnTo>
                  <a:lnTo>
                    <a:pt x="0" y="73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4" name="Freeform 3106"/>
            <p:cNvSpPr>
              <a:spLocks/>
            </p:cNvSpPr>
            <p:nvPr/>
          </p:nvSpPr>
          <p:spPr bwMode="auto">
            <a:xfrm>
              <a:off x="2570" y="2396"/>
              <a:ext cx="10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2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2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2"/>
                </a:cxn>
                <a:cxn ang="0">
                  <a:pos x="25" y="60"/>
                </a:cxn>
                <a:cxn ang="0">
                  <a:pos x="19" y="67"/>
                </a:cxn>
                <a:cxn ang="0">
                  <a:pos x="10" y="72"/>
                </a:cxn>
                <a:cxn ang="0">
                  <a:pos x="0" y="73"/>
                </a:cxn>
              </a:cxnLst>
              <a:rect l="0" t="0" r="r" b="b"/>
              <a:pathLst>
                <a:path w="34" h="73">
                  <a:moveTo>
                    <a:pt x="0" y="0"/>
                  </a:moveTo>
                  <a:lnTo>
                    <a:pt x="10" y="2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2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2"/>
                  </a:lnTo>
                  <a:lnTo>
                    <a:pt x="25" y="60"/>
                  </a:lnTo>
                  <a:lnTo>
                    <a:pt x="19" y="67"/>
                  </a:lnTo>
                  <a:lnTo>
                    <a:pt x="10" y="72"/>
                  </a:lnTo>
                  <a:lnTo>
                    <a:pt x="0" y="7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5" name="Freeform 3107"/>
            <p:cNvSpPr>
              <a:spLocks/>
            </p:cNvSpPr>
            <p:nvPr/>
          </p:nvSpPr>
          <p:spPr bwMode="auto">
            <a:xfrm>
              <a:off x="2423" y="2396"/>
              <a:ext cx="147" cy="27"/>
            </a:xfrm>
            <a:custGeom>
              <a:avLst/>
              <a:gdLst/>
              <a:ahLst/>
              <a:cxnLst>
                <a:cxn ang="0">
                  <a:pos x="499" y="73"/>
                </a:cxn>
                <a:cxn ang="0">
                  <a:pos x="499" y="37"/>
                </a:cxn>
                <a:cxn ang="0">
                  <a:pos x="499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0" y="73"/>
                </a:cxn>
                <a:cxn ang="0">
                  <a:pos x="499" y="73"/>
                </a:cxn>
              </a:cxnLst>
              <a:rect l="0" t="0" r="r" b="b"/>
              <a:pathLst>
                <a:path w="499" h="73">
                  <a:moveTo>
                    <a:pt x="499" y="73"/>
                  </a:moveTo>
                  <a:lnTo>
                    <a:pt x="499" y="37"/>
                  </a:lnTo>
                  <a:lnTo>
                    <a:pt x="49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0" y="73"/>
                  </a:lnTo>
                  <a:lnTo>
                    <a:pt x="499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6" name="Freeform 3108"/>
            <p:cNvSpPr>
              <a:spLocks/>
            </p:cNvSpPr>
            <p:nvPr/>
          </p:nvSpPr>
          <p:spPr bwMode="auto">
            <a:xfrm>
              <a:off x="2423" y="2396"/>
              <a:ext cx="147" cy="27"/>
            </a:xfrm>
            <a:custGeom>
              <a:avLst/>
              <a:gdLst/>
              <a:ahLst/>
              <a:cxnLst>
                <a:cxn ang="0">
                  <a:pos x="499" y="73"/>
                </a:cxn>
                <a:cxn ang="0">
                  <a:pos x="499" y="37"/>
                </a:cxn>
                <a:cxn ang="0">
                  <a:pos x="499" y="0"/>
                </a:cxn>
                <a:cxn ang="0">
                  <a:pos x="0" y="0"/>
                </a:cxn>
                <a:cxn ang="0">
                  <a:pos x="0" y="37"/>
                </a:cxn>
                <a:cxn ang="0">
                  <a:pos x="0" y="73"/>
                </a:cxn>
                <a:cxn ang="0">
                  <a:pos x="499" y="73"/>
                </a:cxn>
              </a:cxnLst>
              <a:rect l="0" t="0" r="r" b="b"/>
              <a:pathLst>
                <a:path w="499" h="73">
                  <a:moveTo>
                    <a:pt x="499" y="73"/>
                  </a:moveTo>
                  <a:lnTo>
                    <a:pt x="499" y="37"/>
                  </a:lnTo>
                  <a:lnTo>
                    <a:pt x="499" y="0"/>
                  </a:lnTo>
                  <a:lnTo>
                    <a:pt x="0" y="0"/>
                  </a:lnTo>
                  <a:lnTo>
                    <a:pt x="0" y="37"/>
                  </a:lnTo>
                  <a:lnTo>
                    <a:pt x="0" y="73"/>
                  </a:lnTo>
                  <a:lnTo>
                    <a:pt x="499" y="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7" name="Freeform 3109"/>
            <p:cNvSpPr>
              <a:spLocks/>
            </p:cNvSpPr>
            <p:nvPr/>
          </p:nvSpPr>
          <p:spPr bwMode="auto">
            <a:xfrm>
              <a:off x="2413" y="2396"/>
              <a:ext cx="10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4" y="73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2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34" y="37"/>
                </a:cxn>
              </a:cxnLst>
              <a:rect l="0" t="0" r="r" b="b"/>
              <a:pathLst>
                <a:path w="34" h="73">
                  <a:moveTo>
                    <a:pt x="34" y="37"/>
                  </a:moveTo>
                  <a:lnTo>
                    <a:pt x="34" y="73"/>
                  </a:ln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8" name="Freeform 3110"/>
            <p:cNvSpPr>
              <a:spLocks/>
            </p:cNvSpPr>
            <p:nvPr/>
          </p:nvSpPr>
          <p:spPr bwMode="auto">
            <a:xfrm>
              <a:off x="2413" y="2396"/>
              <a:ext cx="10" cy="27"/>
            </a:xfrm>
            <a:custGeom>
              <a:avLst/>
              <a:gdLst/>
              <a:ahLst/>
              <a:cxnLst>
                <a:cxn ang="0">
                  <a:pos x="34" y="73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2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2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19" name="Freeform 3111"/>
            <p:cNvSpPr>
              <a:spLocks/>
            </p:cNvSpPr>
            <p:nvPr/>
          </p:nvSpPr>
          <p:spPr bwMode="auto">
            <a:xfrm>
              <a:off x="2570" y="2463"/>
              <a:ext cx="10" cy="27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0" name="Freeform 3112"/>
            <p:cNvSpPr>
              <a:spLocks/>
            </p:cNvSpPr>
            <p:nvPr/>
          </p:nvSpPr>
          <p:spPr bwMode="auto">
            <a:xfrm>
              <a:off x="2570" y="2463"/>
              <a:ext cx="10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1" name="Freeform 3113"/>
            <p:cNvSpPr>
              <a:spLocks/>
            </p:cNvSpPr>
            <p:nvPr/>
          </p:nvSpPr>
          <p:spPr bwMode="auto">
            <a:xfrm>
              <a:off x="2423" y="2463"/>
              <a:ext cx="147" cy="27"/>
            </a:xfrm>
            <a:custGeom>
              <a:avLst/>
              <a:gdLst/>
              <a:ahLst/>
              <a:cxnLst>
                <a:cxn ang="0">
                  <a:pos x="499" y="72"/>
                </a:cxn>
                <a:cxn ang="0">
                  <a:pos x="499" y="36"/>
                </a:cxn>
                <a:cxn ang="0">
                  <a:pos x="499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499" y="72"/>
                </a:cxn>
              </a:cxnLst>
              <a:rect l="0" t="0" r="r" b="b"/>
              <a:pathLst>
                <a:path w="499" h="72">
                  <a:moveTo>
                    <a:pt x="499" y="72"/>
                  </a:moveTo>
                  <a:lnTo>
                    <a:pt x="499" y="36"/>
                  </a:lnTo>
                  <a:lnTo>
                    <a:pt x="49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499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2" name="Freeform 3114"/>
            <p:cNvSpPr>
              <a:spLocks/>
            </p:cNvSpPr>
            <p:nvPr/>
          </p:nvSpPr>
          <p:spPr bwMode="auto">
            <a:xfrm>
              <a:off x="2423" y="2463"/>
              <a:ext cx="147" cy="27"/>
            </a:xfrm>
            <a:custGeom>
              <a:avLst/>
              <a:gdLst/>
              <a:ahLst/>
              <a:cxnLst>
                <a:cxn ang="0">
                  <a:pos x="499" y="72"/>
                </a:cxn>
                <a:cxn ang="0">
                  <a:pos x="499" y="36"/>
                </a:cxn>
                <a:cxn ang="0">
                  <a:pos x="499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499" y="72"/>
                </a:cxn>
              </a:cxnLst>
              <a:rect l="0" t="0" r="r" b="b"/>
              <a:pathLst>
                <a:path w="499" h="72">
                  <a:moveTo>
                    <a:pt x="499" y="72"/>
                  </a:moveTo>
                  <a:lnTo>
                    <a:pt x="499" y="36"/>
                  </a:lnTo>
                  <a:lnTo>
                    <a:pt x="499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499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3" name="Freeform 3115"/>
            <p:cNvSpPr>
              <a:spLocks/>
            </p:cNvSpPr>
            <p:nvPr/>
          </p:nvSpPr>
          <p:spPr bwMode="auto">
            <a:xfrm>
              <a:off x="2413" y="2463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4" name="Freeform 3116"/>
            <p:cNvSpPr>
              <a:spLocks/>
            </p:cNvSpPr>
            <p:nvPr/>
          </p:nvSpPr>
          <p:spPr bwMode="auto">
            <a:xfrm>
              <a:off x="2413" y="2463"/>
              <a:ext cx="10" cy="27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5" name="Freeform 3117"/>
            <p:cNvSpPr>
              <a:spLocks/>
            </p:cNvSpPr>
            <p:nvPr/>
          </p:nvSpPr>
          <p:spPr bwMode="auto">
            <a:xfrm>
              <a:off x="2487" y="2409"/>
              <a:ext cx="21" cy="14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6" name="Freeform 3118"/>
            <p:cNvSpPr>
              <a:spLocks/>
            </p:cNvSpPr>
            <p:nvPr/>
          </p:nvSpPr>
          <p:spPr bwMode="auto">
            <a:xfrm>
              <a:off x="2487" y="2409"/>
              <a:ext cx="21" cy="14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7" name="Freeform 3119"/>
            <p:cNvSpPr>
              <a:spLocks/>
            </p:cNvSpPr>
            <p:nvPr/>
          </p:nvSpPr>
          <p:spPr bwMode="auto">
            <a:xfrm>
              <a:off x="2487" y="2313"/>
              <a:ext cx="21" cy="96"/>
            </a:xfrm>
            <a:custGeom>
              <a:avLst/>
              <a:gdLst/>
              <a:ahLst/>
              <a:cxnLst>
                <a:cxn ang="0">
                  <a:pos x="0" y="257"/>
                </a:cxn>
                <a:cxn ang="0">
                  <a:pos x="34" y="257"/>
                </a:cxn>
                <a:cxn ang="0">
                  <a:pos x="68" y="257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57"/>
                </a:cxn>
              </a:cxnLst>
              <a:rect l="0" t="0" r="r" b="b"/>
              <a:pathLst>
                <a:path w="68" h="257">
                  <a:moveTo>
                    <a:pt x="0" y="257"/>
                  </a:moveTo>
                  <a:lnTo>
                    <a:pt x="34" y="257"/>
                  </a:lnTo>
                  <a:lnTo>
                    <a:pt x="68" y="257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8" name="Freeform 3120"/>
            <p:cNvSpPr>
              <a:spLocks/>
            </p:cNvSpPr>
            <p:nvPr/>
          </p:nvSpPr>
          <p:spPr bwMode="auto">
            <a:xfrm>
              <a:off x="2487" y="2313"/>
              <a:ext cx="21" cy="96"/>
            </a:xfrm>
            <a:custGeom>
              <a:avLst/>
              <a:gdLst/>
              <a:ahLst/>
              <a:cxnLst>
                <a:cxn ang="0">
                  <a:pos x="0" y="257"/>
                </a:cxn>
                <a:cxn ang="0">
                  <a:pos x="34" y="257"/>
                </a:cxn>
                <a:cxn ang="0">
                  <a:pos x="68" y="257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57"/>
                </a:cxn>
              </a:cxnLst>
              <a:rect l="0" t="0" r="r" b="b"/>
              <a:pathLst>
                <a:path w="68" h="257">
                  <a:moveTo>
                    <a:pt x="0" y="257"/>
                  </a:moveTo>
                  <a:lnTo>
                    <a:pt x="34" y="257"/>
                  </a:lnTo>
                  <a:lnTo>
                    <a:pt x="68" y="257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5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29" name="Freeform 3121"/>
            <p:cNvSpPr>
              <a:spLocks/>
            </p:cNvSpPr>
            <p:nvPr/>
          </p:nvSpPr>
          <p:spPr bwMode="auto">
            <a:xfrm>
              <a:off x="2487" y="2299"/>
              <a:ext cx="21" cy="14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30" name="Rectangle 3122"/>
            <p:cNvSpPr>
              <a:spLocks noChangeArrowheads="1"/>
            </p:cNvSpPr>
            <p:nvPr/>
          </p:nvSpPr>
          <p:spPr bwMode="auto">
            <a:xfrm>
              <a:off x="3757" y="875"/>
              <a:ext cx="947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480V Wye Source</a:t>
              </a:r>
              <a:endParaRPr lang="en-US" sz="120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31" name="Freeform 3123"/>
            <p:cNvSpPr>
              <a:spLocks/>
            </p:cNvSpPr>
            <p:nvPr/>
          </p:nvSpPr>
          <p:spPr bwMode="auto">
            <a:xfrm>
              <a:off x="2487" y="2299"/>
              <a:ext cx="21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32" name="Freeform 3124"/>
            <p:cNvSpPr>
              <a:spLocks/>
            </p:cNvSpPr>
            <p:nvPr/>
          </p:nvSpPr>
          <p:spPr bwMode="auto">
            <a:xfrm>
              <a:off x="3528" y="1465"/>
              <a:ext cx="21" cy="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33" name="Freeform 3125"/>
            <p:cNvSpPr>
              <a:spLocks/>
            </p:cNvSpPr>
            <p:nvPr/>
          </p:nvSpPr>
          <p:spPr bwMode="auto">
            <a:xfrm>
              <a:off x="3528" y="1465"/>
              <a:ext cx="21" cy="13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42" name="Freeform 3134"/>
            <p:cNvSpPr>
              <a:spLocks/>
            </p:cNvSpPr>
            <p:nvPr/>
          </p:nvSpPr>
          <p:spPr bwMode="auto">
            <a:xfrm>
              <a:off x="4873" y="1452"/>
              <a:ext cx="21" cy="13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43" name="Freeform 3135"/>
            <p:cNvSpPr>
              <a:spLocks/>
            </p:cNvSpPr>
            <p:nvPr/>
          </p:nvSpPr>
          <p:spPr bwMode="auto">
            <a:xfrm>
              <a:off x="4873" y="1452"/>
              <a:ext cx="21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62" name="Freeform 3154"/>
            <p:cNvSpPr>
              <a:spLocks/>
            </p:cNvSpPr>
            <p:nvPr/>
          </p:nvSpPr>
          <p:spPr bwMode="auto">
            <a:xfrm>
              <a:off x="4201" y="3026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5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5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63" name="Freeform 3155"/>
            <p:cNvSpPr>
              <a:spLocks/>
            </p:cNvSpPr>
            <p:nvPr/>
          </p:nvSpPr>
          <p:spPr bwMode="auto">
            <a:xfrm>
              <a:off x="4201" y="3026"/>
              <a:ext cx="10" cy="27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5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5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5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5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81" name="Rectangle 3173"/>
            <p:cNvSpPr>
              <a:spLocks noChangeArrowheads="1"/>
            </p:cNvSpPr>
            <p:nvPr/>
          </p:nvSpPr>
          <p:spPr bwMode="auto">
            <a:xfrm>
              <a:off x="3983" y="2409"/>
              <a:ext cx="52" cy="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2" name="Rectangle 3174"/>
            <p:cNvSpPr>
              <a:spLocks noChangeArrowheads="1"/>
            </p:cNvSpPr>
            <p:nvPr/>
          </p:nvSpPr>
          <p:spPr bwMode="auto">
            <a:xfrm>
              <a:off x="4066" y="2409"/>
              <a:ext cx="60" cy="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3" name="Rectangle 3175"/>
            <p:cNvSpPr>
              <a:spLocks noChangeArrowheads="1"/>
            </p:cNvSpPr>
            <p:nvPr/>
          </p:nvSpPr>
          <p:spPr bwMode="auto">
            <a:xfrm>
              <a:off x="4486" y="1759"/>
              <a:ext cx="54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B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4" name="Rectangle 3176"/>
            <p:cNvSpPr>
              <a:spLocks noChangeArrowheads="1"/>
            </p:cNvSpPr>
            <p:nvPr/>
          </p:nvSpPr>
          <p:spPr bwMode="auto">
            <a:xfrm>
              <a:off x="4573" y="1759"/>
              <a:ext cx="60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5" name="Rectangle 3177"/>
            <p:cNvSpPr>
              <a:spLocks noChangeArrowheads="1"/>
            </p:cNvSpPr>
            <p:nvPr/>
          </p:nvSpPr>
          <p:spPr bwMode="auto">
            <a:xfrm>
              <a:off x="3623" y="1730"/>
              <a:ext cx="56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A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6" name="Rectangle 3178"/>
            <p:cNvSpPr>
              <a:spLocks noChangeArrowheads="1"/>
            </p:cNvSpPr>
            <p:nvPr/>
          </p:nvSpPr>
          <p:spPr bwMode="auto">
            <a:xfrm>
              <a:off x="3710" y="1730"/>
              <a:ext cx="60" cy="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9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5387" name="Line 3179"/>
            <p:cNvSpPr>
              <a:spLocks noChangeShapeType="1"/>
            </p:cNvSpPr>
            <p:nvPr/>
          </p:nvSpPr>
          <p:spPr bwMode="auto">
            <a:xfrm flipV="1">
              <a:off x="5132" y="3031"/>
              <a:ext cx="2" cy="2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88" name="Line 3180"/>
            <p:cNvSpPr>
              <a:spLocks noChangeShapeType="1"/>
            </p:cNvSpPr>
            <p:nvPr/>
          </p:nvSpPr>
          <p:spPr bwMode="auto">
            <a:xfrm flipV="1">
              <a:off x="5132" y="2640"/>
              <a:ext cx="2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89" name="Line 3181"/>
            <p:cNvSpPr>
              <a:spLocks noChangeShapeType="1"/>
            </p:cNvSpPr>
            <p:nvPr/>
          </p:nvSpPr>
          <p:spPr bwMode="auto">
            <a:xfrm flipV="1">
              <a:off x="5132" y="2248"/>
              <a:ext cx="2" cy="3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0" name="Line 3182"/>
            <p:cNvSpPr>
              <a:spLocks noChangeShapeType="1"/>
            </p:cNvSpPr>
            <p:nvPr/>
          </p:nvSpPr>
          <p:spPr bwMode="auto">
            <a:xfrm flipV="1">
              <a:off x="5132" y="1855"/>
              <a:ext cx="2" cy="3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1" name="Line 3183"/>
            <p:cNvSpPr>
              <a:spLocks noChangeShapeType="1"/>
            </p:cNvSpPr>
            <p:nvPr/>
          </p:nvSpPr>
          <p:spPr bwMode="auto">
            <a:xfrm flipV="1">
              <a:off x="5132" y="1465"/>
              <a:ext cx="2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2" name="Line 3184"/>
            <p:cNvSpPr>
              <a:spLocks noChangeShapeType="1"/>
            </p:cNvSpPr>
            <p:nvPr/>
          </p:nvSpPr>
          <p:spPr bwMode="auto">
            <a:xfrm flipV="1">
              <a:off x="5132" y="1137"/>
              <a:ext cx="2" cy="2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3" name="Line 3185"/>
            <p:cNvSpPr>
              <a:spLocks noChangeShapeType="1"/>
            </p:cNvSpPr>
            <p:nvPr/>
          </p:nvSpPr>
          <p:spPr bwMode="auto">
            <a:xfrm flipH="1">
              <a:off x="4973" y="1137"/>
              <a:ext cx="159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4" name="Line 3186"/>
            <p:cNvSpPr>
              <a:spLocks noChangeShapeType="1"/>
            </p:cNvSpPr>
            <p:nvPr/>
          </p:nvSpPr>
          <p:spPr bwMode="auto">
            <a:xfrm flipH="1">
              <a:off x="4681" y="1137"/>
              <a:ext cx="234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5" name="Line 3187"/>
            <p:cNvSpPr>
              <a:spLocks noChangeShapeType="1"/>
            </p:cNvSpPr>
            <p:nvPr/>
          </p:nvSpPr>
          <p:spPr bwMode="auto">
            <a:xfrm flipH="1">
              <a:off x="4391" y="1137"/>
              <a:ext cx="23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6" name="Line 3188"/>
            <p:cNvSpPr>
              <a:spLocks noChangeShapeType="1"/>
            </p:cNvSpPr>
            <p:nvPr/>
          </p:nvSpPr>
          <p:spPr bwMode="auto">
            <a:xfrm flipH="1">
              <a:off x="4099" y="1137"/>
              <a:ext cx="234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7" name="Line 3189"/>
            <p:cNvSpPr>
              <a:spLocks noChangeShapeType="1"/>
            </p:cNvSpPr>
            <p:nvPr/>
          </p:nvSpPr>
          <p:spPr bwMode="auto">
            <a:xfrm flipH="1">
              <a:off x="3807" y="1137"/>
              <a:ext cx="234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8" name="Line 3190"/>
            <p:cNvSpPr>
              <a:spLocks noChangeShapeType="1"/>
            </p:cNvSpPr>
            <p:nvPr/>
          </p:nvSpPr>
          <p:spPr bwMode="auto">
            <a:xfrm flipH="1">
              <a:off x="3518" y="1137"/>
              <a:ext cx="23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399" name="Line 3191"/>
            <p:cNvSpPr>
              <a:spLocks noChangeShapeType="1"/>
            </p:cNvSpPr>
            <p:nvPr/>
          </p:nvSpPr>
          <p:spPr bwMode="auto">
            <a:xfrm flipH="1">
              <a:off x="3300" y="1137"/>
              <a:ext cx="160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0" name="Line 3192"/>
            <p:cNvSpPr>
              <a:spLocks noChangeShapeType="1"/>
            </p:cNvSpPr>
            <p:nvPr/>
          </p:nvSpPr>
          <p:spPr bwMode="auto">
            <a:xfrm>
              <a:off x="3300" y="1137"/>
              <a:ext cx="3" cy="2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1" name="Line 3193"/>
            <p:cNvSpPr>
              <a:spLocks noChangeShapeType="1"/>
            </p:cNvSpPr>
            <p:nvPr/>
          </p:nvSpPr>
          <p:spPr bwMode="auto">
            <a:xfrm>
              <a:off x="3300" y="1465"/>
              <a:ext cx="3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2" name="Line 3194"/>
            <p:cNvSpPr>
              <a:spLocks noChangeShapeType="1"/>
            </p:cNvSpPr>
            <p:nvPr/>
          </p:nvSpPr>
          <p:spPr bwMode="auto">
            <a:xfrm>
              <a:off x="3300" y="1855"/>
              <a:ext cx="3" cy="3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3" name="Line 3195"/>
            <p:cNvSpPr>
              <a:spLocks noChangeShapeType="1"/>
            </p:cNvSpPr>
            <p:nvPr/>
          </p:nvSpPr>
          <p:spPr bwMode="auto">
            <a:xfrm>
              <a:off x="3300" y="2248"/>
              <a:ext cx="3" cy="31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4" name="Line 3196"/>
            <p:cNvSpPr>
              <a:spLocks noChangeShapeType="1"/>
            </p:cNvSpPr>
            <p:nvPr/>
          </p:nvSpPr>
          <p:spPr bwMode="auto">
            <a:xfrm>
              <a:off x="3300" y="2640"/>
              <a:ext cx="3" cy="31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5" name="Line 3197"/>
            <p:cNvSpPr>
              <a:spLocks noChangeShapeType="1"/>
            </p:cNvSpPr>
            <p:nvPr/>
          </p:nvSpPr>
          <p:spPr bwMode="auto">
            <a:xfrm>
              <a:off x="3300" y="3031"/>
              <a:ext cx="3" cy="249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6" name="Line 3198"/>
            <p:cNvSpPr>
              <a:spLocks noChangeShapeType="1"/>
            </p:cNvSpPr>
            <p:nvPr/>
          </p:nvSpPr>
          <p:spPr bwMode="auto">
            <a:xfrm>
              <a:off x="3300" y="3280"/>
              <a:ext cx="160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7" name="Line 3199"/>
            <p:cNvSpPr>
              <a:spLocks noChangeShapeType="1"/>
            </p:cNvSpPr>
            <p:nvPr/>
          </p:nvSpPr>
          <p:spPr bwMode="auto">
            <a:xfrm>
              <a:off x="3518" y="3280"/>
              <a:ext cx="23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8" name="Line 3200"/>
            <p:cNvSpPr>
              <a:spLocks noChangeShapeType="1"/>
            </p:cNvSpPr>
            <p:nvPr/>
          </p:nvSpPr>
          <p:spPr bwMode="auto">
            <a:xfrm>
              <a:off x="3807" y="3280"/>
              <a:ext cx="23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09" name="Line 3201"/>
            <p:cNvSpPr>
              <a:spLocks noChangeShapeType="1"/>
            </p:cNvSpPr>
            <p:nvPr/>
          </p:nvSpPr>
          <p:spPr bwMode="auto">
            <a:xfrm>
              <a:off x="4099" y="3280"/>
              <a:ext cx="23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0" name="Line 3202"/>
            <p:cNvSpPr>
              <a:spLocks noChangeShapeType="1"/>
            </p:cNvSpPr>
            <p:nvPr/>
          </p:nvSpPr>
          <p:spPr bwMode="auto">
            <a:xfrm>
              <a:off x="4391" y="3280"/>
              <a:ext cx="23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1" name="Line 3203"/>
            <p:cNvSpPr>
              <a:spLocks noChangeShapeType="1"/>
            </p:cNvSpPr>
            <p:nvPr/>
          </p:nvSpPr>
          <p:spPr bwMode="auto">
            <a:xfrm>
              <a:off x="4681" y="3280"/>
              <a:ext cx="23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2" name="Line 3204"/>
            <p:cNvSpPr>
              <a:spLocks noChangeShapeType="1"/>
            </p:cNvSpPr>
            <p:nvPr/>
          </p:nvSpPr>
          <p:spPr bwMode="auto">
            <a:xfrm>
              <a:off x="4973" y="3280"/>
              <a:ext cx="159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3" name="Freeform 3205"/>
            <p:cNvSpPr>
              <a:spLocks/>
            </p:cNvSpPr>
            <p:nvPr/>
          </p:nvSpPr>
          <p:spPr bwMode="auto">
            <a:xfrm>
              <a:off x="2709" y="1974"/>
              <a:ext cx="10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4" y="73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7"/>
                </a:cxn>
              </a:cxnLst>
              <a:rect l="0" t="0" r="r" b="b"/>
              <a:pathLst>
                <a:path w="34" h="73">
                  <a:moveTo>
                    <a:pt x="34" y="37"/>
                  </a:moveTo>
                  <a:lnTo>
                    <a:pt x="34" y="73"/>
                  </a:ln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4" name="Freeform 3206"/>
            <p:cNvSpPr>
              <a:spLocks/>
            </p:cNvSpPr>
            <p:nvPr/>
          </p:nvSpPr>
          <p:spPr bwMode="auto">
            <a:xfrm>
              <a:off x="2709" y="1974"/>
              <a:ext cx="10" cy="27"/>
            </a:xfrm>
            <a:custGeom>
              <a:avLst/>
              <a:gdLst/>
              <a:ahLst/>
              <a:cxnLst>
                <a:cxn ang="0">
                  <a:pos x="34" y="73"/>
                </a:cxn>
                <a:cxn ang="0">
                  <a:pos x="24" y="72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3">
                  <a:moveTo>
                    <a:pt x="34" y="73"/>
                  </a:moveTo>
                  <a:lnTo>
                    <a:pt x="24" y="72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5" name="Freeform 3207"/>
            <p:cNvSpPr>
              <a:spLocks/>
            </p:cNvSpPr>
            <p:nvPr/>
          </p:nvSpPr>
          <p:spPr bwMode="auto">
            <a:xfrm>
              <a:off x="2719" y="1974"/>
              <a:ext cx="1492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7"/>
                </a:cxn>
                <a:cxn ang="0">
                  <a:pos x="0" y="73"/>
                </a:cxn>
                <a:cxn ang="0">
                  <a:pos x="5049" y="73"/>
                </a:cxn>
                <a:cxn ang="0">
                  <a:pos x="5049" y="37"/>
                </a:cxn>
                <a:cxn ang="0">
                  <a:pos x="5049" y="0"/>
                </a:cxn>
                <a:cxn ang="0">
                  <a:pos x="0" y="0"/>
                </a:cxn>
              </a:cxnLst>
              <a:rect l="0" t="0" r="r" b="b"/>
              <a:pathLst>
                <a:path w="5049" h="73">
                  <a:moveTo>
                    <a:pt x="0" y="0"/>
                  </a:moveTo>
                  <a:lnTo>
                    <a:pt x="0" y="37"/>
                  </a:lnTo>
                  <a:lnTo>
                    <a:pt x="0" y="73"/>
                  </a:lnTo>
                  <a:lnTo>
                    <a:pt x="5049" y="73"/>
                  </a:lnTo>
                  <a:lnTo>
                    <a:pt x="5049" y="37"/>
                  </a:lnTo>
                  <a:lnTo>
                    <a:pt x="504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6" name="Freeform 3208"/>
            <p:cNvSpPr>
              <a:spLocks/>
            </p:cNvSpPr>
            <p:nvPr/>
          </p:nvSpPr>
          <p:spPr bwMode="auto">
            <a:xfrm>
              <a:off x="2719" y="1974"/>
              <a:ext cx="1492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7"/>
                </a:cxn>
                <a:cxn ang="0">
                  <a:pos x="0" y="73"/>
                </a:cxn>
                <a:cxn ang="0">
                  <a:pos x="5049" y="73"/>
                </a:cxn>
                <a:cxn ang="0">
                  <a:pos x="5049" y="37"/>
                </a:cxn>
                <a:cxn ang="0">
                  <a:pos x="5049" y="0"/>
                </a:cxn>
                <a:cxn ang="0">
                  <a:pos x="0" y="0"/>
                </a:cxn>
              </a:cxnLst>
              <a:rect l="0" t="0" r="r" b="b"/>
              <a:pathLst>
                <a:path w="5049" h="73">
                  <a:moveTo>
                    <a:pt x="0" y="0"/>
                  </a:moveTo>
                  <a:lnTo>
                    <a:pt x="0" y="37"/>
                  </a:lnTo>
                  <a:lnTo>
                    <a:pt x="0" y="73"/>
                  </a:lnTo>
                  <a:lnTo>
                    <a:pt x="5049" y="73"/>
                  </a:lnTo>
                  <a:lnTo>
                    <a:pt x="5049" y="37"/>
                  </a:lnTo>
                  <a:lnTo>
                    <a:pt x="5049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7" name="Freeform 3209"/>
            <p:cNvSpPr>
              <a:spLocks/>
            </p:cNvSpPr>
            <p:nvPr/>
          </p:nvSpPr>
          <p:spPr bwMode="auto">
            <a:xfrm>
              <a:off x="4211" y="1974"/>
              <a:ext cx="10" cy="2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2"/>
                </a:cxn>
                <a:cxn ang="0">
                  <a:pos x="35" y="41"/>
                </a:cxn>
                <a:cxn ang="0">
                  <a:pos x="31" y="52"/>
                </a:cxn>
                <a:cxn ang="0">
                  <a:pos x="26" y="60"/>
                </a:cxn>
                <a:cxn ang="0">
                  <a:pos x="19" y="67"/>
                </a:cxn>
                <a:cxn ang="0">
                  <a:pos x="10" y="72"/>
                </a:cxn>
                <a:cxn ang="0">
                  <a:pos x="0" y="73"/>
                </a:cxn>
                <a:cxn ang="0">
                  <a:pos x="0" y="37"/>
                </a:cxn>
              </a:cxnLst>
              <a:rect l="0" t="0" r="r" b="b"/>
              <a:pathLst>
                <a:path w="35" h="73">
                  <a:moveTo>
                    <a:pt x="0" y="37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2"/>
                  </a:lnTo>
                  <a:lnTo>
                    <a:pt x="35" y="41"/>
                  </a:lnTo>
                  <a:lnTo>
                    <a:pt x="31" y="52"/>
                  </a:lnTo>
                  <a:lnTo>
                    <a:pt x="26" y="60"/>
                  </a:lnTo>
                  <a:lnTo>
                    <a:pt x="19" y="67"/>
                  </a:lnTo>
                  <a:lnTo>
                    <a:pt x="10" y="72"/>
                  </a:lnTo>
                  <a:lnTo>
                    <a:pt x="0" y="73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8" name="Freeform 3210"/>
            <p:cNvSpPr>
              <a:spLocks/>
            </p:cNvSpPr>
            <p:nvPr/>
          </p:nvSpPr>
          <p:spPr bwMode="auto">
            <a:xfrm>
              <a:off x="4211" y="1974"/>
              <a:ext cx="10" cy="2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2"/>
                </a:cxn>
                <a:cxn ang="0">
                  <a:pos x="35" y="41"/>
                </a:cxn>
                <a:cxn ang="0">
                  <a:pos x="31" y="52"/>
                </a:cxn>
                <a:cxn ang="0">
                  <a:pos x="26" y="60"/>
                </a:cxn>
                <a:cxn ang="0">
                  <a:pos x="19" y="67"/>
                </a:cxn>
                <a:cxn ang="0">
                  <a:pos x="10" y="72"/>
                </a:cxn>
                <a:cxn ang="0">
                  <a:pos x="0" y="73"/>
                </a:cxn>
              </a:cxnLst>
              <a:rect l="0" t="0" r="r" b="b"/>
              <a:pathLst>
                <a:path w="35" h="73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2"/>
                  </a:lnTo>
                  <a:lnTo>
                    <a:pt x="35" y="41"/>
                  </a:lnTo>
                  <a:lnTo>
                    <a:pt x="31" y="52"/>
                  </a:lnTo>
                  <a:lnTo>
                    <a:pt x="26" y="60"/>
                  </a:lnTo>
                  <a:lnTo>
                    <a:pt x="19" y="67"/>
                  </a:lnTo>
                  <a:lnTo>
                    <a:pt x="10" y="72"/>
                  </a:lnTo>
                  <a:lnTo>
                    <a:pt x="0" y="7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19" name="Freeform 3211"/>
            <p:cNvSpPr>
              <a:spLocks/>
            </p:cNvSpPr>
            <p:nvPr/>
          </p:nvSpPr>
          <p:spPr bwMode="auto">
            <a:xfrm>
              <a:off x="4205" y="1976"/>
              <a:ext cx="16" cy="25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6"/>
                </a:cxn>
                <a:cxn ang="0">
                  <a:pos x="19" y="68"/>
                </a:cxn>
                <a:cxn ang="0">
                  <a:pos x="10" y="67"/>
                </a:cxn>
                <a:cxn ang="0">
                  <a:pos x="0" y="63"/>
                </a:cxn>
                <a:cxn ang="0">
                  <a:pos x="17" y="32"/>
                </a:cxn>
              </a:cxnLst>
              <a:rect l="0" t="0" r="r" b="b"/>
              <a:pathLst>
                <a:path w="52" h="68">
                  <a:moveTo>
                    <a:pt x="17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6"/>
                  </a:lnTo>
                  <a:lnTo>
                    <a:pt x="19" y="68"/>
                  </a:lnTo>
                  <a:lnTo>
                    <a:pt x="10" y="67"/>
                  </a:lnTo>
                  <a:lnTo>
                    <a:pt x="0" y="63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0" name="Freeform 3212"/>
            <p:cNvSpPr>
              <a:spLocks/>
            </p:cNvSpPr>
            <p:nvPr/>
          </p:nvSpPr>
          <p:spPr bwMode="auto">
            <a:xfrm>
              <a:off x="4205" y="1976"/>
              <a:ext cx="16" cy="25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6"/>
                </a:cxn>
                <a:cxn ang="0">
                  <a:pos x="19" y="68"/>
                </a:cxn>
                <a:cxn ang="0">
                  <a:pos x="10" y="67"/>
                </a:cxn>
                <a:cxn ang="0">
                  <a:pos x="0" y="63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6"/>
                  </a:lnTo>
                  <a:lnTo>
                    <a:pt x="19" y="68"/>
                  </a:lnTo>
                  <a:lnTo>
                    <a:pt x="10" y="67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1" name="Freeform 3213"/>
            <p:cNvSpPr>
              <a:spLocks/>
            </p:cNvSpPr>
            <p:nvPr/>
          </p:nvSpPr>
          <p:spPr bwMode="auto">
            <a:xfrm>
              <a:off x="4110" y="1900"/>
              <a:ext cx="105" cy="99"/>
            </a:xfrm>
            <a:custGeom>
              <a:avLst/>
              <a:gdLst/>
              <a:ahLst/>
              <a:cxnLst>
                <a:cxn ang="0">
                  <a:pos x="325" y="263"/>
                </a:cxn>
                <a:cxn ang="0">
                  <a:pos x="342" y="232"/>
                </a:cxn>
                <a:cxn ang="0">
                  <a:pos x="360" y="200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325" y="263"/>
                </a:cxn>
              </a:cxnLst>
              <a:rect l="0" t="0" r="r" b="b"/>
              <a:pathLst>
                <a:path w="360" h="263">
                  <a:moveTo>
                    <a:pt x="325" y="263"/>
                  </a:moveTo>
                  <a:lnTo>
                    <a:pt x="342" y="232"/>
                  </a:lnTo>
                  <a:lnTo>
                    <a:pt x="360" y="200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325" y="2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2" name="Freeform 3214"/>
            <p:cNvSpPr>
              <a:spLocks/>
            </p:cNvSpPr>
            <p:nvPr/>
          </p:nvSpPr>
          <p:spPr bwMode="auto">
            <a:xfrm>
              <a:off x="4110" y="1900"/>
              <a:ext cx="105" cy="99"/>
            </a:xfrm>
            <a:custGeom>
              <a:avLst/>
              <a:gdLst/>
              <a:ahLst/>
              <a:cxnLst>
                <a:cxn ang="0">
                  <a:pos x="325" y="263"/>
                </a:cxn>
                <a:cxn ang="0">
                  <a:pos x="342" y="232"/>
                </a:cxn>
                <a:cxn ang="0">
                  <a:pos x="360" y="200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325" y="263"/>
                </a:cxn>
              </a:cxnLst>
              <a:rect l="0" t="0" r="r" b="b"/>
              <a:pathLst>
                <a:path w="360" h="263">
                  <a:moveTo>
                    <a:pt x="325" y="263"/>
                  </a:moveTo>
                  <a:lnTo>
                    <a:pt x="342" y="232"/>
                  </a:lnTo>
                  <a:lnTo>
                    <a:pt x="360" y="200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325" y="26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3" name="Freeform 3215"/>
            <p:cNvSpPr>
              <a:spLocks/>
            </p:cNvSpPr>
            <p:nvPr/>
          </p:nvSpPr>
          <p:spPr bwMode="auto">
            <a:xfrm>
              <a:off x="4105" y="1900"/>
              <a:ext cx="15" cy="25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8"/>
                </a:cxn>
                <a:cxn ang="0">
                  <a:pos x="10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41" y="1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6" y="68"/>
                  </a:lnTo>
                  <a:lnTo>
                    <a:pt x="10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lnTo>
                    <a:pt x="41" y="1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4" name="Freeform 3216"/>
            <p:cNvSpPr>
              <a:spLocks/>
            </p:cNvSpPr>
            <p:nvPr/>
          </p:nvSpPr>
          <p:spPr bwMode="auto">
            <a:xfrm>
              <a:off x="4105" y="1900"/>
              <a:ext cx="15" cy="25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10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41" y="1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6" y="68"/>
                  </a:moveTo>
                  <a:lnTo>
                    <a:pt x="10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lnTo>
                    <a:pt x="41" y="1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5" name="Freeform 3217"/>
            <p:cNvSpPr>
              <a:spLocks/>
            </p:cNvSpPr>
            <p:nvPr/>
          </p:nvSpPr>
          <p:spPr bwMode="auto">
            <a:xfrm>
              <a:off x="3630" y="1528"/>
              <a:ext cx="16" cy="24"/>
            </a:xfrm>
            <a:custGeom>
              <a:avLst/>
              <a:gdLst/>
              <a:ahLst/>
              <a:cxnLst>
                <a:cxn ang="0">
                  <a:pos x="18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6"/>
                </a:cxn>
                <a:cxn ang="0">
                  <a:pos x="51" y="25"/>
                </a:cxn>
                <a:cxn ang="0">
                  <a:pos x="52" y="36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9" y="66"/>
                </a:cxn>
                <a:cxn ang="0">
                  <a:pos x="19" y="68"/>
                </a:cxn>
                <a:cxn ang="0">
                  <a:pos x="10" y="67"/>
                </a:cxn>
                <a:cxn ang="0">
                  <a:pos x="0" y="64"/>
                </a:cxn>
                <a:cxn ang="0">
                  <a:pos x="18" y="32"/>
                </a:cxn>
              </a:cxnLst>
              <a:rect l="0" t="0" r="r" b="b"/>
              <a:pathLst>
                <a:path w="52" h="68">
                  <a:moveTo>
                    <a:pt x="18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6"/>
                  </a:lnTo>
                  <a:lnTo>
                    <a:pt x="51" y="25"/>
                  </a:lnTo>
                  <a:lnTo>
                    <a:pt x="52" y="36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9" y="66"/>
                  </a:lnTo>
                  <a:lnTo>
                    <a:pt x="19" y="68"/>
                  </a:lnTo>
                  <a:lnTo>
                    <a:pt x="10" y="67"/>
                  </a:lnTo>
                  <a:lnTo>
                    <a:pt x="0" y="64"/>
                  </a:lnTo>
                  <a:lnTo>
                    <a:pt x="18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6" name="Freeform 3218"/>
            <p:cNvSpPr>
              <a:spLocks/>
            </p:cNvSpPr>
            <p:nvPr/>
          </p:nvSpPr>
          <p:spPr bwMode="auto">
            <a:xfrm>
              <a:off x="3630" y="1528"/>
              <a:ext cx="16" cy="24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6"/>
                </a:cxn>
                <a:cxn ang="0">
                  <a:pos x="51" y="25"/>
                </a:cxn>
                <a:cxn ang="0">
                  <a:pos x="52" y="36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9" y="66"/>
                </a:cxn>
                <a:cxn ang="0">
                  <a:pos x="19" y="68"/>
                </a:cxn>
                <a:cxn ang="0">
                  <a:pos x="10" y="67"/>
                </a:cxn>
                <a:cxn ang="0">
                  <a:pos x="0" y="64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6"/>
                  </a:lnTo>
                  <a:lnTo>
                    <a:pt x="51" y="25"/>
                  </a:lnTo>
                  <a:lnTo>
                    <a:pt x="52" y="36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9" y="66"/>
                  </a:lnTo>
                  <a:lnTo>
                    <a:pt x="19" y="68"/>
                  </a:lnTo>
                  <a:lnTo>
                    <a:pt x="10" y="67"/>
                  </a:lnTo>
                  <a:lnTo>
                    <a:pt x="0" y="6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7" name="Freeform 3219"/>
            <p:cNvSpPr>
              <a:spLocks/>
            </p:cNvSpPr>
            <p:nvPr/>
          </p:nvSpPr>
          <p:spPr bwMode="auto">
            <a:xfrm>
              <a:off x="3534" y="1454"/>
              <a:ext cx="106" cy="98"/>
            </a:xfrm>
            <a:custGeom>
              <a:avLst/>
              <a:gdLst/>
              <a:ahLst/>
              <a:cxnLst>
                <a:cxn ang="0">
                  <a:pos x="325" y="264"/>
                </a:cxn>
                <a:cxn ang="0">
                  <a:pos x="343" y="232"/>
                </a:cxn>
                <a:cxn ang="0">
                  <a:pos x="360" y="200"/>
                </a:cxn>
                <a:cxn ang="0">
                  <a:pos x="36" y="0"/>
                </a:cxn>
                <a:cxn ang="0">
                  <a:pos x="18" y="32"/>
                </a:cxn>
                <a:cxn ang="0">
                  <a:pos x="0" y="63"/>
                </a:cxn>
                <a:cxn ang="0">
                  <a:pos x="325" y="264"/>
                </a:cxn>
              </a:cxnLst>
              <a:rect l="0" t="0" r="r" b="b"/>
              <a:pathLst>
                <a:path w="360" h="264">
                  <a:moveTo>
                    <a:pt x="325" y="264"/>
                  </a:moveTo>
                  <a:lnTo>
                    <a:pt x="343" y="232"/>
                  </a:lnTo>
                  <a:lnTo>
                    <a:pt x="360" y="200"/>
                  </a:lnTo>
                  <a:lnTo>
                    <a:pt x="36" y="0"/>
                  </a:lnTo>
                  <a:lnTo>
                    <a:pt x="18" y="32"/>
                  </a:lnTo>
                  <a:lnTo>
                    <a:pt x="0" y="63"/>
                  </a:lnTo>
                  <a:lnTo>
                    <a:pt x="325" y="26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8" name="Freeform 3220"/>
            <p:cNvSpPr>
              <a:spLocks/>
            </p:cNvSpPr>
            <p:nvPr/>
          </p:nvSpPr>
          <p:spPr bwMode="auto">
            <a:xfrm>
              <a:off x="3534" y="1454"/>
              <a:ext cx="106" cy="98"/>
            </a:xfrm>
            <a:custGeom>
              <a:avLst/>
              <a:gdLst/>
              <a:ahLst/>
              <a:cxnLst>
                <a:cxn ang="0">
                  <a:pos x="325" y="264"/>
                </a:cxn>
                <a:cxn ang="0">
                  <a:pos x="343" y="232"/>
                </a:cxn>
                <a:cxn ang="0">
                  <a:pos x="360" y="200"/>
                </a:cxn>
                <a:cxn ang="0">
                  <a:pos x="36" y="0"/>
                </a:cxn>
                <a:cxn ang="0">
                  <a:pos x="18" y="32"/>
                </a:cxn>
                <a:cxn ang="0">
                  <a:pos x="0" y="63"/>
                </a:cxn>
                <a:cxn ang="0">
                  <a:pos x="325" y="264"/>
                </a:cxn>
              </a:cxnLst>
              <a:rect l="0" t="0" r="r" b="b"/>
              <a:pathLst>
                <a:path w="360" h="264">
                  <a:moveTo>
                    <a:pt x="325" y="264"/>
                  </a:moveTo>
                  <a:lnTo>
                    <a:pt x="343" y="232"/>
                  </a:lnTo>
                  <a:lnTo>
                    <a:pt x="360" y="200"/>
                  </a:lnTo>
                  <a:lnTo>
                    <a:pt x="36" y="0"/>
                  </a:lnTo>
                  <a:lnTo>
                    <a:pt x="18" y="32"/>
                  </a:lnTo>
                  <a:lnTo>
                    <a:pt x="0" y="63"/>
                  </a:lnTo>
                  <a:lnTo>
                    <a:pt x="325" y="26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29" name="Freeform 3221"/>
            <p:cNvSpPr>
              <a:spLocks/>
            </p:cNvSpPr>
            <p:nvPr/>
          </p:nvSpPr>
          <p:spPr bwMode="auto">
            <a:xfrm>
              <a:off x="3528" y="1452"/>
              <a:ext cx="17" cy="24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7"/>
                </a:cxn>
                <a:cxn ang="0">
                  <a:pos x="10" y="60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2"/>
                </a:cxn>
                <a:cxn ang="0">
                  <a:pos x="2" y="22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42" y="1"/>
                </a:cxn>
                <a:cxn ang="0">
                  <a:pos x="52" y="4"/>
                </a:cxn>
                <a:cxn ang="0">
                  <a:pos x="34" y="36"/>
                </a:cxn>
              </a:cxnLst>
              <a:rect l="0" t="0" r="r" b="b"/>
              <a:pathLst>
                <a:path w="52" h="67">
                  <a:moveTo>
                    <a:pt x="34" y="36"/>
                  </a:moveTo>
                  <a:lnTo>
                    <a:pt x="16" y="67"/>
                  </a:lnTo>
                  <a:lnTo>
                    <a:pt x="10" y="60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2" y="4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0" name="Freeform 3222"/>
            <p:cNvSpPr>
              <a:spLocks/>
            </p:cNvSpPr>
            <p:nvPr/>
          </p:nvSpPr>
          <p:spPr bwMode="auto">
            <a:xfrm>
              <a:off x="3528" y="1452"/>
              <a:ext cx="17" cy="24"/>
            </a:xfrm>
            <a:custGeom>
              <a:avLst/>
              <a:gdLst/>
              <a:ahLst/>
              <a:cxnLst>
                <a:cxn ang="0">
                  <a:pos x="16" y="67"/>
                </a:cxn>
                <a:cxn ang="0">
                  <a:pos x="10" y="60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2"/>
                </a:cxn>
                <a:cxn ang="0">
                  <a:pos x="2" y="22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2"/>
                </a:cxn>
                <a:cxn ang="0">
                  <a:pos x="33" y="0"/>
                </a:cxn>
                <a:cxn ang="0">
                  <a:pos x="42" y="1"/>
                </a:cxn>
                <a:cxn ang="0">
                  <a:pos x="52" y="4"/>
                </a:cxn>
              </a:cxnLst>
              <a:rect l="0" t="0" r="r" b="b"/>
              <a:pathLst>
                <a:path w="52" h="67">
                  <a:moveTo>
                    <a:pt x="16" y="67"/>
                  </a:moveTo>
                  <a:lnTo>
                    <a:pt x="10" y="60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2"/>
                  </a:lnTo>
                  <a:lnTo>
                    <a:pt x="2" y="22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2"/>
                  </a:lnTo>
                  <a:lnTo>
                    <a:pt x="33" y="0"/>
                  </a:lnTo>
                  <a:lnTo>
                    <a:pt x="42" y="1"/>
                  </a:lnTo>
                  <a:lnTo>
                    <a:pt x="52" y="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1" name="Freeform 3223"/>
            <p:cNvSpPr>
              <a:spLocks/>
            </p:cNvSpPr>
            <p:nvPr/>
          </p:nvSpPr>
          <p:spPr bwMode="auto">
            <a:xfrm>
              <a:off x="3723" y="1600"/>
              <a:ext cx="18" cy="20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2"/>
                </a:cxn>
                <a:cxn ang="0">
                  <a:pos x="5" y="13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7" y="11"/>
                </a:cxn>
                <a:cxn ang="0">
                  <a:pos x="62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2" y="50"/>
                </a:cxn>
                <a:cxn ang="0">
                  <a:pos x="31" y="36"/>
                </a:cxn>
              </a:cxnLst>
              <a:rect l="0" t="0" r="r" b="b"/>
              <a:pathLst>
                <a:path w="65" h="50">
                  <a:moveTo>
                    <a:pt x="31" y="36"/>
                  </a:moveTo>
                  <a:lnTo>
                    <a:pt x="0" y="22"/>
                  </a:lnTo>
                  <a:lnTo>
                    <a:pt x="5" y="13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7" y="11"/>
                  </a:lnTo>
                  <a:lnTo>
                    <a:pt x="62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2" y="50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3" name="Freeform 3225"/>
            <p:cNvSpPr>
              <a:spLocks/>
            </p:cNvSpPr>
            <p:nvPr/>
          </p:nvSpPr>
          <p:spPr bwMode="auto">
            <a:xfrm>
              <a:off x="3723" y="1600"/>
              <a:ext cx="18" cy="2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5" y="13"/>
                </a:cxn>
                <a:cxn ang="0">
                  <a:pos x="13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7" y="11"/>
                </a:cxn>
                <a:cxn ang="0">
                  <a:pos x="62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2" y="50"/>
                </a:cxn>
              </a:cxnLst>
              <a:rect l="0" t="0" r="r" b="b"/>
              <a:pathLst>
                <a:path w="65" h="50">
                  <a:moveTo>
                    <a:pt x="0" y="22"/>
                  </a:moveTo>
                  <a:lnTo>
                    <a:pt x="5" y="13"/>
                  </a:lnTo>
                  <a:lnTo>
                    <a:pt x="13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7" y="11"/>
                  </a:lnTo>
                  <a:lnTo>
                    <a:pt x="62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2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4" name="Freeform 3226"/>
            <p:cNvSpPr>
              <a:spLocks/>
            </p:cNvSpPr>
            <p:nvPr/>
          </p:nvSpPr>
          <p:spPr bwMode="auto">
            <a:xfrm>
              <a:off x="3716" y="1609"/>
              <a:ext cx="23" cy="26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2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2" y="69"/>
                  </a:lnTo>
                  <a:lnTo>
                    <a:pt x="7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5" name="Freeform 3227"/>
            <p:cNvSpPr>
              <a:spLocks/>
            </p:cNvSpPr>
            <p:nvPr/>
          </p:nvSpPr>
          <p:spPr bwMode="auto">
            <a:xfrm>
              <a:off x="3716" y="1609"/>
              <a:ext cx="23" cy="26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2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2" y="69"/>
                  </a:lnTo>
                  <a:lnTo>
                    <a:pt x="78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6" name="Freeform 3228"/>
            <p:cNvSpPr>
              <a:spLocks/>
            </p:cNvSpPr>
            <p:nvPr/>
          </p:nvSpPr>
          <p:spPr bwMode="auto">
            <a:xfrm>
              <a:off x="3716" y="1624"/>
              <a:ext cx="11" cy="5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7" name="Line 3229"/>
            <p:cNvSpPr>
              <a:spLocks noChangeShapeType="1"/>
            </p:cNvSpPr>
            <p:nvPr/>
          </p:nvSpPr>
          <p:spPr bwMode="auto">
            <a:xfrm flipH="1">
              <a:off x="3716" y="1624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8" name="Freeform 3230"/>
            <p:cNvSpPr>
              <a:spLocks/>
            </p:cNvSpPr>
            <p:nvPr/>
          </p:nvSpPr>
          <p:spPr bwMode="auto">
            <a:xfrm>
              <a:off x="3714" y="1626"/>
              <a:ext cx="21" cy="23"/>
            </a:xfrm>
            <a:custGeom>
              <a:avLst/>
              <a:gdLst/>
              <a:ahLst/>
              <a:cxnLst>
                <a:cxn ang="0">
                  <a:pos x="75" y="14"/>
                </a:cxn>
                <a:cxn ang="0">
                  <a:pos x="42" y="7"/>
                </a:cxn>
                <a:cxn ang="0">
                  <a:pos x="9" y="0"/>
                </a:cxn>
                <a:cxn ang="0">
                  <a:pos x="0" y="44"/>
                </a:cxn>
                <a:cxn ang="0">
                  <a:pos x="33" y="51"/>
                </a:cxn>
                <a:cxn ang="0">
                  <a:pos x="66" y="59"/>
                </a:cxn>
                <a:cxn ang="0">
                  <a:pos x="75" y="14"/>
                </a:cxn>
              </a:cxnLst>
              <a:rect l="0" t="0" r="r" b="b"/>
              <a:pathLst>
                <a:path w="75" h="59">
                  <a:moveTo>
                    <a:pt x="75" y="14"/>
                  </a:moveTo>
                  <a:lnTo>
                    <a:pt x="42" y="7"/>
                  </a:lnTo>
                  <a:lnTo>
                    <a:pt x="9" y="0"/>
                  </a:lnTo>
                  <a:lnTo>
                    <a:pt x="0" y="44"/>
                  </a:lnTo>
                  <a:lnTo>
                    <a:pt x="33" y="51"/>
                  </a:lnTo>
                  <a:lnTo>
                    <a:pt x="66" y="59"/>
                  </a:lnTo>
                  <a:lnTo>
                    <a:pt x="75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39" name="Freeform 3231"/>
            <p:cNvSpPr>
              <a:spLocks/>
            </p:cNvSpPr>
            <p:nvPr/>
          </p:nvSpPr>
          <p:spPr bwMode="auto">
            <a:xfrm>
              <a:off x="3714" y="1626"/>
              <a:ext cx="21" cy="23"/>
            </a:xfrm>
            <a:custGeom>
              <a:avLst/>
              <a:gdLst/>
              <a:ahLst/>
              <a:cxnLst>
                <a:cxn ang="0">
                  <a:pos x="75" y="14"/>
                </a:cxn>
                <a:cxn ang="0">
                  <a:pos x="42" y="7"/>
                </a:cxn>
                <a:cxn ang="0">
                  <a:pos x="9" y="0"/>
                </a:cxn>
                <a:cxn ang="0">
                  <a:pos x="0" y="44"/>
                </a:cxn>
                <a:cxn ang="0">
                  <a:pos x="33" y="51"/>
                </a:cxn>
                <a:cxn ang="0">
                  <a:pos x="66" y="59"/>
                </a:cxn>
                <a:cxn ang="0">
                  <a:pos x="75" y="14"/>
                </a:cxn>
              </a:cxnLst>
              <a:rect l="0" t="0" r="r" b="b"/>
              <a:pathLst>
                <a:path w="75" h="59">
                  <a:moveTo>
                    <a:pt x="75" y="14"/>
                  </a:moveTo>
                  <a:lnTo>
                    <a:pt x="42" y="7"/>
                  </a:lnTo>
                  <a:lnTo>
                    <a:pt x="9" y="0"/>
                  </a:lnTo>
                  <a:lnTo>
                    <a:pt x="0" y="44"/>
                  </a:lnTo>
                  <a:lnTo>
                    <a:pt x="33" y="51"/>
                  </a:lnTo>
                  <a:lnTo>
                    <a:pt x="66" y="59"/>
                  </a:lnTo>
                  <a:lnTo>
                    <a:pt x="75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0" name="Freeform 3232"/>
            <p:cNvSpPr>
              <a:spLocks/>
            </p:cNvSpPr>
            <p:nvPr/>
          </p:nvSpPr>
          <p:spPr bwMode="auto">
            <a:xfrm>
              <a:off x="3714" y="1644"/>
              <a:ext cx="9" cy="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1" y="0"/>
                </a:cxn>
                <a:cxn ang="0">
                  <a:pos x="0" y="10"/>
                </a:cxn>
                <a:cxn ang="0">
                  <a:pos x="34" y="7"/>
                </a:cxn>
              </a:cxnLst>
              <a:rect l="0" t="0" r="r" b="b"/>
              <a:pathLst>
                <a:path w="34" h="10">
                  <a:moveTo>
                    <a:pt x="34" y="7"/>
                  </a:moveTo>
                  <a:lnTo>
                    <a:pt x="1" y="0"/>
                  </a:lnTo>
                  <a:lnTo>
                    <a:pt x="0" y="10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1" name="Line 3233"/>
            <p:cNvSpPr>
              <a:spLocks noChangeShapeType="1"/>
            </p:cNvSpPr>
            <p:nvPr/>
          </p:nvSpPr>
          <p:spPr bwMode="auto">
            <a:xfrm flipH="1">
              <a:off x="3714" y="1644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2" name="Freeform 3234"/>
            <p:cNvSpPr>
              <a:spLocks/>
            </p:cNvSpPr>
            <p:nvPr/>
          </p:nvSpPr>
          <p:spPr bwMode="auto">
            <a:xfrm>
              <a:off x="3714" y="1644"/>
              <a:ext cx="21" cy="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2"/>
                </a:cxn>
                <a:cxn ang="0">
                  <a:pos x="0" y="5"/>
                </a:cxn>
                <a:cxn ang="0">
                  <a:pos x="2" y="49"/>
                </a:cxn>
                <a:cxn ang="0">
                  <a:pos x="36" y="47"/>
                </a:cxn>
                <a:cxn ang="0">
                  <a:pos x="70" y="45"/>
                </a:cxn>
                <a:cxn ang="0">
                  <a:pos x="68" y="0"/>
                </a:cxn>
              </a:cxnLst>
              <a:rect l="0" t="0" r="r" b="b"/>
              <a:pathLst>
                <a:path w="70" h="49">
                  <a:moveTo>
                    <a:pt x="68" y="0"/>
                  </a:moveTo>
                  <a:lnTo>
                    <a:pt x="34" y="2"/>
                  </a:lnTo>
                  <a:lnTo>
                    <a:pt x="0" y="5"/>
                  </a:lnTo>
                  <a:lnTo>
                    <a:pt x="2" y="49"/>
                  </a:lnTo>
                  <a:lnTo>
                    <a:pt x="36" y="47"/>
                  </a:lnTo>
                  <a:lnTo>
                    <a:pt x="70" y="4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3" name="Freeform 3235"/>
            <p:cNvSpPr>
              <a:spLocks/>
            </p:cNvSpPr>
            <p:nvPr/>
          </p:nvSpPr>
          <p:spPr bwMode="auto">
            <a:xfrm>
              <a:off x="3714" y="1644"/>
              <a:ext cx="21" cy="2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2"/>
                </a:cxn>
                <a:cxn ang="0">
                  <a:pos x="0" y="5"/>
                </a:cxn>
                <a:cxn ang="0">
                  <a:pos x="2" y="49"/>
                </a:cxn>
                <a:cxn ang="0">
                  <a:pos x="36" y="47"/>
                </a:cxn>
                <a:cxn ang="0">
                  <a:pos x="70" y="45"/>
                </a:cxn>
                <a:cxn ang="0">
                  <a:pos x="68" y="0"/>
                </a:cxn>
              </a:cxnLst>
              <a:rect l="0" t="0" r="r" b="b"/>
              <a:pathLst>
                <a:path w="70" h="49">
                  <a:moveTo>
                    <a:pt x="68" y="0"/>
                  </a:moveTo>
                  <a:lnTo>
                    <a:pt x="34" y="2"/>
                  </a:lnTo>
                  <a:lnTo>
                    <a:pt x="0" y="5"/>
                  </a:lnTo>
                  <a:lnTo>
                    <a:pt x="2" y="49"/>
                  </a:lnTo>
                  <a:lnTo>
                    <a:pt x="36" y="47"/>
                  </a:lnTo>
                  <a:lnTo>
                    <a:pt x="70" y="45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4" name="Freeform 3236"/>
            <p:cNvSpPr>
              <a:spLocks/>
            </p:cNvSpPr>
            <p:nvPr/>
          </p:nvSpPr>
          <p:spPr bwMode="auto">
            <a:xfrm>
              <a:off x="3714" y="1662"/>
              <a:ext cx="11" cy="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2"/>
                </a:cxn>
                <a:cxn ang="0">
                  <a:pos x="1" y="9"/>
                </a:cxn>
                <a:cxn ang="0">
                  <a:pos x="34" y="0"/>
                </a:cxn>
              </a:cxnLst>
              <a:rect l="0" t="0" r="r" b="b"/>
              <a:pathLst>
                <a:path w="34" h="9">
                  <a:moveTo>
                    <a:pt x="34" y="0"/>
                  </a:moveTo>
                  <a:lnTo>
                    <a:pt x="0" y="2"/>
                  </a:lnTo>
                  <a:lnTo>
                    <a:pt x="1" y="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5" name="Line 3237"/>
            <p:cNvSpPr>
              <a:spLocks noChangeShapeType="1"/>
            </p:cNvSpPr>
            <p:nvPr/>
          </p:nvSpPr>
          <p:spPr bwMode="auto">
            <a:xfrm>
              <a:off x="3714" y="166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6" name="Freeform 3238"/>
            <p:cNvSpPr>
              <a:spLocks/>
            </p:cNvSpPr>
            <p:nvPr/>
          </p:nvSpPr>
          <p:spPr bwMode="auto">
            <a:xfrm>
              <a:off x="3714" y="1660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8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8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7" name="Freeform 3239"/>
            <p:cNvSpPr>
              <a:spLocks/>
            </p:cNvSpPr>
            <p:nvPr/>
          </p:nvSpPr>
          <p:spPr bwMode="auto">
            <a:xfrm>
              <a:off x="3714" y="1660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8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8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8" name="Freeform 3240"/>
            <p:cNvSpPr>
              <a:spLocks/>
            </p:cNvSpPr>
            <p:nvPr/>
          </p:nvSpPr>
          <p:spPr bwMode="auto">
            <a:xfrm>
              <a:off x="3719" y="1678"/>
              <a:ext cx="8" cy="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10"/>
                </a:cxn>
                <a:cxn ang="0">
                  <a:pos x="3" y="18"/>
                </a:cxn>
                <a:cxn ang="0">
                  <a:pos x="33" y="0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lnTo>
                    <a:pt x="0" y="10"/>
                  </a:lnTo>
                  <a:lnTo>
                    <a:pt x="3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49" name="Line 3241"/>
            <p:cNvSpPr>
              <a:spLocks noChangeShapeType="1"/>
            </p:cNvSpPr>
            <p:nvPr/>
          </p:nvSpPr>
          <p:spPr bwMode="auto">
            <a:xfrm>
              <a:off x="3719" y="168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0" name="Freeform 3242"/>
            <p:cNvSpPr>
              <a:spLocks/>
            </p:cNvSpPr>
            <p:nvPr/>
          </p:nvSpPr>
          <p:spPr bwMode="auto">
            <a:xfrm>
              <a:off x="3719" y="1671"/>
              <a:ext cx="22" cy="3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80" y="40"/>
                </a:cxn>
                <a:cxn ang="0">
                  <a:pos x="60" y="0"/>
                </a:cxn>
              </a:cxnLst>
              <a:rect l="0" t="0" r="r" b="b"/>
              <a:pathLst>
                <a:path w="80" h="75">
                  <a:moveTo>
                    <a:pt x="60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80" y="4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1" name="Freeform 3243"/>
            <p:cNvSpPr>
              <a:spLocks/>
            </p:cNvSpPr>
            <p:nvPr/>
          </p:nvSpPr>
          <p:spPr bwMode="auto">
            <a:xfrm>
              <a:off x="3719" y="1671"/>
              <a:ext cx="22" cy="30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80" y="40"/>
                </a:cxn>
                <a:cxn ang="0">
                  <a:pos x="60" y="0"/>
                </a:cxn>
              </a:cxnLst>
              <a:rect l="0" t="0" r="r" b="b"/>
              <a:pathLst>
                <a:path w="80" h="75">
                  <a:moveTo>
                    <a:pt x="60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80" y="4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2" name="Freeform 3244"/>
            <p:cNvSpPr>
              <a:spLocks/>
            </p:cNvSpPr>
            <p:nvPr/>
          </p:nvSpPr>
          <p:spPr bwMode="auto">
            <a:xfrm>
              <a:off x="3725" y="1694"/>
              <a:ext cx="8" cy="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8"/>
                </a:cxn>
                <a:cxn ang="0">
                  <a:pos x="4" y="23"/>
                </a:cxn>
                <a:cxn ang="0">
                  <a:pos x="30" y="0"/>
                </a:cxn>
              </a:cxnLst>
              <a:rect l="0" t="0" r="r" b="b"/>
              <a:pathLst>
                <a:path w="30" h="23">
                  <a:moveTo>
                    <a:pt x="30" y="0"/>
                  </a:moveTo>
                  <a:lnTo>
                    <a:pt x="0" y="18"/>
                  </a:lnTo>
                  <a:lnTo>
                    <a:pt x="4" y="2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3" name="Line 3245"/>
            <p:cNvSpPr>
              <a:spLocks noChangeShapeType="1"/>
            </p:cNvSpPr>
            <p:nvPr/>
          </p:nvSpPr>
          <p:spPr bwMode="auto">
            <a:xfrm>
              <a:off x="3725" y="1701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4" name="Freeform 3246"/>
            <p:cNvSpPr>
              <a:spLocks/>
            </p:cNvSpPr>
            <p:nvPr/>
          </p:nvSpPr>
          <p:spPr bwMode="auto">
            <a:xfrm>
              <a:off x="3725" y="1685"/>
              <a:ext cx="25" cy="29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26" y="23"/>
                </a:cxn>
                <a:cxn ang="0">
                  <a:pos x="0" y="46"/>
                </a:cxn>
                <a:cxn ang="0">
                  <a:pos x="26" y="79"/>
                </a:cxn>
                <a:cxn ang="0">
                  <a:pos x="52" y="56"/>
                </a:cxn>
                <a:cxn ang="0">
                  <a:pos x="79" y="32"/>
                </a:cxn>
                <a:cxn ang="0">
                  <a:pos x="52" y="0"/>
                </a:cxn>
              </a:cxnLst>
              <a:rect l="0" t="0" r="r" b="b"/>
              <a:pathLst>
                <a:path w="79" h="79">
                  <a:moveTo>
                    <a:pt x="52" y="0"/>
                  </a:moveTo>
                  <a:lnTo>
                    <a:pt x="26" y="23"/>
                  </a:lnTo>
                  <a:lnTo>
                    <a:pt x="0" y="46"/>
                  </a:lnTo>
                  <a:lnTo>
                    <a:pt x="26" y="79"/>
                  </a:lnTo>
                  <a:lnTo>
                    <a:pt x="52" y="56"/>
                  </a:lnTo>
                  <a:lnTo>
                    <a:pt x="79" y="32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5" name="Freeform 3247"/>
            <p:cNvSpPr>
              <a:spLocks/>
            </p:cNvSpPr>
            <p:nvPr/>
          </p:nvSpPr>
          <p:spPr bwMode="auto">
            <a:xfrm>
              <a:off x="3725" y="1685"/>
              <a:ext cx="25" cy="29"/>
            </a:xfrm>
            <a:custGeom>
              <a:avLst/>
              <a:gdLst/>
              <a:ahLst/>
              <a:cxnLst>
                <a:cxn ang="0">
                  <a:pos x="52" y="0"/>
                </a:cxn>
                <a:cxn ang="0">
                  <a:pos x="26" y="23"/>
                </a:cxn>
                <a:cxn ang="0">
                  <a:pos x="0" y="46"/>
                </a:cxn>
                <a:cxn ang="0">
                  <a:pos x="26" y="79"/>
                </a:cxn>
                <a:cxn ang="0">
                  <a:pos x="52" y="56"/>
                </a:cxn>
                <a:cxn ang="0">
                  <a:pos x="79" y="32"/>
                </a:cxn>
                <a:cxn ang="0">
                  <a:pos x="52" y="0"/>
                </a:cxn>
              </a:cxnLst>
              <a:rect l="0" t="0" r="r" b="b"/>
              <a:pathLst>
                <a:path w="79" h="79">
                  <a:moveTo>
                    <a:pt x="52" y="0"/>
                  </a:moveTo>
                  <a:lnTo>
                    <a:pt x="26" y="23"/>
                  </a:lnTo>
                  <a:lnTo>
                    <a:pt x="0" y="46"/>
                  </a:lnTo>
                  <a:lnTo>
                    <a:pt x="26" y="79"/>
                  </a:lnTo>
                  <a:lnTo>
                    <a:pt x="52" y="56"/>
                  </a:lnTo>
                  <a:lnTo>
                    <a:pt x="79" y="32"/>
                  </a:lnTo>
                  <a:lnTo>
                    <a:pt x="5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6" name="Freeform 3248"/>
            <p:cNvSpPr>
              <a:spLocks/>
            </p:cNvSpPr>
            <p:nvPr/>
          </p:nvSpPr>
          <p:spPr bwMode="auto">
            <a:xfrm>
              <a:off x="3733" y="1705"/>
              <a:ext cx="8" cy="1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23"/>
                </a:cxn>
                <a:cxn ang="0">
                  <a:pos x="7" y="29"/>
                </a:cxn>
                <a:cxn ang="0">
                  <a:pos x="26" y="0"/>
                </a:cxn>
              </a:cxnLst>
              <a:rect l="0" t="0" r="r" b="b"/>
              <a:pathLst>
                <a:path w="26" h="29">
                  <a:moveTo>
                    <a:pt x="26" y="0"/>
                  </a:moveTo>
                  <a:lnTo>
                    <a:pt x="0" y="23"/>
                  </a:lnTo>
                  <a:lnTo>
                    <a:pt x="7" y="2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7" name="Line 3249"/>
            <p:cNvSpPr>
              <a:spLocks noChangeShapeType="1"/>
            </p:cNvSpPr>
            <p:nvPr/>
          </p:nvSpPr>
          <p:spPr bwMode="auto">
            <a:xfrm>
              <a:off x="3733" y="171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8" name="Freeform 3250"/>
            <p:cNvSpPr>
              <a:spLocks/>
            </p:cNvSpPr>
            <p:nvPr/>
          </p:nvSpPr>
          <p:spPr bwMode="auto">
            <a:xfrm>
              <a:off x="3735" y="1696"/>
              <a:ext cx="23" cy="3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34" y="85"/>
                </a:cxn>
                <a:cxn ang="0">
                  <a:pos x="53" y="56"/>
                </a:cxn>
                <a:cxn ang="0">
                  <a:pos x="73" y="27"/>
                </a:cxn>
                <a:cxn ang="0">
                  <a:pos x="39" y="0"/>
                </a:cxn>
              </a:cxnLst>
              <a:rect l="0" t="0" r="r" b="b"/>
              <a:pathLst>
                <a:path w="73" h="85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34" y="85"/>
                  </a:lnTo>
                  <a:lnTo>
                    <a:pt x="53" y="56"/>
                  </a:lnTo>
                  <a:lnTo>
                    <a:pt x="73" y="2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59" name="Freeform 3251"/>
            <p:cNvSpPr>
              <a:spLocks/>
            </p:cNvSpPr>
            <p:nvPr/>
          </p:nvSpPr>
          <p:spPr bwMode="auto">
            <a:xfrm>
              <a:off x="3735" y="1696"/>
              <a:ext cx="23" cy="31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34" y="85"/>
                </a:cxn>
                <a:cxn ang="0">
                  <a:pos x="53" y="56"/>
                </a:cxn>
                <a:cxn ang="0">
                  <a:pos x="73" y="27"/>
                </a:cxn>
                <a:cxn ang="0">
                  <a:pos x="39" y="0"/>
                </a:cxn>
              </a:cxnLst>
              <a:rect l="0" t="0" r="r" b="b"/>
              <a:pathLst>
                <a:path w="73" h="85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34" y="85"/>
                  </a:lnTo>
                  <a:lnTo>
                    <a:pt x="53" y="56"/>
                  </a:lnTo>
                  <a:lnTo>
                    <a:pt x="73" y="27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0" name="Freeform 3252"/>
            <p:cNvSpPr>
              <a:spLocks/>
            </p:cNvSpPr>
            <p:nvPr/>
          </p:nvSpPr>
          <p:spPr bwMode="auto">
            <a:xfrm>
              <a:off x="3745" y="1716"/>
              <a:ext cx="7" cy="1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29"/>
                </a:cxn>
                <a:cxn ang="0">
                  <a:pos x="6" y="33"/>
                </a:cxn>
                <a:cxn ang="0">
                  <a:pos x="19" y="0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lnTo>
                    <a:pt x="0" y="29"/>
                  </a:lnTo>
                  <a:lnTo>
                    <a:pt x="6" y="3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1" name="Line 3253"/>
            <p:cNvSpPr>
              <a:spLocks noChangeShapeType="1"/>
            </p:cNvSpPr>
            <p:nvPr/>
          </p:nvSpPr>
          <p:spPr bwMode="auto">
            <a:xfrm>
              <a:off x="3745" y="1727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2" name="Freeform 3254"/>
            <p:cNvSpPr>
              <a:spLocks/>
            </p:cNvSpPr>
            <p:nvPr/>
          </p:nvSpPr>
          <p:spPr bwMode="auto">
            <a:xfrm>
              <a:off x="3747" y="1705"/>
              <a:ext cx="19" cy="2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9" y="83"/>
                </a:cxn>
                <a:cxn ang="0">
                  <a:pos x="52" y="50"/>
                </a:cxn>
                <a:cxn ang="0">
                  <a:pos x="65" y="18"/>
                </a:cxn>
                <a:cxn ang="0">
                  <a:pos x="27" y="0"/>
                </a:cxn>
              </a:cxnLst>
              <a:rect l="0" t="0" r="r" b="b"/>
              <a:pathLst>
                <a:path w="65" h="83">
                  <a:moveTo>
                    <a:pt x="27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9" y="83"/>
                  </a:lnTo>
                  <a:lnTo>
                    <a:pt x="52" y="50"/>
                  </a:lnTo>
                  <a:lnTo>
                    <a:pt x="65" y="18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3" name="Freeform 3255"/>
            <p:cNvSpPr>
              <a:spLocks/>
            </p:cNvSpPr>
            <p:nvPr/>
          </p:nvSpPr>
          <p:spPr bwMode="auto">
            <a:xfrm>
              <a:off x="3747" y="1705"/>
              <a:ext cx="19" cy="29"/>
            </a:xfrm>
            <a:custGeom>
              <a:avLst/>
              <a:gdLst/>
              <a:ahLst/>
              <a:cxnLst>
                <a:cxn ang="0">
                  <a:pos x="27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9" y="83"/>
                </a:cxn>
                <a:cxn ang="0">
                  <a:pos x="52" y="50"/>
                </a:cxn>
                <a:cxn ang="0">
                  <a:pos x="65" y="18"/>
                </a:cxn>
                <a:cxn ang="0">
                  <a:pos x="27" y="0"/>
                </a:cxn>
              </a:cxnLst>
              <a:rect l="0" t="0" r="r" b="b"/>
              <a:pathLst>
                <a:path w="65" h="83">
                  <a:moveTo>
                    <a:pt x="27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9" y="83"/>
                  </a:lnTo>
                  <a:lnTo>
                    <a:pt x="52" y="50"/>
                  </a:lnTo>
                  <a:lnTo>
                    <a:pt x="65" y="18"/>
                  </a:lnTo>
                  <a:lnTo>
                    <a:pt x="27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4" name="Freeform 3256"/>
            <p:cNvSpPr>
              <a:spLocks/>
            </p:cNvSpPr>
            <p:nvPr/>
          </p:nvSpPr>
          <p:spPr bwMode="auto">
            <a:xfrm>
              <a:off x="3758" y="1723"/>
              <a:ext cx="4" cy="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3"/>
                </a:cxn>
                <a:cxn ang="0">
                  <a:pos x="6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3"/>
                  </a:lnTo>
                  <a:lnTo>
                    <a:pt x="6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5" name="Line 3257"/>
            <p:cNvSpPr>
              <a:spLocks noChangeShapeType="1"/>
            </p:cNvSpPr>
            <p:nvPr/>
          </p:nvSpPr>
          <p:spPr bwMode="auto">
            <a:xfrm>
              <a:off x="3758" y="173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6" name="Freeform 3258"/>
            <p:cNvSpPr>
              <a:spLocks/>
            </p:cNvSpPr>
            <p:nvPr/>
          </p:nvSpPr>
          <p:spPr bwMode="auto">
            <a:xfrm>
              <a:off x="3760" y="1709"/>
              <a:ext cx="16" cy="3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35"/>
                </a:cxn>
                <a:cxn ang="0">
                  <a:pos x="0" y="70"/>
                </a:cxn>
                <a:cxn ang="0">
                  <a:pos x="42" y="79"/>
                </a:cxn>
                <a:cxn ang="0">
                  <a:pos x="49" y="44"/>
                </a:cxn>
                <a:cxn ang="0">
                  <a:pos x="55" y="8"/>
                </a:cxn>
                <a:cxn ang="0">
                  <a:pos x="14" y="0"/>
                </a:cxn>
              </a:cxnLst>
              <a:rect l="0" t="0" r="r" b="b"/>
              <a:pathLst>
                <a:path w="55" h="79">
                  <a:moveTo>
                    <a:pt x="14" y="0"/>
                  </a:moveTo>
                  <a:lnTo>
                    <a:pt x="7" y="35"/>
                  </a:lnTo>
                  <a:lnTo>
                    <a:pt x="0" y="70"/>
                  </a:lnTo>
                  <a:lnTo>
                    <a:pt x="42" y="79"/>
                  </a:lnTo>
                  <a:lnTo>
                    <a:pt x="49" y="44"/>
                  </a:lnTo>
                  <a:lnTo>
                    <a:pt x="55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7" name="Freeform 3259"/>
            <p:cNvSpPr>
              <a:spLocks/>
            </p:cNvSpPr>
            <p:nvPr/>
          </p:nvSpPr>
          <p:spPr bwMode="auto">
            <a:xfrm>
              <a:off x="3760" y="1709"/>
              <a:ext cx="16" cy="30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35"/>
                </a:cxn>
                <a:cxn ang="0">
                  <a:pos x="0" y="70"/>
                </a:cxn>
                <a:cxn ang="0">
                  <a:pos x="42" y="79"/>
                </a:cxn>
                <a:cxn ang="0">
                  <a:pos x="49" y="44"/>
                </a:cxn>
                <a:cxn ang="0">
                  <a:pos x="55" y="8"/>
                </a:cxn>
                <a:cxn ang="0">
                  <a:pos x="14" y="0"/>
                </a:cxn>
              </a:cxnLst>
              <a:rect l="0" t="0" r="r" b="b"/>
              <a:pathLst>
                <a:path w="55" h="79">
                  <a:moveTo>
                    <a:pt x="14" y="0"/>
                  </a:moveTo>
                  <a:lnTo>
                    <a:pt x="7" y="35"/>
                  </a:lnTo>
                  <a:lnTo>
                    <a:pt x="0" y="70"/>
                  </a:lnTo>
                  <a:lnTo>
                    <a:pt x="42" y="79"/>
                  </a:lnTo>
                  <a:lnTo>
                    <a:pt x="49" y="44"/>
                  </a:lnTo>
                  <a:lnTo>
                    <a:pt x="55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8" name="Freeform 3260"/>
            <p:cNvSpPr>
              <a:spLocks/>
            </p:cNvSpPr>
            <p:nvPr/>
          </p:nvSpPr>
          <p:spPr bwMode="auto">
            <a:xfrm>
              <a:off x="3772" y="1725"/>
              <a:ext cx="2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35"/>
                </a:cxn>
                <a:cxn ang="0">
                  <a:pos x="8" y="36"/>
                </a:cxn>
                <a:cxn ang="0">
                  <a:pos x="7" y="0"/>
                </a:cxn>
              </a:cxnLst>
              <a:rect l="0" t="0" r="r" b="b"/>
              <a:pathLst>
                <a:path w="8" h="36">
                  <a:moveTo>
                    <a:pt x="7" y="0"/>
                  </a:moveTo>
                  <a:lnTo>
                    <a:pt x="0" y="35"/>
                  </a:lnTo>
                  <a:lnTo>
                    <a:pt x="8" y="3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69" name="Line 3261"/>
            <p:cNvSpPr>
              <a:spLocks noChangeShapeType="1"/>
            </p:cNvSpPr>
            <p:nvPr/>
          </p:nvSpPr>
          <p:spPr bwMode="auto">
            <a:xfrm>
              <a:off x="3772" y="17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0" name="Freeform 3262"/>
            <p:cNvSpPr>
              <a:spLocks/>
            </p:cNvSpPr>
            <p:nvPr/>
          </p:nvSpPr>
          <p:spPr bwMode="auto">
            <a:xfrm>
              <a:off x="3774" y="1712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6"/>
                </a:cxn>
                <a:cxn ang="0">
                  <a:pos x="41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6"/>
                  </a:lnTo>
                  <a:lnTo>
                    <a:pt x="41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1" name="Freeform 3263"/>
            <p:cNvSpPr>
              <a:spLocks/>
            </p:cNvSpPr>
            <p:nvPr/>
          </p:nvSpPr>
          <p:spPr bwMode="auto">
            <a:xfrm>
              <a:off x="3774" y="1712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6"/>
                </a:cxn>
                <a:cxn ang="0">
                  <a:pos x="41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6"/>
                  </a:lnTo>
                  <a:lnTo>
                    <a:pt x="41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2" name="Freeform 3264"/>
            <p:cNvSpPr>
              <a:spLocks/>
            </p:cNvSpPr>
            <p:nvPr/>
          </p:nvSpPr>
          <p:spPr bwMode="auto">
            <a:xfrm>
              <a:off x="3787" y="1725"/>
              <a:ext cx="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7"/>
                </a:cxn>
                <a:cxn ang="0">
                  <a:pos x="8" y="35"/>
                </a:cxn>
                <a:cxn ang="0">
                  <a:pos x="0" y="0"/>
                </a:cxn>
              </a:cxnLst>
              <a:rect l="0" t="0" r="r" b="b"/>
              <a:pathLst>
                <a:path w="8" h="37">
                  <a:moveTo>
                    <a:pt x="0" y="0"/>
                  </a:moveTo>
                  <a:lnTo>
                    <a:pt x="1" y="37"/>
                  </a:lnTo>
                  <a:lnTo>
                    <a:pt x="8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3" name="Line 3265"/>
            <p:cNvSpPr>
              <a:spLocks noChangeShapeType="1"/>
            </p:cNvSpPr>
            <p:nvPr/>
          </p:nvSpPr>
          <p:spPr bwMode="auto">
            <a:xfrm flipV="1">
              <a:off x="3787" y="17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4" name="Freeform 3266"/>
            <p:cNvSpPr>
              <a:spLocks/>
            </p:cNvSpPr>
            <p:nvPr/>
          </p:nvSpPr>
          <p:spPr bwMode="auto">
            <a:xfrm>
              <a:off x="3785" y="1707"/>
              <a:ext cx="16" cy="3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6"/>
                </a:cxn>
                <a:cxn ang="0">
                  <a:pos x="17" y="81"/>
                </a:cxn>
                <a:cxn ang="0">
                  <a:pos x="58" y="70"/>
                </a:cxn>
                <a:cxn ang="0">
                  <a:pos x="49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1">
                  <a:moveTo>
                    <a:pt x="0" y="11"/>
                  </a:moveTo>
                  <a:lnTo>
                    <a:pt x="9" y="46"/>
                  </a:lnTo>
                  <a:lnTo>
                    <a:pt x="17" y="81"/>
                  </a:lnTo>
                  <a:lnTo>
                    <a:pt x="58" y="70"/>
                  </a:lnTo>
                  <a:lnTo>
                    <a:pt x="49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5" name="Freeform 3267"/>
            <p:cNvSpPr>
              <a:spLocks/>
            </p:cNvSpPr>
            <p:nvPr/>
          </p:nvSpPr>
          <p:spPr bwMode="auto">
            <a:xfrm>
              <a:off x="3785" y="1707"/>
              <a:ext cx="16" cy="3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6"/>
                </a:cxn>
                <a:cxn ang="0">
                  <a:pos x="17" y="81"/>
                </a:cxn>
                <a:cxn ang="0">
                  <a:pos x="58" y="70"/>
                </a:cxn>
                <a:cxn ang="0">
                  <a:pos x="49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1">
                  <a:moveTo>
                    <a:pt x="0" y="11"/>
                  </a:moveTo>
                  <a:lnTo>
                    <a:pt x="9" y="46"/>
                  </a:lnTo>
                  <a:lnTo>
                    <a:pt x="17" y="81"/>
                  </a:lnTo>
                  <a:lnTo>
                    <a:pt x="58" y="70"/>
                  </a:lnTo>
                  <a:lnTo>
                    <a:pt x="49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6" name="Freeform 3268"/>
            <p:cNvSpPr>
              <a:spLocks/>
            </p:cNvSpPr>
            <p:nvPr/>
          </p:nvSpPr>
          <p:spPr bwMode="auto">
            <a:xfrm>
              <a:off x="3799" y="1721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35"/>
                </a:cxn>
                <a:cxn ang="0">
                  <a:pos x="17" y="31"/>
                </a:cxn>
                <a:cxn ang="0">
                  <a:pos x="0" y="0"/>
                </a:cxn>
              </a:cxnLst>
              <a:rect l="0" t="0" r="r" b="b"/>
              <a:pathLst>
                <a:path w="17" h="35">
                  <a:moveTo>
                    <a:pt x="0" y="0"/>
                  </a:moveTo>
                  <a:lnTo>
                    <a:pt x="9" y="35"/>
                  </a:lnTo>
                  <a:lnTo>
                    <a:pt x="17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7" name="Line 3269"/>
            <p:cNvSpPr>
              <a:spLocks noChangeShapeType="1"/>
            </p:cNvSpPr>
            <p:nvPr/>
          </p:nvSpPr>
          <p:spPr bwMode="auto">
            <a:xfrm flipV="1">
              <a:off x="3801" y="173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8" name="Freeform 3270"/>
            <p:cNvSpPr>
              <a:spLocks/>
            </p:cNvSpPr>
            <p:nvPr/>
          </p:nvSpPr>
          <p:spPr bwMode="auto">
            <a:xfrm>
              <a:off x="3795" y="1701"/>
              <a:ext cx="21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6" y="53"/>
                </a:cxn>
                <a:cxn ang="0">
                  <a:pos x="33" y="84"/>
                </a:cxn>
                <a:cxn ang="0">
                  <a:pos x="69" y="63"/>
                </a:cxn>
                <a:cxn ang="0">
                  <a:pos x="53" y="32"/>
                </a:cxn>
                <a:cxn ang="0">
                  <a:pos x="36" y="0"/>
                </a:cxn>
                <a:cxn ang="0">
                  <a:pos x="0" y="21"/>
                </a:cxn>
              </a:cxnLst>
              <a:rect l="0" t="0" r="r" b="b"/>
              <a:pathLst>
                <a:path w="69" h="84">
                  <a:moveTo>
                    <a:pt x="0" y="21"/>
                  </a:moveTo>
                  <a:lnTo>
                    <a:pt x="16" y="53"/>
                  </a:lnTo>
                  <a:lnTo>
                    <a:pt x="33" y="84"/>
                  </a:lnTo>
                  <a:lnTo>
                    <a:pt x="69" y="63"/>
                  </a:lnTo>
                  <a:lnTo>
                    <a:pt x="53" y="32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79" name="Freeform 3271"/>
            <p:cNvSpPr>
              <a:spLocks/>
            </p:cNvSpPr>
            <p:nvPr/>
          </p:nvSpPr>
          <p:spPr bwMode="auto">
            <a:xfrm>
              <a:off x="3795" y="1701"/>
              <a:ext cx="21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6" y="53"/>
                </a:cxn>
                <a:cxn ang="0">
                  <a:pos x="33" y="84"/>
                </a:cxn>
                <a:cxn ang="0">
                  <a:pos x="69" y="63"/>
                </a:cxn>
                <a:cxn ang="0">
                  <a:pos x="53" y="32"/>
                </a:cxn>
                <a:cxn ang="0">
                  <a:pos x="36" y="0"/>
                </a:cxn>
                <a:cxn ang="0">
                  <a:pos x="0" y="21"/>
                </a:cxn>
              </a:cxnLst>
              <a:rect l="0" t="0" r="r" b="b"/>
              <a:pathLst>
                <a:path w="69" h="84">
                  <a:moveTo>
                    <a:pt x="0" y="21"/>
                  </a:moveTo>
                  <a:lnTo>
                    <a:pt x="16" y="53"/>
                  </a:lnTo>
                  <a:lnTo>
                    <a:pt x="33" y="84"/>
                  </a:lnTo>
                  <a:lnTo>
                    <a:pt x="69" y="63"/>
                  </a:lnTo>
                  <a:lnTo>
                    <a:pt x="53" y="32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0" name="Freeform 3272"/>
            <p:cNvSpPr>
              <a:spLocks/>
            </p:cNvSpPr>
            <p:nvPr/>
          </p:nvSpPr>
          <p:spPr bwMode="auto">
            <a:xfrm>
              <a:off x="3810" y="1714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1"/>
                </a:cxn>
                <a:cxn ang="0">
                  <a:pos x="22" y="27"/>
                </a:cxn>
                <a:cxn ang="0">
                  <a:pos x="0" y="0"/>
                </a:cxn>
              </a:cxnLst>
              <a:rect l="0" t="0" r="r" b="b"/>
              <a:pathLst>
                <a:path w="22" h="31">
                  <a:moveTo>
                    <a:pt x="0" y="0"/>
                  </a:moveTo>
                  <a:lnTo>
                    <a:pt x="16" y="31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1" name="Line 3273"/>
            <p:cNvSpPr>
              <a:spLocks noChangeShapeType="1"/>
            </p:cNvSpPr>
            <p:nvPr/>
          </p:nvSpPr>
          <p:spPr bwMode="auto">
            <a:xfrm flipV="1">
              <a:off x="3816" y="172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2" name="Freeform 3274"/>
            <p:cNvSpPr>
              <a:spLocks/>
            </p:cNvSpPr>
            <p:nvPr/>
          </p:nvSpPr>
          <p:spPr bwMode="auto">
            <a:xfrm>
              <a:off x="3803" y="1692"/>
              <a:ext cx="23" cy="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2" y="57"/>
                </a:cxn>
                <a:cxn ang="0">
                  <a:pos x="44" y="84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30"/>
                </a:cxn>
              </a:cxnLst>
              <a:rect l="0" t="0" r="r" b="b"/>
              <a:pathLst>
                <a:path w="76" h="84">
                  <a:moveTo>
                    <a:pt x="0" y="30"/>
                  </a:moveTo>
                  <a:lnTo>
                    <a:pt x="22" y="57"/>
                  </a:lnTo>
                  <a:lnTo>
                    <a:pt x="44" y="84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3" name="Freeform 3275"/>
            <p:cNvSpPr>
              <a:spLocks/>
            </p:cNvSpPr>
            <p:nvPr/>
          </p:nvSpPr>
          <p:spPr bwMode="auto">
            <a:xfrm>
              <a:off x="3803" y="1692"/>
              <a:ext cx="23" cy="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2" y="57"/>
                </a:cxn>
                <a:cxn ang="0">
                  <a:pos x="44" y="84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30"/>
                </a:cxn>
              </a:cxnLst>
              <a:rect l="0" t="0" r="r" b="b"/>
              <a:pathLst>
                <a:path w="76" h="84">
                  <a:moveTo>
                    <a:pt x="0" y="30"/>
                  </a:moveTo>
                  <a:lnTo>
                    <a:pt x="22" y="57"/>
                  </a:lnTo>
                  <a:lnTo>
                    <a:pt x="44" y="84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4" name="Freeform 3276"/>
            <p:cNvSpPr>
              <a:spLocks/>
            </p:cNvSpPr>
            <p:nvPr/>
          </p:nvSpPr>
          <p:spPr bwMode="auto">
            <a:xfrm>
              <a:off x="3820" y="1703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7"/>
                </a:cxn>
                <a:cxn ang="0">
                  <a:pos x="27" y="23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2" y="27"/>
                  </a:lnTo>
                  <a:lnTo>
                    <a:pt x="27" y="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5" name="Line 3277"/>
            <p:cNvSpPr>
              <a:spLocks noChangeShapeType="1"/>
            </p:cNvSpPr>
            <p:nvPr/>
          </p:nvSpPr>
          <p:spPr bwMode="auto">
            <a:xfrm flipV="1">
              <a:off x="3826" y="1709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6" name="Freeform 3278"/>
            <p:cNvSpPr>
              <a:spLocks/>
            </p:cNvSpPr>
            <p:nvPr/>
          </p:nvSpPr>
          <p:spPr bwMode="auto">
            <a:xfrm>
              <a:off x="3812" y="1680"/>
              <a:ext cx="22" cy="2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8" y="57"/>
                </a:cxn>
                <a:cxn ang="0">
                  <a:pos x="55" y="80"/>
                </a:cxn>
                <a:cxn ang="0">
                  <a:pos x="80" y="44"/>
                </a:cxn>
                <a:cxn ang="0">
                  <a:pos x="53" y="22"/>
                </a:cxn>
                <a:cxn ang="0">
                  <a:pos x="25" y="0"/>
                </a:cxn>
                <a:cxn ang="0">
                  <a:pos x="0" y="35"/>
                </a:cxn>
              </a:cxnLst>
              <a:rect l="0" t="0" r="r" b="b"/>
              <a:pathLst>
                <a:path w="80" h="80">
                  <a:moveTo>
                    <a:pt x="0" y="35"/>
                  </a:moveTo>
                  <a:lnTo>
                    <a:pt x="28" y="57"/>
                  </a:lnTo>
                  <a:lnTo>
                    <a:pt x="55" y="80"/>
                  </a:lnTo>
                  <a:lnTo>
                    <a:pt x="80" y="44"/>
                  </a:lnTo>
                  <a:lnTo>
                    <a:pt x="53" y="22"/>
                  </a:lnTo>
                  <a:lnTo>
                    <a:pt x="25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7" name="Freeform 3279"/>
            <p:cNvSpPr>
              <a:spLocks/>
            </p:cNvSpPr>
            <p:nvPr/>
          </p:nvSpPr>
          <p:spPr bwMode="auto">
            <a:xfrm>
              <a:off x="3812" y="1680"/>
              <a:ext cx="22" cy="2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8" y="57"/>
                </a:cxn>
                <a:cxn ang="0">
                  <a:pos x="55" y="80"/>
                </a:cxn>
                <a:cxn ang="0">
                  <a:pos x="80" y="44"/>
                </a:cxn>
                <a:cxn ang="0">
                  <a:pos x="53" y="22"/>
                </a:cxn>
                <a:cxn ang="0">
                  <a:pos x="25" y="0"/>
                </a:cxn>
                <a:cxn ang="0">
                  <a:pos x="0" y="35"/>
                </a:cxn>
              </a:cxnLst>
              <a:rect l="0" t="0" r="r" b="b"/>
              <a:pathLst>
                <a:path w="80" h="80">
                  <a:moveTo>
                    <a:pt x="0" y="35"/>
                  </a:moveTo>
                  <a:lnTo>
                    <a:pt x="28" y="57"/>
                  </a:lnTo>
                  <a:lnTo>
                    <a:pt x="55" y="80"/>
                  </a:lnTo>
                  <a:lnTo>
                    <a:pt x="80" y="44"/>
                  </a:lnTo>
                  <a:lnTo>
                    <a:pt x="53" y="22"/>
                  </a:lnTo>
                  <a:lnTo>
                    <a:pt x="25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8" name="Freeform 3280"/>
            <p:cNvSpPr>
              <a:spLocks/>
            </p:cNvSpPr>
            <p:nvPr/>
          </p:nvSpPr>
          <p:spPr bwMode="auto">
            <a:xfrm>
              <a:off x="3818" y="1676"/>
              <a:ext cx="18" cy="22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4"/>
                </a:cxn>
                <a:cxn ang="0">
                  <a:pos x="8" y="7"/>
                </a:cxn>
                <a:cxn ang="0">
                  <a:pos x="17" y="2"/>
                </a:cxn>
                <a:cxn ang="0">
                  <a:pos x="26" y="0"/>
                </a:cxn>
                <a:cxn ang="0">
                  <a:pos x="36" y="1"/>
                </a:cxn>
                <a:cxn ang="0">
                  <a:pos x="44" y="5"/>
                </a:cxn>
                <a:cxn ang="0">
                  <a:pos x="52" y="10"/>
                </a:cxn>
                <a:cxn ang="0">
                  <a:pos x="58" y="19"/>
                </a:cxn>
                <a:cxn ang="0">
                  <a:pos x="61" y="29"/>
                </a:cxn>
                <a:cxn ang="0">
                  <a:pos x="62" y="40"/>
                </a:cxn>
                <a:cxn ang="0">
                  <a:pos x="60" y="49"/>
                </a:cxn>
                <a:cxn ang="0">
                  <a:pos x="55" y="58"/>
                </a:cxn>
                <a:cxn ang="0">
                  <a:pos x="28" y="36"/>
                </a:cxn>
              </a:cxnLst>
              <a:rect l="0" t="0" r="r" b="b"/>
              <a:pathLst>
                <a:path w="62" h="58">
                  <a:moveTo>
                    <a:pt x="28" y="36"/>
                  </a:moveTo>
                  <a:lnTo>
                    <a:pt x="0" y="14"/>
                  </a:lnTo>
                  <a:lnTo>
                    <a:pt x="8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6" y="1"/>
                  </a:lnTo>
                  <a:lnTo>
                    <a:pt x="44" y="5"/>
                  </a:lnTo>
                  <a:lnTo>
                    <a:pt x="52" y="10"/>
                  </a:lnTo>
                  <a:lnTo>
                    <a:pt x="58" y="19"/>
                  </a:lnTo>
                  <a:lnTo>
                    <a:pt x="61" y="29"/>
                  </a:lnTo>
                  <a:lnTo>
                    <a:pt x="62" y="40"/>
                  </a:lnTo>
                  <a:lnTo>
                    <a:pt x="60" y="49"/>
                  </a:lnTo>
                  <a:lnTo>
                    <a:pt x="55" y="58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89" name="Freeform 3281"/>
            <p:cNvSpPr>
              <a:spLocks/>
            </p:cNvSpPr>
            <p:nvPr/>
          </p:nvSpPr>
          <p:spPr bwMode="auto">
            <a:xfrm>
              <a:off x="3818" y="1676"/>
              <a:ext cx="18" cy="22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8" y="7"/>
                </a:cxn>
                <a:cxn ang="0">
                  <a:pos x="17" y="2"/>
                </a:cxn>
                <a:cxn ang="0">
                  <a:pos x="26" y="0"/>
                </a:cxn>
                <a:cxn ang="0">
                  <a:pos x="36" y="1"/>
                </a:cxn>
                <a:cxn ang="0">
                  <a:pos x="44" y="5"/>
                </a:cxn>
                <a:cxn ang="0">
                  <a:pos x="52" y="10"/>
                </a:cxn>
                <a:cxn ang="0">
                  <a:pos x="58" y="19"/>
                </a:cxn>
                <a:cxn ang="0">
                  <a:pos x="61" y="29"/>
                </a:cxn>
                <a:cxn ang="0">
                  <a:pos x="62" y="40"/>
                </a:cxn>
                <a:cxn ang="0">
                  <a:pos x="60" y="49"/>
                </a:cxn>
                <a:cxn ang="0">
                  <a:pos x="55" y="58"/>
                </a:cxn>
              </a:cxnLst>
              <a:rect l="0" t="0" r="r" b="b"/>
              <a:pathLst>
                <a:path w="62" h="58">
                  <a:moveTo>
                    <a:pt x="0" y="14"/>
                  </a:moveTo>
                  <a:lnTo>
                    <a:pt x="8" y="7"/>
                  </a:lnTo>
                  <a:lnTo>
                    <a:pt x="17" y="2"/>
                  </a:lnTo>
                  <a:lnTo>
                    <a:pt x="26" y="0"/>
                  </a:lnTo>
                  <a:lnTo>
                    <a:pt x="36" y="1"/>
                  </a:lnTo>
                  <a:lnTo>
                    <a:pt x="44" y="5"/>
                  </a:lnTo>
                  <a:lnTo>
                    <a:pt x="52" y="10"/>
                  </a:lnTo>
                  <a:lnTo>
                    <a:pt x="58" y="19"/>
                  </a:lnTo>
                  <a:lnTo>
                    <a:pt x="61" y="29"/>
                  </a:lnTo>
                  <a:lnTo>
                    <a:pt x="62" y="40"/>
                  </a:lnTo>
                  <a:lnTo>
                    <a:pt x="60" y="49"/>
                  </a:lnTo>
                  <a:lnTo>
                    <a:pt x="55" y="5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0" name="Freeform 3282"/>
            <p:cNvSpPr>
              <a:spLocks/>
            </p:cNvSpPr>
            <p:nvPr/>
          </p:nvSpPr>
          <p:spPr bwMode="auto">
            <a:xfrm>
              <a:off x="3625" y="1526"/>
              <a:ext cx="21" cy="20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1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1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1" name="Freeform 3283"/>
            <p:cNvSpPr>
              <a:spLocks/>
            </p:cNvSpPr>
            <p:nvPr/>
          </p:nvSpPr>
          <p:spPr bwMode="auto">
            <a:xfrm>
              <a:off x="3625" y="1526"/>
              <a:ext cx="21" cy="20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1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1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2" name="Freeform 3284"/>
            <p:cNvSpPr>
              <a:spLocks/>
            </p:cNvSpPr>
            <p:nvPr/>
          </p:nvSpPr>
          <p:spPr bwMode="auto">
            <a:xfrm>
              <a:off x="3621" y="1535"/>
              <a:ext cx="23" cy="26"/>
            </a:xfrm>
            <a:custGeom>
              <a:avLst/>
              <a:gdLst/>
              <a:ahLst/>
              <a:cxnLst>
                <a:cxn ang="0">
                  <a:pos x="79" y="30"/>
                </a:cxn>
                <a:cxn ang="0">
                  <a:pos x="49" y="15"/>
                </a:cxn>
                <a:cxn ang="0">
                  <a:pos x="18" y="0"/>
                </a:cxn>
                <a:cxn ang="0">
                  <a:pos x="0" y="41"/>
                </a:cxn>
                <a:cxn ang="0">
                  <a:pos x="31" y="56"/>
                </a:cxn>
                <a:cxn ang="0">
                  <a:pos x="62" y="71"/>
                </a:cxn>
                <a:cxn ang="0">
                  <a:pos x="79" y="30"/>
                </a:cxn>
              </a:cxnLst>
              <a:rect l="0" t="0" r="r" b="b"/>
              <a:pathLst>
                <a:path w="79" h="71">
                  <a:moveTo>
                    <a:pt x="79" y="30"/>
                  </a:moveTo>
                  <a:lnTo>
                    <a:pt x="49" y="15"/>
                  </a:lnTo>
                  <a:lnTo>
                    <a:pt x="18" y="0"/>
                  </a:lnTo>
                  <a:lnTo>
                    <a:pt x="0" y="41"/>
                  </a:lnTo>
                  <a:lnTo>
                    <a:pt x="31" y="56"/>
                  </a:lnTo>
                  <a:lnTo>
                    <a:pt x="62" y="71"/>
                  </a:lnTo>
                  <a:lnTo>
                    <a:pt x="79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3" name="Freeform 3285"/>
            <p:cNvSpPr>
              <a:spLocks/>
            </p:cNvSpPr>
            <p:nvPr/>
          </p:nvSpPr>
          <p:spPr bwMode="auto">
            <a:xfrm>
              <a:off x="3621" y="1535"/>
              <a:ext cx="23" cy="26"/>
            </a:xfrm>
            <a:custGeom>
              <a:avLst/>
              <a:gdLst/>
              <a:ahLst/>
              <a:cxnLst>
                <a:cxn ang="0">
                  <a:pos x="79" y="30"/>
                </a:cxn>
                <a:cxn ang="0">
                  <a:pos x="49" y="15"/>
                </a:cxn>
                <a:cxn ang="0">
                  <a:pos x="18" y="0"/>
                </a:cxn>
                <a:cxn ang="0">
                  <a:pos x="0" y="41"/>
                </a:cxn>
                <a:cxn ang="0">
                  <a:pos x="31" y="56"/>
                </a:cxn>
                <a:cxn ang="0">
                  <a:pos x="62" y="71"/>
                </a:cxn>
                <a:cxn ang="0">
                  <a:pos x="79" y="30"/>
                </a:cxn>
              </a:cxnLst>
              <a:rect l="0" t="0" r="r" b="b"/>
              <a:pathLst>
                <a:path w="79" h="71">
                  <a:moveTo>
                    <a:pt x="79" y="30"/>
                  </a:moveTo>
                  <a:lnTo>
                    <a:pt x="49" y="15"/>
                  </a:lnTo>
                  <a:lnTo>
                    <a:pt x="18" y="0"/>
                  </a:lnTo>
                  <a:lnTo>
                    <a:pt x="0" y="41"/>
                  </a:lnTo>
                  <a:lnTo>
                    <a:pt x="31" y="56"/>
                  </a:lnTo>
                  <a:lnTo>
                    <a:pt x="62" y="71"/>
                  </a:lnTo>
                  <a:lnTo>
                    <a:pt x="79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4" name="Freeform 3286"/>
            <p:cNvSpPr>
              <a:spLocks/>
            </p:cNvSpPr>
            <p:nvPr/>
          </p:nvSpPr>
          <p:spPr bwMode="auto">
            <a:xfrm>
              <a:off x="3619" y="1550"/>
              <a:ext cx="11" cy="5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2" y="0"/>
                </a:cxn>
                <a:cxn ang="0">
                  <a:pos x="0" y="8"/>
                </a:cxn>
                <a:cxn ang="0">
                  <a:pos x="33" y="15"/>
                </a:cxn>
              </a:cxnLst>
              <a:rect l="0" t="0" r="r" b="b"/>
              <a:pathLst>
                <a:path w="33" h="15">
                  <a:moveTo>
                    <a:pt x="33" y="15"/>
                  </a:moveTo>
                  <a:lnTo>
                    <a:pt x="2" y="0"/>
                  </a:lnTo>
                  <a:lnTo>
                    <a:pt x="0" y="8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5" name="Line 3287"/>
            <p:cNvSpPr>
              <a:spLocks noChangeShapeType="1"/>
            </p:cNvSpPr>
            <p:nvPr/>
          </p:nvSpPr>
          <p:spPr bwMode="auto">
            <a:xfrm flipH="1">
              <a:off x="3619" y="155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6" name="Freeform 3288"/>
            <p:cNvSpPr>
              <a:spLocks/>
            </p:cNvSpPr>
            <p:nvPr/>
          </p:nvSpPr>
          <p:spPr bwMode="auto">
            <a:xfrm>
              <a:off x="3617" y="1552"/>
              <a:ext cx="23" cy="23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3"/>
                </a:cxn>
                <a:cxn ang="0">
                  <a:pos x="33" y="50"/>
                </a:cxn>
                <a:cxn ang="0">
                  <a:pos x="66" y="57"/>
                </a:cxn>
                <a:cxn ang="0">
                  <a:pos x="74" y="14"/>
                </a:cxn>
              </a:cxnLst>
              <a:rect l="0" t="0" r="r" b="b"/>
              <a:pathLst>
                <a:path w="74" h="57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3"/>
                  </a:lnTo>
                  <a:lnTo>
                    <a:pt x="33" y="50"/>
                  </a:lnTo>
                  <a:lnTo>
                    <a:pt x="66" y="57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7" name="Freeform 3289"/>
            <p:cNvSpPr>
              <a:spLocks/>
            </p:cNvSpPr>
            <p:nvPr/>
          </p:nvSpPr>
          <p:spPr bwMode="auto">
            <a:xfrm>
              <a:off x="3617" y="1552"/>
              <a:ext cx="23" cy="23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3"/>
                </a:cxn>
                <a:cxn ang="0">
                  <a:pos x="33" y="50"/>
                </a:cxn>
                <a:cxn ang="0">
                  <a:pos x="66" y="57"/>
                </a:cxn>
                <a:cxn ang="0">
                  <a:pos x="74" y="14"/>
                </a:cxn>
              </a:cxnLst>
              <a:rect l="0" t="0" r="r" b="b"/>
              <a:pathLst>
                <a:path w="74" h="57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3"/>
                  </a:lnTo>
                  <a:lnTo>
                    <a:pt x="33" y="50"/>
                  </a:lnTo>
                  <a:lnTo>
                    <a:pt x="66" y="57"/>
                  </a:lnTo>
                  <a:lnTo>
                    <a:pt x="74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8" name="Freeform 3290"/>
            <p:cNvSpPr>
              <a:spLocks/>
            </p:cNvSpPr>
            <p:nvPr/>
          </p:nvSpPr>
          <p:spPr bwMode="auto">
            <a:xfrm>
              <a:off x="3617" y="1568"/>
              <a:ext cx="10" cy="5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1" y="0"/>
                </a:cxn>
                <a:cxn ang="0">
                  <a:pos x="0" y="10"/>
                </a:cxn>
                <a:cxn ang="0">
                  <a:pos x="34" y="7"/>
                </a:cxn>
              </a:cxnLst>
              <a:rect l="0" t="0" r="r" b="b"/>
              <a:pathLst>
                <a:path w="34" h="10">
                  <a:moveTo>
                    <a:pt x="34" y="7"/>
                  </a:moveTo>
                  <a:lnTo>
                    <a:pt x="1" y="0"/>
                  </a:lnTo>
                  <a:lnTo>
                    <a:pt x="0" y="10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499" name="Line 3291"/>
            <p:cNvSpPr>
              <a:spLocks noChangeShapeType="1"/>
            </p:cNvSpPr>
            <p:nvPr/>
          </p:nvSpPr>
          <p:spPr bwMode="auto">
            <a:xfrm flipH="1">
              <a:off x="3617" y="1568"/>
              <a:ext cx="2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0" name="Freeform 3292"/>
            <p:cNvSpPr>
              <a:spLocks/>
            </p:cNvSpPr>
            <p:nvPr/>
          </p:nvSpPr>
          <p:spPr bwMode="auto">
            <a:xfrm>
              <a:off x="3617" y="1570"/>
              <a:ext cx="21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2"/>
                </a:cxn>
                <a:cxn ang="0">
                  <a:pos x="0" y="5"/>
                </a:cxn>
                <a:cxn ang="0">
                  <a:pos x="2" y="49"/>
                </a:cxn>
                <a:cxn ang="0">
                  <a:pos x="36" y="47"/>
                </a:cxn>
                <a:cxn ang="0">
                  <a:pos x="71" y="44"/>
                </a:cxn>
                <a:cxn ang="0">
                  <a:pos x="68" y="0"/>
                </a:cxn>
              </a:cxnLst>
              <a:rect l="0" t="0" r="r" b="b"/>
              <a:pathLst>
                <a:path w="71" h="49">
                  <a:moveTo>
                    <a:pt x="68" y="0"/>
                  </a:moveTo>
                  <a:lnTo>
                    <a:pt x="34" y="2"/>
                  </a:lnTo>
                  <a:lnTo>
                    <a:pt x="0" y="5"/>
                  </a:lnTo>
                  <a:lnTo>
                    <a:pt x="2" y="49"/>
                  </a:lnTo>
                  <a:lnTo>
                    <a:pt x="36" y="47"/>
                  </a:lnTo>
                  <a:lnTo>
                    <a:pt x="71" y="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1" name="Freeform 3293"/>
            <p:cNvSpPr>
              <a:spLocks/>
            </p:cNvSpPr>
            <p:nvPr/>
          </p:nvSpPr>
          <p:spPr bwMode="auto">
            <a:xfrm>
              <a:off x="3617" y="1570"/>
              <a:ext cx="21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2"/>
                </a:cxn>
                <a:cxn ang="0">
                  <a:pos x="0" y="5"/>
                </a:cxn>
                <a:cxn ang="0">
                  <a:pos x="2" y="49"/>
                </a:cxn>
                <a:cxn ang="0">
                  <a:pos x="36" y="47"/>
                </a:cxn>
                <a:cxn ang="0">
                  <a:pos x="71" y="44"/>
                </a:cxn>
                <a:cxn ang="0">
                  <a:pos x="68" y="0"/>
                </a:cxn>
              </a:cxnLst>
              <a:rect l="0" t="0" r="r" b="b"/>
              <a:pathLst>
                <a:path w="71" h="49">
                  <a:moveTo>
                    <a:pt x="68" y="0"/>
                  </a:moveTo>
                  <a:lnTo>
                    <a:pt x="34" y="2"/>
                  </a:lnTo>
                  <a:lnTo>
                    <a:pt x="0" y="5"/>
                  </a:lnTo>
                  <a:lnTo>
                    <a:pt x="2" y="49"/>
                  </a:lnTo>
                  <a:lnTo>
                    <a:pt x="36" y="47"/>
                  </a:lnTo>
                  <a:lnTo>
                    <a:pt x="71" y="44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2" name="Freeform 3294"/>
            <p:cNvSpPr>
              <a:spLocks/>
            </p:cNvSpPr>
            <p:nvPr/>
          </p:nvSpPr>
          <p:spPr bwMode="auto">
            <a:xfrm>
              <a:off x="3617" y="1588"/>
              <a:ext cx="10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2"/>
                </a:cxn>
                <a:cxn ang="0">
                  <a:pos x="1" y="9"/>
                </a:cxn>
                <a:cxn ang="0">
                  <a:pos x="34" y="0"/>
                </a:cxn>
              </a:cxnLst>
              <a:rect l="0" t="0" r="r" b="b"/>
              <a:pathLst>
                <a:path w="34" h="9">
                  <a:moveTo>
                    <a:pt x="34" y="0"/>
                  </a:moveTo>
                  <a:lnTo>
                    <a:pt x="0" y="2"/>
                  </a:lnTo>
                  <a:lnTo>
                    <a:pt x="1" y="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3" name="Line 3295"/>
            <p:cNvSpPr>
              <a:spLocks noChangeShapeType="1"/>
            </p:cNvSpPr>
            <p:nvPr/>
          </p:nvSpPr>
          <p:spPr bwMode="auto">
            <a:xfrm>
              <a:off x="3617" y="158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4" name="Freeform 3296"/>
            <p:cNvSpPr>
              <a:spLocks/>
            </p:cNvSpPr>
            <p:nvPr/>
          </p:nvSpPr>
          <p:spPr bwMode="auto">
            <a:xfrm>
              <a:off x="3619" y="1584"/>
              <a:ext cx="23" cy="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10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3"/>
                </a:cxn>
                <a:cxn ang="0">
                  <a:pos x="77" y="44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10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3"/>
                  </a:lnTo>
                  <a:lnTo>
                    <a:pt x="77" y="4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5" name="Freeform 3297"/>
            <p:cNvSpPr>
              <a:spLocks/>
            </p:cNvSpPr>
            <p:nvPr/>
          </p:nvSpPr>
          <p:spPr bwMode="auto">
            <a:xfrm>
              <a:off x="3619" y="1584"/>
              <a:ext cx="23" cy="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10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3"/>
                </a:cxn>
                <a:cxn ang="0">
                  <a:pos x="77" y="44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10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3"/>
                  </a:lnTo>
                  <a:lnTo>
                    <a:pt x="77" y="44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6" name="Freeform 3298"/>
            <p:cNvSpPr>
              <a:spLocks/>
            </p:cNvSpPr>
            <p:nvPr/>
          </p:nvSpPr>
          <p:spPr bwMode="auto">
            <a:xfrm>
              <a:off x="3621" y="1604"/>
              <a:ext cx="11" cy="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9"/>
                </a:cxn>
                <a:cxn ang="0">
                  <a:pos x="3" y="16"/>
                </a:cxn>
                <a:cxn ang="0">
                  <a:pos x="33" y="0"/>
                </a:cxn>
              </a:cxnLst>
              <a:rect l="0" t="0" r="r" b="b"/>
              <a:pathLst>
                <a:path w="33" h="16">
                  <a:moveTo>
                    <a:pt x="33" y="0"/>
                  </a:moveTo>
                  <a:lnTo>
                    <a:pt x="0" y="9"/>
                  </a:lnTo>
                  <a:lnTo>
                    <a:pt x="3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7" name="Line 3299"/>
            <p:cNvSpPr>
              <a:spLocks noChangeShapeType="1"/>
            </p:cNvSpPr>
            <p:nvPr/>
          </p:nvSpPr>
          <p:spPr bwMode="auto">
            <a:xfrm>
              <a:off x="3621" y="160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8" name="Freeform 3300"/>
            <p:cNvSpPr>
              <a:spLocks/>
            </p:cNvSpPr>
            <p:nvPr/>
          </p:nvSpPr>
          <p:spPr bwMode="auto">
            <a:xfrm>
              <a:off x="3623" y="1597"/>
              <a:ext cx="23" cy="2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6"/>
                </a:cxn>
                <a:cxn ang="0">
                  <a:pos x="0" y="32"/>
                </a:cxn>
                <a:cxn ang="0">
                  <a:pos x="18" y="72"/>
                </a:cxn>
                <a:cxn ang="0">
                  <a:pos x="49" y="56"/>
                </a:cxn>
                <a:cxn ang="0">
                  <a:pos x="80" y="40"/>
                </a:cxn>
                <a:cxn ang="0">
                  <a:pos x="61" y="0"/>
                </a:cxn>
              </a:cxnLst>
              <a:rect l="0" t="0" r="r" b="b"/>
              <a:pathLst>
                <a:path w="80" h="72">
                  <a:moveTo>
                    <a:pt x="61" y="0"/>
                  </a:moveTo>
                  <a:lnTo>
                    <a:pt x="30" y="16"/>
                  </a:lnTo>
                  <a:lnTo>
                    <a:pt x="0" y="32"/>
                  </a:lnTo>
                  <a:lnTo>
                    <a:pt x="18" y="72"/>
                  </a:lnTo>
                  <a:lnTo>
                    <a:pt x="49" y="56"/>
                  </a:lnTo>
                  <a:lnTo>
                    <a:pt x="80" y="40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09" name="Freeform 3301"/>
            <p:cNvSpPr>
              <a:spLocks/>
            </p:cNvSpPr>
            <p:nvPr/>
          </p:nvSpPr>
          <p:spPr bwMode="auto">
            <a:xfrm>
              <a:off x="3623" y="1597"/>
              <a:ext cx="23" cy="2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6"/>
                </a:cxn>
                <a:cxn ang="0">
                  <a:pos x="0" y="32"/>
                </a:cxn>
                <a:cxn ang="0">
                  <a:pos x="18" y="72"/>
                </a:cxn>
                <a:cxn ang="0">
                  <a:pos x="49" y="56"/>
                </a:cxn>
                <a:cxn ang="0">
                  <a:pos x="80" y="40"/>
                </a:cxn>
                <a:cxn ang="0">
                  <a:pos x="61" y="0"/>
                </a:cxn>
              </a:cxnLst>
              <a:rect l="0" t="0" r="r" b="b"/>
              <a:pathLst>
                <a:path w="80" h="72">
                  <a:moveTo>
                    <a:pt x="61" y="0"/>
                  </a:moveTo>
                  <a:lnTo>
                    <a:pt x="30" y="16"/>
                  </a:lnTo>
                  <a:lnTo>
                    <a:pt x="0" y="32"/>
                  </a:lnTo>
                  <a:lnTo>
                    <a:pt x="18" y="72"/>
                  </a:lnTo>
                  <a:lnTo>
                    <a:pt x="49" y="56"/>
                  </a:lnTo>
                  <a:lnTo>
                    <a:pt x="80" y="40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0" name="Freeform 3302"/>
            <p:cNvSpPr>
              <a:spLocks/>
            </p:cNvSpPr>
            <p:nvPr/>
          </p:nvSpPr>
          <p:spPr bwMode="auto">
            <a:xfrm>
              <a:off x="3627" y="1620"/>
              <a:ext cx="11" cy="9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16"/>
                </a:cxn>
                <a:cxn ang="0">
                  <a:pos x="6" y="23"/>
                </a:cxn>
                <a:cxn ang="0">
                  <a:pos x="31" y="0"/>
                </a:cxn>
              </a:cxnLst>
              <a:rect l="0" t="0" r="r" b="b"/>
              <a:pathLst>
                <a:path w="31" h="23">
                  <a:moveTo>
                    <a:pt x="31" y="0"/>
                  </a:moveTo>
                  <a:lnTo>
                    <a:pt x="0" y="16"/>
                  </a:lnTo>
                  <a:lnTo>
                    <a:pt x="6" y="23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1" name="Line 3303"/>
            <p:cNvSpPr>
              <a:spLocks noChangeShapeType="1"/>
            </p:cNvSpPr>
            <p:nvPr/>
          </p:nvSpPr>
          <p:spPr bwMode="auto">
            <a:xfrm>
              <a:off x="3627" y="1624"/>
              <a:ext cx="3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2" name="Freeform 3304"/>
            <p:cNvSpPr>
              <a:spLocks/>
            </p:cNvSpPr>
            <p:nvPr/>
          </p:nvSpPr>
          <p:spPr bwMode="auto">
            <a:xfrm>
              <a:off x="3630" y="1611"/>
              <a:ext cx="22" cy="29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25" y="24"/>
                </a:cxn>
                <a:cxn ang="0">
                  <a:pos x="0" y="47"/>
                </a:cxn>
                <a:cxn ang="0">
                  <a:pos x="27" y="81"/>
                </a:cxn>
                <a:cxn ang="0">
                  <a:pos x="53" y="58"/>
                </a:cxn>
                <a:cxn ang="0">
                  <a:pos x="78" y="34"/>
                </a:cxn>
                <a:cxn ang="0">
                  <a:pos x="50" y="0"/>
                </a:cxn>
              </a:cxnLst>
              <a:rect l="0" t="0" r="r" b="b"/>
              <a:pathLst>
                <a:path w="78" h="81">
                  <a:moveTo>
                    <a:pt x="50" y="0"/>
                  </a:moveTo>
                  <a:lnTo>
                    <a:pt x="25" y="24"/>
                  </a:lnTo>
                  <a:lnTo>
                    <a:pt x="0" y="47"/>
                  </a:lnTo>
                  <a:lnTo>
                    <a:pt x="27" y="81"/>
                  </a:lnTo>
                  <a:lnTo>
                    <a:pt x="53" y="58"/>
                  </a:lnTo>
                  <a:lnTo>
                    <a:pt x="78" y="3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3" name="Freeform 3305"/>
            <p:cNvSpPr>
              <a:spLocks/>
            </p:cNvSpPr>
            <p:nvPr/>
          </p:nvSpPr>
          <p:spPr bwMode="auto">
            <a:xfrm>
              <a:off x="3630" y="1611"/>
              <a:ext cx="22" cy="29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25" y="24"/>
                </a:cxn>
                <a:cxn ang="0">
                  <a:pos x="0" y="47"/>
                </a:cxn>
                <a:cxn ang="0">
                  <a:pos x="27" y="81"/>
                </a:cxn>
                <a:cxn ang="0">
                  <a:pos x="53" y="58"/>
                </a:cxn>
                <a:cxn ang="0">
                  <a:pos x="78" y="34"/>
                </a:cxn>
                <a:cxn ang="0">
                  <a:pos x="50" y="0"/>
                </a:cxn>
              </a:cxnLst>
              <a:rect l="0" t="0" r="r" b="b"/>
              <a:pathLst>
                <a:path w="78" h="81">
                  <a:moveTo>
                    <a:pt x="50" y="0"/>
                  </a:moveTo>
                  <a:lnTo>
                    <a:pt x="25" y="24"/>
                  </a:lnTo>
                  <a:lnTo>
                    <a:pt x="0" y="47"/>
                  </a:lnTo>
                  <a:lnTo>
                    <a:pt x="27" y="81"/>
                  </a:lnTo>
                  <a:lnTo>
                    <a:pt x="53" y="58"/>
                  </a:lnTo>
                  <a:lnTo>
                    <a:pt x="78" y="34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4" name="Freeform 3306"/>
            <p:cNvSpPr>
              <a:spLocks/>
            </p:cNvSpPr>
            <p:nvPr/>
          </p:nvSpPr>
          <p:spPr bwMode="auto">
            <a:xfrm>
              <a:off x="3638" y="1631"/>
              <a:ext cx="8" cy="1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23"/>
                </a:cxn>
                <a:cxn ang="0">
                  <a:pos x="6" y="29"/>
                </a:cxn>
                <a:cxn ang="0">
                  <a:pos x="26" y="0"/>
                </a:cxn>
              </a:cxnLst>
              <a:rect l="0" t="0" r="r" b="b"/>
              <a:pathLst>
                <a:path w="26" h="29">
                  <a:moveTo>
                    <a:pt x="26" y="0"/>
                  </a:moveTo>
                  <a:lnTo>
                    <a:pt x="0" y="23"/>
                  </a:lnTo>
                  <a:lnTo>
                    <a:pt x="6" y="2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5" name="Line 3307"/>
            <p:cNvSpPr>
              <a:spLocks noChangeShapeType="1"/>
            </p:cNvSpPr>
            <p:nvPr/>
          </p:nvSpPr>
          <p:spPr bwMode="auto">
            <a:xfrm>
              <a:off x="3638" y="164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6" name="Freeform 3308"/>
            <p:cNvSpPr>
              <a:spLocks/>
            </p:cNvSpPr>
            <p:nvPr/>
          </p:nvSpPr>
          <p:spPr bwMode="auto">
            <a:xfrm>
              <a:off x="3640" y="1620"/>
              <a:ext cx="21" cy="3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20" y="29"/>
                </a:cxn>
                <a:cxn ang="0">
                  <a:pos x="0" y="58"/>
                </a:cxn>
                <a:cxn ang="0">
                  <a:pos x="34" y="85"/>
                </a:cxn>
                <a:cxn ang="0">
                  <a:pos x="54" y="56"/>
                </a:cxn>
                <a:cxn ang="0">
                  <a:pos x="74" y="27"/>
                </a:cxn>
                <a:cxn ang="0">
                  <a:pos x="39" y="0"/>
                </a:cxn>
              </a:cxnLst>
              <a:rect l="0" t="0" r="r" b="b"/>
              <a:pathLst>
                <a:path w="74" h="85">
                  <a:moveTo>
                    <a:pt x="39" y="0"/>
                  </a:moveTo>
                  <a:lnTo>
                    <a:pt x="20" y="29"/>
                  </a:lnTo>
                  <a:lnTo>
                    <a:pt x="0" y="58"/>
                  </a:lnTo>
                  <a:lnTo>
                    <a:pt x="34" y="85"/>
                  </a:lnTo>
                  <a:lnTo>
                    <a:pt x="54" y="56"/>
                  </a:lnTo>
                  <a:lnTo>
                    <a:pt x="74" y="27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7" name="Freeform 3309"/>
            <p:cNvSpPr>
              <a:spLocks/>
            </p:cNvSpPr>
            <p:nvPr/>
          </p:nvSpPr>
          <p:spPr bwMode="auto">
            <a:xfrm>
              <a:off x="3640" y="1620"/>
              <a:ext cx="21" cy="33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20" y="29"/>
                </a:cxn>
                <a:cxn ang="0">
                  <a:pos x="0" y="58"/>
                </a:cxn>
                <a:cxn ang="0">
                  <a:pos x="34" y="85"/>
                </a:cxn>
                <a:cxn ang="0">
                  <a:pos x="54" y="56"/>
                </a:cxn>
                <a:cxn ang="0">
                  <a:pos x="74" y="27"/>
                </a:cxn>
                <a:cxn ang="0">
                  <a:pos x="39" y="0"/>
                </a:cxn>
              </a:cxnLst>
              <a:rect l="0" t="0" r="r" b="b"/>
              <a:pathLst>
                <a:path w="74" h="85">
                  <a:moveTo>
                    <a:pt x="39" y="0"/>
                  </a:moveTo>
                  <a:lnTo>
                    <a:pt x="20" y="29"/>
                  </a:lnTo>
                  <a:lnTo>
                    <a:pt x="0" y="58"/>
                  </a:lnTo>
                  <a:lnTo>
                    <a:pt x="34" y="85"/>
                  </a:lnTo>
                  <a:lnTo>
                    <a:pt x="54" y="56"/>
                  </a:lnTo>
                  <a:lnTo>
                    <a:pt x="74" y="27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8" name="Freeform 3310"/>
            <p:cNvSpPr>
              <a:spLocks/>
            </p:cNvSpPr>
            <p:nvPr/>
          </p:nvSpPr>
          <p:spPr bwMode="auto">
            <a:xfrm>
              <a:off x="3650" y="1642"/>
              <a:ext cx="4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29"/>
                </a:cxn>
                <a:cxn ang="0">
                  <a:pos x="7" y="33"/>
                </a:cxn>
                <a:cxn ang="0">
                  <a:pos x="20" y="0"/>
                </a:cxn>
              </a:cxnLst>
              <a:rect l="0" t="0" r="r" b="b"/>
              <a:pathLst>
                <a:path w="20" h="33">
                  <a:moveTo>
                    <a:pt x="20" y="0"/>
                  </a:moveTo>
                  <a:lnTo>
                    <a:pt x="0" y="29"/>
                  </a:lnTo>
                  <a:lnTo>
                    <a:pt x="7" y="3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19" name="Line 3311"/>
            <p:cNvSpPr>
              <a:spLocks noChangeShapeType="1"/>
            </p:cNvSpPr>
            <p:nvPr/>
          </p:nvSpPr>
          <p:spPr bwMode="auto">
            <a:xfrm>
              <a:off x="3650" y="1653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0" name="Freeform 3312"/>
            <p:cNvSpPr>
              <a:spLocks/>
            </p:cNvSpPr>
            <p:nvPr/>
          </p:nvSpPr>
          <p:spPr bwMode="auto">
            <a:xfrm>
              <a:off x="3652" y="1629"/>
              <a:ext cx="19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1" y="50"/>
                </a:cxn>
                <a:cxn ang="0">
                  <a:pos x="65" y="18"/>
                </a:cxn>
                <a:cxn ang="0">
                  <a:pos x="26" y="0"/>
                </a:cxn>
              </a:cxnLst>
              <a:rect l="0" t="0" r="r" b="b"/>
              <a:pathLst>
                <a:path w="65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1" y="50"/>
                  </a:lnTo>
                  <a:lnTo>
                    <a:pt x="65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1" name="Freeform 3313"/>
            <p:cNvSpPr>
              <a:spLocks/>
            </p:cNvSpPr>
            <p:nvPr/>
          </p:nvSpPr>
          <p:spPr bwMode="auto">
            <a:xfrm>
              <a:off x="3652" y="1629"/>
              <a:ext cx="19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1" y="50"/>
                </a:cxn>
                <a:cxn ang="0">
                  <a:pos x="65" y="18"/>
                </a:cxn>
                <a:cxn ang="0">
                  <a:pos x="26" y="0"/>
                </a:cxn>
              </a:cxnLst>
              <a:rect l="0" t="0" r="r" b="b"/>
              <a:pathLst>
                <a:path w="65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1" y="50"/>
                  </a:lnTo>
                  <a:lnTo>
                    <a:pt x="65" y="1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2" name="Freeform 3314"/>
            <p:cNvSpPr>
              <a:spLocks/>
            </p:cNvSpPr>
            <p:nvPr/>
          </p:nvSpPr>
          <p:spPr bwMode="auto">
            <a:xfrm>
              <a:off x="3663" y="1649"/>
              <a:ext cx="4" cy="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3"/>
                </a:cxn>
                <a:cxn ang="0">
                  <a:pos x="7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3"/>
                  </a:lnTo>
                  <a:lnTo>
                    <a:pt x="7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3" name="Line 3315"/>
            <p:cNvSpPr>
              <a:spLocks noChangeShapeType="1"/>
            </p:cNvSpPr>
            <p:nvPr/>
          </p:nvSpPr>
          <p:spPr bwMode="auto">
            <a:xfrm>
              <a:off x="3663" y="166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4" name="Freeform 3316"/>
            <p:cNvSpPr>
              <a:spLocks/>
            </p:cNvSpPr>
            <p:nvPr/>
          </p:nvSpPr>
          <p:spPr bwMode="auto">
            <a:xfrm>
              <a:off x="3665" y="1635"/>
              <a:ext cx="16" cy="3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" y="35"/>
                </a:cxn>
                <a:cxn ang="0">
                  <a:pos x="0" y="70"/>
                </a:cxn>
                <a:cxn ang="0">
                  <a:pos x="42" y="79"/>
                </a:cxn>
                <a:cxn ang="0">
                  <a:pos x="48" y="44"/>
                </a:cxn>
                <a:cxn ang="0">
                  <a:pos x="55" y="8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6" y="35"/>
                  </a:lnTo>
                  <a:lnTo>
                    <a:pt x="0" y="70"/>
                  </a:lnTo>
                  <a:lnTo>
                    <a:pt x="42" y="79"/>
                  </a:lnTo>
                  <a:lnTo>
                    <a:pt x="48" y="44"/>
                  </a:lnTo>
                  <a:lnTo>
                    <a:pt x="55" y="8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5" name="Freeform 3317"/>
            <p:cNvSpPr>
              <a:spLocks/>
            </p:cNvSpPr>
            <p:nvPr/>
          </p:nvSpPr>
          <p:spPr bwMode="auto">
            <a:xfrm>
              <a:off x="3665" y="1635"/>
              <a:ext cx="16" cy="30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" y="35"/>
                </a:cxn>
                <a:cxn ang="0">
                  <a:pos x="0" y="70"/>
                </a:cxn>
                <a:cxn ang="0">
                  <a:pos x="42" y="79"/>
                </a:cxn>
                <a:cxn ang="0">
                  <a:pos x="48" y="44"/>
                </a:cxn>
                <a:cxn ang="0">
                  <a:pos x="55" y="8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6" y="35"/>
                  </a:lnTo>
                  <a:lnTo>
                    <a:pt x="0" y="70"/>
                  </a:lnTo>
                  <a:lnTo>
                    <a:pt x="42" y="79"/>
                  </a:lnTo>
                  <a:lnTo>
                    <a:pt x="48" y="44"/>
                  </a:lnTo>
                  <a:lnTo>
                    <a:pt x="55" y="8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6" name="Freeform 3318"/>
            <p:cNvSpPr>
              <a:spLocks/>
            </p:cNvSpPr>
            <p:nvPr/>
          </p:nvSpPr>
          <p:spPr bwMode="auto">
            <a:xfrm>
              <a:off x="3677" y="1651"/>
              <a:ext cx="2" cy="1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5"/>
                </a:cxn>
                <a:cxn ang="0">
                  <a:pos x="7" y="36"/>
                </a:cxn>
                <a:cxn ang="0">
                  <a:pos x="6" y="0"/>
                </a:cxn>
              </a:cxnLst>
              <a:rect l="0" t="0" r="r" b="b"/>
              <a:pathLst>
                <a:path w="7" h="36">
                  <a:moveTo>
                    <a:pt x="6" y="0"/>
                  </a:moveTo>
                  <a:lnTo>
                    <a:pt x="0" y="35"/>
                  </a:lnTo>
                  <a:lnTo>
                    <a:pt x="7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7" name="Line 3319"/>
            <p:cNvSpPr>
              <a:spLocks noChangeShapeType="1"/>
            </p:cNvSpPr>
            <p:nvPr/>
          </p:nvSpPr>
          <p:spPr bwMode="auto">
            <a:xfrm>
              <a:off x="3677" y="166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8" name="Freeform 3320"/>
            <p:cNvSpPr>
              <a:spLocks/>
            </p:cNvSpPr>
            <p:nvPr/>
          </p:nvSpPr>
          <p:spPr bwMode="auto">
            <a:xfrm>
              <a:off x="3679" y="1638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6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6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29" name="Freeform 3321"/>
            <p:cNvSpPr>
              <a:spLocks/>
            </p:cNvSpPr>
            <p:nvPr/>
          </p:nvSpPr>
          <p:spPr bwMode="auto">
            <a:xfrm>
              <a:off x="3679" y="1638"/>
              <a:ext cx="13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6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6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0" name="Freeform 3322"/>
            <p:cNvSpPr>
              <a:spLocks/>
            </p:cNvSpPr>
            <p:nvPr/>
          </p:nvSpPr>
          <p:spPr bwMode="auto">
            <a:xfrm>
              <a:off x="3692" y="1651"/>
              <a:ext cx="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7"/>
                </a:cxn>
                <a:cxn ang="0">
                  <a:pos x="9" y="35"/>
                </a:cxn>
                <a:cxn ang="0">
                  <a:pos x="0" y="0"/>
                </a:cxn>
              </a:cxnLst>
              <a:rect l="0" t="0" r="r" b="b"/>
              <a:pathLst>
                <a:path w="9" h="37">
                  <a:moveTo>
                    <a:pt x="0" y="0"/>
                  </a:moveTo>
                  <a:lnTo>
                    <a:pt x="1" y="37"/>
                  </a:lnTo>
                  <a:lnTo>
                    <a:pt x="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1" name="Line 3323"/>
            <p:cNvSpPr>
              <a:spLocks noChangeShapeType="1"/>
            </p:cNvSpPr>
            <p:nvPr/>
          </p:nvSpPr>
          <p:spPr bwMode="auto">
            <a:xfrm flipV="1">
              <a:off x="3692" y="166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2" name="Freeform 3324"/>
            <p:cNvSpPr>
              <a:spLocks/>
            </p:cNvSpPr>
            <p:nvPr/>
          </p:nvSpPr>
          <p:spPr bwMode="auto">
            <a:xfrm>
              <a:off x="3690" y="1633"/>
              <a:ext cx="16" cy="3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6"/>
                </a:cxn>
                <a:cxn ang="0">
                  <a:pos x="18" y="81"/>
                </a:cxn>
                <a:cxn ang="0">
                  <a:pos x="58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1">
                  <a:moveTo>
                    <a:pt x="0" y="11"/>
                  </a:moveTo>
                  <a:lnTo>
                    <a:pt x="9" y="46"/>
                  </a:lnTo>
                  <a:lnTo>
                    <a:pt x="18" y="81"/>
                  </a:lnTo>
                  <a:lnTo>
                    <a:pt x="58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3" name="Freeform 3325"/>
            <p:cNvSpPr>
              <a:spLocks/>
            </p:cNvSpPr>
            <p:nvPr/>
          </p:nvSpPr>
          <p:spPr bwMode="auto">
            <a:xfrm>
              <a:off x="3690" y="1633"/>
              <a:ext cx="16" cy="3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6"/>
                </a:cxn>
                <a:cxn ang="0">
                  <a:pos x="18" y="81"/>
                </a:cxn>
                <a:cxn ang="0">
                  <a:pos x="58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1">
                  <a:moveTo>
                    <a:pt x="0" y="11"/>
                  </a:moveTo>
                  <a:lnTo>
                    <a:pt x="9" y="46"/>
                  </a:lnTo>
                  <a:lnTo>
                    <a:pt x="18" y="81"/>
                  </a:lnTo>
                  <a:lnTo>
                    <a:pt x="58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4" name="Freeform 3326"/>
            <p:cNvSpPr>
              <a:spLocks/>
            </p:cNvSpPr>
            <p:nvPr/>
          </p:nvSpPr>
          <p:spPr bwMode="auto">
            <a:xfrm>
              <a:off x="3704" y="1647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35"/>
                </a:cxn>
                <a:cxn ang="0">
                  <a:pos x="16" y="31"/>
                </a:cxn>
                <a:cxn ang="0">
                  <a:pos x="0" y="0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lnTo>
                    <a:pt x="8" y="35"/>
                  </a:lnTo>
                  <a:lnTo>
                    <a:pt x="1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5" name="Line 3327"/>
            <p:cNvSpPr>
              <a:spLocks noChangeShapeType="1"/>
            </p:cNvSpPr>
            <p:nvPr/>
          </p:nvSpPr>
          <p:spPr bwMode="auto">
            <a:xfrm flipV="1">
              <a:off x="3706" y="165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6" name="Freeform 3328"/>
            <p:cNvSpPr>
              <a:spLocks/>
            </p:cNvSpPr>
            <p:nvPr/>
          </p:nvSpPr>
          <p:spPr bwMode="auto">
            <a:xfrm>
              <a:off x="3698" y="1626"/>
              <a:ext cx="21" cy="32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69" y="63"/>
                </a:cxn>
                <a:cxn ang="0">
                  <a:pos x="53" y="32"/>
                </a:cxn>
                <a:cxn ang="0">
                  <a:pos x="36" y="0"/>
                </a:cxn>
                <a:cxn ang="0">
                  <a:pos x="0" y="21"/>
                </a:cxn>
              </a:cxnLst>
              <a:rect l="0" t="0" r="r" b="b"/>
              <a:pathLst>
                <a:path w="69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69" y="63"/>
                  </a:lnTo>
                  <a:lnTo>
                    <a:pt x="53" y="32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7" name="Freeform 3329"/>
            <p:cNvSpPr>
              <a:spLocks/>
            </p:cNvSpPr>
            <p:nvPr/>
          </p:nvSpPr>
          <p:spPr bwMode="auto">
            <a:xfrm>
              <a:off x="3698" y="1626"/>
              <a:ext cx="21" cy="32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69" y="63"/>
                </a:cxn>
                <a:cxn ang="0">
                  <a:pos x="53" y="32"/>
                </a:cxn>
                <a:cxn ang="0">
                  <a:pos x="36" y="0"/>
                </a:cxn>
                <a:cxn ang="0">
                  <a:pos x="0" y="21"/>
                </a:cxn>
              </a:cxnLst>
              <a:rect l="0" t="0" r="r" b="b"/>
              <a:pathLst>
                <a:path w="69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69" y="63"/>
                  </a:lnTo>
                  <a:lnTo>
                    <a:pt x="53" y="32"/>
                  </a:lnTo>
                  <a:lnTo>
                    <a:pt x="36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8" name="Freeform 3330"/>
            <p:cNvSpPr>
              <a:spLocks/>
            </p:cNvSpPr>
            <p:nvPr/>
          </p:nvSpPr>
          <p:spPr bwMode="auto">
            <a:xfrm>
              <a:off x="3714" y="1638"/>
              <a:ext cx="7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1"/>
                </a:cxn>
                <a:cxn ang="0">
                  <a:pos x="22" y="27"/>
                </a:cxn>
                <a:cxn ang="0">
                  <a:pos x="0" y="0"/>
                </a:cxn>
              </a:cxnLst>
              <a:rect l="0" t="0" r="r" b="b"/>
              <a:pathLst>
                <a:path w="22" h="31">
                  <a:moveTo>
                    <a:pt x="0" y="0"/>
                  </a:moveTo>
                  <a:lnTo>
                    <a:pt x="16" y="31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39" name="Line 3331"/>
            <p:cNvSpPr>
              <a:spLocks noChangeShapeType="1"/>
            </p:cNvSpPr>
            <p:nvPr/>
          </p:nvSpPr>
          <p:spPr bwMode="auto">
            <a:xfrm flipV="1">
              <a:off x="3719" y="164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0" name="Freeform 3332"/>
            <p:cNvSpPr>
              <a:spLocks/>
            </p:cNvSpPr>
            <p:nvPr/>
          </p:nvSpPr>
          <p:spPr bwMode="auto">
            <a:xfrm>
              <a:off x="3708" y="1618"/>
              <a:ext cx="23" cy="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2" y="57"/>
                </a:cxn>
                <a:cxn ang="0">
                  <a:pos x="44" y="84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30"/>
                </a:cxn>
              </a:cxnLst>
              <a:rect l="0" t="0" r="r" b="b"/>
              <a:pathLst>
                <a:path w="76" h="84">
                  <a:moveTo>
                    <a:pt x="0" y="30"/>
                  </a:moveTo>
                  <a:lnTo>
                    <a:pt x="22" y="57"/>
                  </a:lnTo>
                  <a:lnTo>
                    <a:pt x="44" y="84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1" name="Freeform 3333"/>
            <p:cNvSpPr>
              <a:spLocks/>
            </p:cNvSpPr>
            <p:nvPr/>
          </p:nvSpPr>
          <p:spPr bwMode="auto">
            <a:xfrm>
              <a:off x="3708" y="1618"/>
              <a:ext cx="23" cy="31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2" y="57"/>
                </a:cxn>
                <a:cxn ang="0">
                  <a:pos x="44" y="84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30"/>
                </a:cxn>
              </a:cxnLst>
              <a:rect l="0" t="0" r="r" b="b"/>
              <a:pathLst>
                <a:path w="76" h="84">
                  <a:moveTo>
                    <a:pt x="0" y="30"/>
                  </a:moveTo>
                  <a:lnTo>
                    <a:pt x="22" y="57"/>
                  </a:lnTo>
                  <a:lnTo>
                    <a:pt x="44" y="84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2" name="Freeform 3334"/>
            <p:cNvSpPr>
              <a:spLocks/>
            </p:cNvSpPr>
            <p:nvPr/>
          </p:nvSpPr>
          <p:spPr bwMode="auto">
            <a:xfrm>
              <a:off x="3723" y="1629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2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3" name="Line 3335"/>
            <p:cNvSpPr>
              <a:spLocks noChangeShapeType="1"/>
            </p:cNvSpPr>
            <p:nvPr/>
          </p:nvSpPr>
          <p:spPr bwMode="auto">
            <a:xfrm flipV="1">
              <a:off x="3731" y="1635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4" name="Freeform 3336"/>
            <p:cNvSpPr>
              <a:spLocks/>
            </p:cNvSpPr>
            <p:nvPr/>
          </p:nvSpPr>
          <p:spPr bwMode="auto">
            <a:xfrm>
              <a:off x="3714" y="1606"/>
              <a:ext cx="25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8" y="57"/>
                </a:cxn>
                <a:cxn ang="0">
                  <a:pos x="55" y="78"/>
                </a:cxn>
                <a:cxn ang="0">
                  <a:pos x="81" y="42"/>
                </a:cxn>
                <a:cxn ang="0">
                  <a:pos x="53" y="21"/>
                </a:cxn>
                <a:cxn ang="0">
                  <a:pos x="26" y="0"/>
                </a:cxn>
                <a:cxn ang="0">
                  <a:pos x="0" y="36"/>
                </a:cxn>
              </a:cxnLst>
              <a:rect l="0" t="0" r="r" b="b"/>
              <a:pathLst>
                <a:path w="81" h="78">
                  <a:moveTo>
                    <a:pt x="0" y="36"/>
                  </a:moveTo>
                  <a:lnTo>
                    <a:pt x="28" y="57"/>
                  </a:lnTo>
                  <a:lnTo>
                    <a:pt x="55" y="78"/>
                  </a:lnTo>
                  <a:lnTo>
                    <a:pt x="81" y="42"/>
                  </a:lnTo>
                  <a:lnTo>
                    <a:pt x="53" y="21"/>
                  </a:lnTo>
                  <a:lnTo>
                    <a:pt x="2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5" name="Freeform 3337"/>
            <p:cNvSpPr>
              <a:spLocks/>
            </p:cNvSpPr>
            <p:nvPr/>
          </p:nvSpPr>
          <p:spPr bwMode="auto">
            <a:xfrm>
              <a:off x="3714" y="1606"/>
              <a:ext cx="25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8" y="57"/>
                </a:cxn>
                <a:cxn ang="0">
                  <a:pos x="55" y="78"/>
                </a:cxn>
                <a:cxn ang="0">
                  <a:pos x="81" y="42"/>
                </a:cxn>
                <a:cxn ang="0">
                  <a:pos x="53" y="21"/>
                </a:cxn>
                <a:cxn ang="0">
                  <a:pos x="26" y="0"/>
                </a:cxn>
                <a:cxn ang="0">
                  <a:pos x="0" y="36"/>
                </a:cxn>
              </a:cxnLst>
              <a:rect l="0" t="0" r="r" b="b"/>
              <a:pathLst>
                <a:path w="81" h="78">
                  <a:moveTo>
                    <a:pt x="0" y="36"/>
                  </a:moveTo>
                  <a:lnTo>
                    <a:pt x="28" y="57"/>
                  </a:lnTo>
                  <a:lnTo>
                    <a:pt x="55" y="78"/>
                  </a:lnTo>
                  <a:lnTo>
                    <a:pt x="81" y="42"/>
                  </a:lnTo>
                  <a:lnTo>
                    <a:pt x="53" y="21"/>
                  </a:lnTo>
                  <a:lnTo>
                    <a:pt x="2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6" name="Freeform 3338"/>
            <p:cNvSpPr>
              <a:spLocks/>
            </p:cNvSpPr>
            <p:nvPr/>
          </p:nvSpPr>
          <p:spPr bwMode="auto">
            <a:xfrm>
              <a:off x="3723" y="1600"/>
              <a:ext cx="18" cy="22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6" y="7"/>
                </a:cxn>
                <a:cxn ang="0">
                  <a:pos x="15" y="2"/>
                </a:cxn>
                <a:cxn ang="0">
                  <a:pos x="25" y="0"/>
                </a:cxn>
                <a:cxn ang="0">
                  <a:pos x="34" y="1"/>
                </a:cxn>
                <a:cxn ang="0">
                  <a:pos x="44" y="4"/>
                </a:cxn>
                <a:cxn ang="0">
                  <a:pos x="51" y="10"/>
                </a:cxn>
                <a:cxn ang="0">
                  <a:pos x="57" y="18"/>
                </a:cxn>
                <a:cxn ang="0">
                  <a:pos x="60" y="28"/>
                </a:cxn>
                <a:cxn ang="0">
                  <a:pos x="61" y="38"/>
                </a:cxn>
                <a:cxn ang="0">
                  <a:pos x="59" y="49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1" h="57">
                  <a:moveTo>
                    <a:pt x="27" y="36"/>
                  </a:moveTo>
                  <a:lnTo>
                    <a:pt x="0" y="15"/>
                  </a:lnTo>
                  <a:lnTo>
                    <a:pt x="6" y="7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1"/>
                  </a:lnTo>
                  <a:lnTo>
                    <a:pt x="44" y="4"/>
                  </a:lnTo>
                  <a:lnTo>
                    <a:pt x="51" y="10"/>
                  </a:lnTo>
                  <a:lnTo>
                    <a:pt x="57" y="18"/>
                  </a:lnTo>
                  <a:lnTo>
                    <a:pt x="60" y="28"/>
                  </a:lnTo>
                  <a:lnTo>
                    <a:pt x="61" y="38"/>
                  </a:lnTo>
                  <a:lnTo>
                    <a:pt x="59" y="49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7" name="Freeform 3339"/>
            <p:cNvSpPr>
              <a:spLocks/>
            </p:cNvSpPr>
            <p:nvPr/>
          </p:nvSpPr>
          <p:spPr bwMode="auto">
            <a:xfrm>
              <a:off x="3723" y="1600"/>
              <a:ext cx="18" cy="2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" y="7"/>
                </a:cxn>
                <a:cxn ang="0">
                  <a:pos x="15" y="2"/>
                </a:cxn>
                <a:cxn ang="0">
                  <a:pos x="25" y="0"/>
                </a:cxn>
                <a:cxn ang="0">
                  <a:pos x="34" y="1"/>
                </a:cxn>
                <a:cxn ang="0">
                  <a:pos x="44" y="4"/>
                </a:cxn>
                <a:cxn ang="0">
                  <a:pos x="51" y="10"/>
                </a:cxn>
                <a:cxn ang="0">
                  <a:pos x="57" y="18"/>
                </a:cxn>
                <a:cxn ang="0">
                  <a:pos x="60" y="28"/>
                </a:cxn>
                <a:cxn ang="0">
                  <a:pos x="61" y="38"/>
                </a:cxn>
                <a:cxn ang="0">
                  <a:pos x="59" y="49"/>
                </a:cxn>
                <a:cxn ang="0">
                  <a:pos x="55" y="57"/>
                </a:cxn>
              </a:cxnLst>
              <a:rect l="0" t="0" r="r" b="b"/>
              <a:pathLst>
                <a:path w="61" h="57">
                  <a:moveTo>
                    <a:pt x="0" y="15"/>
                  </a:moveTo>
                  <a:lnTo>
                    <a:pt x="6" y="7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1"/>
                  </a:lnTo>
                  <a:lnTo>
                    <a:pt x="44" y="4"/>
                  </a:lnTo>
                  <a:lnTo>
                    <a:pt x="51" y="10"/>
                  </a:lnTo>
                  <a:lnTo>
                    <a:pt x="57" y="18"/>
                  </a:lnTo>
                  <a:lnTo>
                    <a:pt x="60" y="28"/>
                  </a:lnTo>
                  <a:lnTo>
                    <a:pt x="61" y="38"/>
                  </a:lnTo>
                  <a:lnTo>
                    <a:pt x="59" y="49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8" name="Freeform 3340"/>
            <p:cNvSpPr>
              <a:spLocks/>
            </p:cNvSpPr>
            <p:nvPr/>
          </p:nvSpPr>
          <p:spPr bwMode="auto">
            <a:xfrm>
              <a:off x="3913" y="1750"/>
              <a:ext cx="21" cy="1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2"/>
                </a:cxn>
                <a:cxn ang="0">
                  <a:pos x="4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29" y="0"/>
                </a:cxn>
                <a:cxn ang="0">
                  <a:pos x="39" y="1"/>
                </a:cxn>
                <a:cxn ang="0">
                  <a:pos x="48" y="6"/>
                </a:cxn>
                <a:cxn ang="0">
                  <a:pos x="56" y="12"/>
                </a:cxn>
                <a:cxn ang="0">
                  <a:pos x="61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1" y="50"/>
                </a:cxn>
                <a:cxn ang="0">
                  <a:pos x="31" y="36"/>
                </a:cxn>
              </a:cxnLst>
              <a:rect l="0" t="0" r="r" b="b"/>
              <a:pathLst>
                <a:path w="65" h="50">
                  <a:moveTo>
                    <a:pt x="31" y="36"/>
                  </a:moveTo>
                  <a:lnTo>
                    <a:pt x="0" y="22"/>
                  </a:lnTo>
                  <a:lnTo>
                    <a:pt x="4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29" y="0"/>
                  </a:lnTo>
                  <a:lnTo>
                    <a:pt x="39" y="1"/>
                  </a:lnTo>
                  <a:lnTo>
                    <a:pt x="48" y="6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1" y="50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49" name="Freeform 3341"/>
            <p:cNvSpPr>
              <a:spLocks/>
            </p:cNvSpPr>
            <p:nvPr/>
          </p:nvSpPr>
          <p:spPr bwMode="auto">
            <a:xfrm>
              <a:off x="3913" y="1750"/>
              <a:ext cx="21" cy="1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29" y="0"/>
                </a:cxn>
                <a:cxn ang="0">
                  <a:pos x="39" y="1"/>
                </a:cxn>
                <a:cxn ang="0">
                  <a:pos x="48" y="6"/>
                </a:cxn>
                <a:cxn ang="0">
                  <a:pos x="56" y="12"/>
                </a:cxn>
                <a:cxn ang="0">
                  <a:pos x="61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1" y="50"/>
                </a:cxn>
              </a:cxnLst>
              <a:rect l="0" t="0" r="r" b="b"/>
              <a:pathLst>
                <a:path w="65" h="50">
                  <a:moveTo>
                    <a:pt x="0" y="22"/>
                  </a:moveTo>
                  <a:lnTo>
                    <a:pt x="4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29" y="0"/>
                  </a:lnTo>
                  <a:lnTo>
                    <a:pt x="39" y="1"/>
                  </a:lnTo>
                  <a:lnTo>
                    <a:pt x="48" y="6"/>
                  </a:lnTo>
                  <a:lnTo>
                    <a:pt x="56" y="12"/>
                  </a:lnTo>
                  <a:lnTo>
                    <a:pt x="61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1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0" name="Freeform 3342"/>
            <p:cNvSpPr>
              <a:spLocks/>
            </p:cNvSpPr>
            <p:nvPr/>
          </p:nvSpPr>
          <p:spPr bwMode="auto">
            <a:xfrm>
              <a:off x="3909" y="1759"/>
              <a:ext cx="23" cy="25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8" y="14"/>
                </a:cxn>
                <a:cxn ang="0">
                  <a:pos x="17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2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8" y="14"/>
                  </a:lnTo>
                  <a:lnTo>
                    <a:pt x="17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2" y="69"/>
                  </a:lnTo>
                  <a:lnTo>
                    <a:pt x="7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1" name="Freeform 3343"/>
            <p:cNvSpPr>
              <a:spLocks/>
            </p:cNvSpPr>
            <p:nvPr/>
          </p:nvSpPr>
          <p:spPr bwMode="auto">
            <a:xfrm>
              <a:off x="3909" y="1759"/>
              <a:ext cx="23" cy="25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8" y="14"/>
                </a:cxn>
                <a:cxn ang="0">
                  <a:pos x="17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2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8" y="14"/>
                  </a:lnTo>
                  <a:lnTo>
                    <a:pt x="17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2" y="69"/>
                  </a:lnTo>
                  <a:lnTo>
                    <a:pt x="78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2" name="Freeform 3344"/>
            <p:cNvSpPr>
              <a:spLocks/>
            </p:cNvSpPr>
            <p:nvPr/>
          </p:nvSpPr>
          <p:spPr bwMode="auto">
            <a:xfrm>
              <a:off x="3909" y="1775"/>
              <a:ext cx="8" cy="4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3" name="Line 3345"/>
            <p:cNvSpPr>
              <a:spLocks noChangeShapeType="1"/>
            </p:cNvSpPr>
            <p:nvPr/>
          </p:nvSpPr>
          <p:spPr bwMode="auto">
            <a:xfrm flipH="1">
              <a:off x="3909" y="177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4" name="Freeform 3346"/>
            <p:cNvSpPr>
              <a:spLocks/>
            </p:cNvSpPr>
            <p:nvPr/>
          </p:nvSpPr>
          <p:spPr bwMode="auto">
            <a:xfrm>
              <a:off x="3907" y="1777"/>
              <a:ext cx="21" cy="20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5"/>
                </a:cxn>
                <a:cxn ang="0">
                  <a:pos x="33" y="52"/>
                </a:cxn>
                <a:cxn ang="0">
                  <a:pos x="66" y="59"/>
                </a:cxn>
                <a:cxn ang="0">
                  <a:pos x="74" y="14"/>
                </a:cxn>
              </a:cxnLst>
              <a:rect l="0" t="0" r="r" b="b"/>
              <a:pathLst>
                <a:path w="74" h="59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66" y="59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5" name="Freeform 3347"/>
            <p:cNvSpPr>
              <a:spLocks/>
            </p:cNvSpPr>
            <p:nvPr/>
          </p:nvSpPr>
          <p:spPr bwMode="auto">
            <a:xfrm>
              <a:off x="3907" y="1777"/>
              <a:ext cx="21" cy="20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5"/>
                </a:cxn>
                <a:cxn ang="0">
                  <a:pos x="33" y="52"/>
                </a:cxn>
                <a:cxn ang="0">
                  <a:pos x="66" y="59"/>
                </a:cxn>
                <a:cxn ang="0">
                  <a:pos x="74" y="14"/>
                </a:cxn>
              </a:cxnLst>
              <a:rect l="0" t="0" r="r" b="b"/>
              <a:pathLst>
                <a:path w="74" h="59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5"/>
                  </a:lnTo>
                  <a:lnTo>
                    <a:pt x="33" y="52"/>
                  </a:lnTo>
                  <a:lnTo>
                    <a:pt x="66" y="59"/>
                  </a:lnTo>
                  <a:lnTo>
                    <a:pt x="74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6" name="Freeform 3348"/>
            <p:cNvSpPr>
              <a:spLocks/>
            </p:cNvSpPr>
            <p:nvPr/>
          </p:nvSpPr>
          <p:spPr bwMode="auto">
            <a:xfrm>
              <a:off x="3905" y="1792"/>
              <a:ext cx="10" cy="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1" y="0"/>
                </a:cxn>
                <a:cxn ang="0">
                  <a:pos x="0" y="8"/>
                </a:cxn>
                <a:cxn ang="0">
                  <a:pos x="34" y="7"/>
                </a:cxn>
              </a:cxnLst>
              <a:rect l="0" t="0" r="r" b="b"/>
              <a:pathLst>
                <a:path w="34" h="8">
                  <a:moveTo>
                    <a:pt x="34" y="7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7" name="Line 3349"/>
            <p:cNvSpPr>
              <a:spLocks noChangeShapeType="1"/>
            </p:cNvSpPr>
            <p:nvPr/>
          </p:nvSpPr>
          <p:spPr bwMode="auto">
            <a:xfrm flipH="1">
              <a:off x="3905" y="1792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8" name="Freeform 3350"/>
            <p:cNvSpPr>
              <a:spLocks/>
            </p:cNvSpPr>
            <p:nvPr/>
          </p:nvSpPr>
          <p:spPr bwMode="auto">
            <a:xfrm>
              <a:off x="3905" y="1795"/>
              <a:ext cx="20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46"/>
                </a:cxn>
                <a:cxn ang="0">
                  <a:pos x="35" y="45"/>
                </a:cxn>
                <a:cxn ang="0">
                  <a:pos x="70" y="44"/>
                </a:cxn>
                <a:cxn ang="0">
                  <a:pos x="68" y="0"/>
                </a:cxn>
              </a:cxnLst>
              <a:rect l="0" t="0" r="r" b="b"/>
              <a:pathLst>
                <a:path w="70" h="46">
                  <a:moveTo>
                    <a:pt x="68" y="0"/>
                  </a:moveTo>
                  <a:lnTo>
                    <a:pt x="34" y="1"/>
                  </a:lnTo>
                  <a:lnTo>
                    <a:pt x="0" y="2"/>
                  </a:lnTo>
                  <a:lnTo>
                    <a:pt x="1" y="46"/>
                  </a:lnTo>
                  <a:lnTo>
                    <a:pt x="35" y="45"/>
                  </a:lnTo>
                  <a:lnTo>
                    <a:pt x="70" y="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59" name="Freeform 3351"/>
            <p:cNvSpPr>
              <a:spLocks/>
            </p:cNvSpPr>
            <p:nvPr/>
          </p:nvSpPr>
          <p:spPr bwMode="auto">
            <a:xfrm>
              <a:off x="3905" y="1795"/>
              <a:ext cx="20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46"/>
                </a:cxn>
                <a:cxn ang="0">
                  <a:pos x="35" y="45"/>
                </a:cxn>
                <a:cxn ang="0">
                  <a:pos x="70" y="44"/>
                </a:cxn>
                <a:cxn ang="0">
                  <a:pos x="68" y="0"/>
                </a:cxn>
              </a:cxnLst>
              <a:rect l="0" t="0" r="r" b="b"/>
              <a:pathLst>
                <a:path w="70" h="46">
                  <a:moveTo>
                    <a:pt x="68" y="0"/>
                  </a:moveTo>
                  <a:lnTo>
                    <a:pt x="34" y="1"/>
                  </a:lnTo>
                  <a:lnTo>
                    <a:pt x="0" y="2"/>
                  </a:lnTo>
                  <a:lnTo>
                    <a:pt x="1" y="46"/>
                  </a:lnTo>
                  <a:lnTo>
                    <a:pt x="35" y="45"/>
                  </a:lnTo>
                  <a:lnTo>
                    <a:pt x="70" y="44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0" name="Freeform 3352"/>
            <p:cNvSpPr>
              <a:spLocks/>
            </p:cNvSpPr>
            <p:nvPr/>
          </p:nvSpPr>
          <p:spPr bwMode="auto">
            <a:xfrm>
              <a:off x="3907" y="1813"/>
              <a:ext cx="8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1"/>
                </a:cxn>
                <a:cxn ang="0">
                  <a:pos x="1" y="10"/>
                </a:cxn>
                <a:cxn ang="0">
                  <a:pos x="34" y="0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0" y="1"/>
                  </a:lnTo>
                  <a:lnTo>
                    <a:pt x="1" y="1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1" name="Line 3353"/>
            <p:cNvSpPr>
              <a:spLocks noChangeShapeType="1"/>
            </p:cNvSpPr>
            <p:nvPr/>
          </p:nvSpPr>
          <p:spPr bwMode="auto">
            <a:xfrm>
              <a:off x="3907" y="181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2" name="Freeform 3354"/>
            <p:cNvSpPr>
              <a:spLocks/>
            </p:cNvSpPr>
            <p:nvPr/>
          </p:nvSpPr>
          <p:spPr bwMode="auto">
            <a:xfrm>
              <a:off x="3907" y="1808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3" name="Freeform 3355"/>
            <p:cNvSpPr>
              <a:spLocks/>
            </p:cNvSpPr>
            <p:nvPr/>
          </p:nvSpPr>
          <p:spPr bwMode="auto">
            <a:xfrm>
              <a:off x="3907" y="1808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4" name="Freeform 3356"/>
            <p:cNvSpPr>
              <a:spLocks/>
            </p:cNvSpPr>
            <p:nvPr/>
          </p:nvSpPr>
          <p:spPr bwMode="auto">
            <a:xfrm>
              <a:off x="3909" y="1828"/>
              <a:ext cx="10" cy="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10"/>
                </a:cxn>
                <a:cxn ang="0">
                  <a:pos x="4" y="18"/>
                </a:cxn>
                <a:cxn ang="0">
                  <a:pos x="33" y="0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lnTo>
                    <a:pt x="0" y="10"/>
                  </a:lnTo>
                  <a:lnTo>
                    <a:pt x="4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5" name="Line 3357"/>
            <p:cNvSpPr>
              <a:spLocks noChangeShapeType="1"/>
            </p:cNvSpPr>
            <p:nvPr/>
          </p:nvSpPr>
          <p:spPr bwMode="auto">
            <a:xfrm>
              <a:off x="3909" y="1831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6" name="Freeform 3358"/>
            <p:cNvSpPr>
              <a:spLocks/>
            </p:cNvSpPr>
            <p:nvPr/>
          </p:nvSpPr>
          <p:spPr bwMode="auto">
            <a:xfrm>
              <a:off x="3911" y="1822"/>
              <a:ext cx="23" cy="2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9" y="17"/>
                </a:cxn>
                <a:cxn ang="0">
                  <a:pos x="0" y="35"/>
                </a:cxn>
                <a:cxn ang="0">
                  <a:pos x="19" y="74"/>
                </a:cxn>
                <a:cxn ang="0">
                  <a:pos x="49" y="56"/>
                </a:cxn>
                <a:cxn ang="0">
                  <a:pos x="79" y="39"/>
                </a:cxn>
                <a:cxn ang="0">
                  <a:pos x="59" y="0"/>
                </a:cxn>
              </a:cxnLst>
              <a:rect l="0" t="0" r="r" b="b"/>
              <a:pathLst>
                <a:path w="79" h="74">
                  <a:moveTo>
                    <a:pt x="59" y="0"/>
                  </a:moveTo>
                  <a:lnTo>
                    <a:pt x="29" y="17"/>
                  </a:lnTo>
                  <a:lnTo>
                    <a:pt x="0" y="35"/>
                  </a:lnTo>
                  <a:lnTo>
                    <a:pt x="19" y="74"/>
                  </a:lnTo>
                  <a:lnTo>
                    <a:pt x="49" y="56"/>
                  </a:lnTo>
                  <a:lnTo>
                    <a:pt x="79" y="39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7" name="Freeform 3359"/>
            <p:cNvSpPr>
              <a:spLocks/>
            </p:cNvSpPr>
            <p:nvPr/>
          </p:nvSpPr>
          <p:spPr bwMode="auto">
            <a:xfrm>
              <a:off x="3911" y="1822"/>
              <a:ext cx="23" cy="2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29" y="17"/>
                </a:cxn>
                <a:cxn ang="0">
                  <a:pos x="0" y="35"/>
                </a:cxn>
                <a:cxn ang="0">
                  <a:pos x="19" y="74"/>
                </a:cxn>
                <a:cxn ang="0">
                  <a:pos x="49" y="56"/>
                </a:cxn>
                <a:cxn ang="0">
                  <a:pos x="79" y="39"/>
                </a:cxn>
                <a:cxn ang="0">
                  <a:pos x="59" y="0"/>
                </a:cxn>
              </a:cxnLst>
              <a:rect l="0" t="0" r="r" b="b"/>
              <a:pathLst>
                <a:path w="79" h="74">
                  <a:moveTo>
                    <a:pt x="59" y="0"/>
                  </a:moveTo>
                  <a:lnTo>
                    <a:pt x="29" y="17"/>
                  </a:lnTo>
                  <a:lnTo>
                    <a:pt x="0" y="35"/>
                  </a:lnTo>
                  <a:lnTo>
                    <a:pt x="19" y="74"/>
                  </a:lnTo>
                  <a:lnTo>
                    <a:pt x="49" y="56"/>
                  </a:lnTo>
                  <a:lnTo>
                    <a:pt x="79" y="39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8" name="Freeform 3360"/>
            <p:cNvSpPr>
              <a:spLocks/>
            </p:cNvSpPr>
            <p:nvPr/>
          </p:nvSpPr>
          <p:spPr bwMode="auto">
            <a:xfrm>
              <a:off x="3917" y="1842"/>
              <a:ext cx="8" cy="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8"/>
                </a:cxn>
                <a:cxn ang="0">
                  <a:pos x="5" y="24"/>
                </a:cxn>
                <a:cxn ang="0">
                  <a:pos x="30" y="0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0" y="18"/>
                  </a:lnTo>
                  <a:lnTo>
                    <a:pt x="5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69" name="Line 3361"/>
            <p:cNvSpPr>
              <a:spLocks noChangeShapeType="1"/>
            </p:cNvSpPr>
            <p:nvPr/>
          </p:nvSpPr>
          <p:spPr bwMode="auto">
            <a:xfrm>
              <a:off x="3917" y="184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0" name="Freeform 3362"/>
            <p:cNvSpPr>
              <a:spLocks/>
            </p:cNvSpPr>
            <p:nvPr/>
          </p:nvSpPr>
          <p:spPr bwMode="auto">
            <a:xfrm>
              <a:off x="3917" y="1833"/>
              <a:ext cx="23" cy="31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3"/>
                </a:cxn>
                <a:cxn ang="0">
                  <a:pos x="0" y="47"/>
                </a:cxn>
                <a:cxn ang="0">
                  <a:pos x="27" y="80"/>
                </a:cxn>
                <a:cxn ang="0">
                  <a:pos x="53" y="57"/>
                </a:cxn>
                <a:cxn ang="0">
                  <a:pos x="78" y="34"/>
                </a:cxn>
                <a:cxn ang="0">
                  <a:pos x="51" y="0"/>
                </a:cxn>
              </a:cxnLst>
              <a:rect l="0" t="0" r="r" b="b"/>
              <a:pathLst>
                <a:path w="78" h="80">
                  <a:moveTo>
                    <a:pt x="51" y="0"/>
                  </a:moveTo>
                  <a:lnTo>
                    <a:pt x="25" y="23"/>
                  </a:lnTo>
                  <a:lnTo>
                    <a:pt x="0" y="47"/>
                  </a:lnTo>
                  <a:lnTo>
                    <a:pt x="27" y="80"/>
                  </a:lnTo>
                  <a:lnTo>
                    <a:pt x="53" y="57"/>
                  </a:lnTo>
                  <a:lnTo>
                    <a:pt x="78" y="3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1" name="Freeform 3363"/>
            <p:cNvSpPr>
              <a:spLocks/>
            </p:cNvSpPr>
            <p:nvPr/>
          </p:nvSpPr>
          <p:spPr bwMode="auto">
            <a:xfrm>
              <a:off x="3917" y="1833"/>
              <a:ext cx="23" cy="31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3"/>
                </a:cxn>
                <a:cxn ang="0">
                  <a:pos x="0" y="47"/>
                </a:cxn>
                <a:cxn ang="0">
                  <a:pos x="27" y="80"/>
                </a:cxn>
                <a:cxn ang="0">
                  <a:pos x="53" y="57"/>
                </a:cxn>
                <a:cxn ang="0">
                  <a:pos x="78" y="34"/>
                </a:cxn>
                <a:cxn ang="0">
                  <a:pos x="51" y="0"/>
                </a:cxn>
              </a:cxnLst>
              <a:rect l="0" t="0" r="r" b="b"/>
              <a:pathLst>
                <a:path w="78" h="80">
                  <a:moveTo>
                    <a:pt x="51" y="0"/>
                  </a:moveTo>
                  <a:lnTo>
                    <a:pt x="25" y="23"/>
                  </a:lnTo>
                  <a:lnTo>
                    <a:pt x="0" y="47"/>
                  </a:lnTo>
                  <a:lnTo>
                    <a:pt x="27" y="80"/>
                  </a:lnTo>
                  <a:lnTo>
                    <a:pt x="53" y="57"/>
                  </a:lnTo>
                  <a:lnTo>
                    <a:pt x="78" y="34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2" name="Freeform 3364"/>
            <p:cNvSpPr>
              <a:spLocks/>
            </p:cNvSpPr>
            <p:nvPr/>
          </p:nvSpPr>
          <p:spPr bwMode="auto">
            <a:xfrm>
              <a:off x="3925" y="1855"/>
              <a:ext cx="9" cy="12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0" y="23"/>
                </a:cxn>
                <a:cxn ang="0">
                  <a:pos x="5" y="29"/>
                </a:cxn>
                <a:cxn ang="0">
                  <a:pos x="26" y="0"/>
                </a:cxn>
              </a:cxnLst>
              <a:rect l="0" t="0" r="r" b="b"/>
              <a:pathLst>
                <a:path w="26" h="29">
                  <a:moveTo>
                    <a:pt x="26" y="0"/>
                  </a:moveTo>
                  <a:lnTo>
                    <a:pt x="0" y="23"/>
                  </a:lnTo>
                  <a:lnTo>
                    <a:pt x="5" y="29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3" name="Line 3365"/>
            <p:cNvSpPr>
              <a:spLocks noChangeShapeType="1"/>
            </p:cNvSpPr>
            <p:nvPr/>
          </p:nvSpPr>
          <p:spPr bwMode="auto">
            <a:xfrm>
              <a:off x="3925" y="1864"/>
              <a:ext cx="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4" name="Freeform 3366"/>
            <p:cNvSpPr>
              <a:spLocks/>
            </p:cNvSpPr>
            <p:nvPr/>
          </p:nvSpPr>
          <p:spPr bwMode="auto">
            <a:xfrm>
              <a:off x="3928" y="1844"/>
              <a:ext cx="22" cy="3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33" y="85"/>
                </a:cxn>
                <a:cxn ang="0">
                  <a:pos x="54" y="56"/>
                </a:cxn>
                <a:cxn ang="0">
                  <a:pos x="75" y="27"/>
                </a:cxn>
                <a:cxn ang="0">
                  <a:pos x="42" y="0"/>
                </a:cxn>
              </a:cxnLst>
              <a:rect l="0" t="0" r="r" b="b"/>
              <a:pathLst>
                <a:path w="75" h="85">
                  <a:moveTo>
                    <a:pt x="42" y="0"/>
                  </a:moveTo>
                  <a:lnTo>
                    <a:pt x="21" y="29"/>
                  </a:lnTo>
                  <a:lnTo>
                    <a:pt x="0" y="58"/>
                  </a:lnTo>
                  <a:lnTo>
                    <a:pt x="33" y="85"/>
                  </a:lnTo>
                  <a:lnTo>
                    <a:pt x="54" y="56"/>
                  </a:lnTo>
                  <a:lnTo>
                    <a:pt x="75" y="2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5" name="Freeform 3367"/>
            <p:cNvSpPr>
              <a:spLocks/>
            </p:cNvSpPr>
            <p:nvPr/>
          </p:nvSpPr>
          <p:spPr bwMode="auto">
            <a:xfrm>
              <a:off x="3928" y="1844"/>
              <a:ext cx="22" cy="3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33" y="85"/>
                </a:cxn>
                <a:cxn ang="0">
                  <a:pos x="54" y="56"/>
                </a:cxn>
                <a:cxn ang="0">
                  <a:pos x="75" y="27"/>
                </a:cxn>
                <a:cxn ang="0">
                  <a:pos x="42" y="0"/>
                </a:cxn>
              </a:cxnLst>
              <a:rect l="0" t="0" r="r" b="b"/>
              <a:pathLst>
                <a:path w="75" h="85">
                  <a:moveTo>
                    <a:pt x="42" y="0"/>
                  </a:moveTo>
                  <a:lnTo>
                    <a:pt x="21" y="29"/>
                  </a:lnTo>
                  <a:lnTo>
                    <a:pt x="0" y="58"/>
                  </a:lnTo>
                  <a:lnTo>
                    <a:pt x="33" y="85"/>
                  </a:lnTo>
                  <a:lnTo>
                    <a:pt x="54" y="56"/>
                  </a:lnTo>
                  <a:lnTo>
                    <a:pt x="75" y="27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6" name="Freeform 3368"/>
            <p:cNvSpPr>
              <a:spLocks/>
            </p:cNvSpPr>
            <p:nvPr/>
          </p:nvSpPr>
          <p:spPr bwMode="auto">
            <a:xfrm>
              <a:off x="3938" y="1864"/>
              <a:ext cx="6" cy="1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9"/>
                </a:cxn>
                <a:cxn ang="0">
                  <a:pos x="8" y="33"/>
                </a:cxn>
                <a:cxn ang="0">
                  <a:pos x="21" y="0"/>
                </a:cxn>
              </a:cxnLst>
              <a:rect l="0" t="0" r="r" b="b"/>
              <a:pathLst>
                <a:path w="21" h="33">
                  <a:moveTo>
                    <a:pt x="21" y="0"/>
                  </a:moveTo>
                  <a:lnTo>
                    <a:pt x="0" y="29"/>
                  </a:lnTo>
                  <a:lnTo>
                    <a:pt x="8" y="3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7" name="Line 3369"/>
            <p:cNvSpPr>
              <a:spLocks noChangeShapeType="1"/>
            </p:cNvSpPr>
            <p:nvPr/>
          </p:nvSpPr>
          <p:spPr bwMode="auto">
            <a:xfrm>
              <a:off x="3938" y="1875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8" name="Freeform 3370"/>
            <p:cNvSpPr>
              <a:spLocks/>
            </p:cNvSpPr>
            <p:nvPr/>
          </p:nvSpPr>
          <p:spPr bwMode="auto">
            <a:xfrm>
              <a:off x="3940" y="1853"/>
              <a:ext cx="19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1" y="51"/>
                </a:cxn>
                <a:cxn ang="0">
                  <a:pos x="64" y="18"/>
                </a:cxn>
                <a:cxn ang="0">
                  <a:pos x="26" y="0"/>
                </a:cxn>
              </a:cxnLst>
              <a:rect l="0" t="0" r="r" b="b"/>
              <a:pathLst>
                <a:path w="64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1" y="51"/>
                  </a:lnTo>
                  <a:lnTo>
                    <a:pt x="64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79" name="Freeform 3371"/>
            <p:cNvSpPr>
              <a:spLocks/>
            </p:cNvSpPr>
            <p:nvPr/>
          </p:nvSpPr>
          <p:spPr bwMode="auto">
            <a:xfrm>
              <a:off x="3940" y="1853"/>
              <a:ext cx="19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1" y="51"/>
                </a:cxn>
                <a:cxn ang="0">
                  <a:pos x="64" y="18"/>
                </a:cxn>
                <a:cxn ang="0">
                  <a:pos x="26" y="0"/>
                </a:cxn>
              </a:cxnLst>
              <a:rect l="0" t="0" r="r" b="b"/>
              <a:pathLst>
                <a:path w="64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1" y="51"/>
                  </a:lnTo>
                  <a:lnTo>
                    <a:pt x="64" y="1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0" name="Freeform 3372"/>
            <p:cNvSpPr>
              <a:spLocks/>
            </p:cNvSpPr>
            <p:nvPr/>
          </p:nvSpPr>
          <p:spPr bwMode="auto">
            <a:xfrm>
              <a:off x="3950" y="1871"/>
              <a:ext cx="4" cy="13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2"/>
                </a:cxn>
                <a:cxn ang="0">
                  <a:pos x="7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2"/>
                  </a:lnTo>
                  <a:lnTo>
                    <a:pt x="7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1" name="Line 3373"/>
            <p:cNvSpPr>
              <a:spLocks noChangeShapeType="1"/>
            </p:cNvSpPr>
            <p:nvPr/>
          </p:nvSpPr>
          <p:spPr bwMode="auto">
            <a:xfrm>
              <a:off x="3950" y="1884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2" name="Freeform 3374"/>
            <p:cNvSpPr>
              <a:spLocks/>
            </p:cNvSpPr>
            <p:nvPr/>
          </p:nvSpPr>
          <p:spPr bwMode="auto">
            <a:xfrm>
              <a:off x="3952" y="1860"/>
              <a:ext cx="17" cy="2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" y="36"/>
                </a:cxn>
                <a:cxn ang="0">
                  <a:pos x="0" y="71"/>
                </a:cxn>
                <a:cxn ang="0">
                  <a:pos x="41" y="79"/>
                </a:cxn>
                <a:cxn ang="0">
                  <a:pos x="48" y="44"/>
                </a:cxn>
                <a:cxn ang="0">
                  <a:pos x="55" y="9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6" y="36"/>
                  </a:lnTo>
                  <a:lnTo>
                    <a:pt x="0" y="71"/>
                  </a:lnTo>
                  <a:lnTo>
                    <a:pt x="41" y="79"/>
                  </a:lnTo>
                  <a:lnTo>
                    <a:pt x="48" y="44"/>
                  </a:lnTo>
                  <a:lnTo>
                    <a:pt x="5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3" name="Freeform 3375"/>
            <p:cNvSpPr>
              <a:spLocks/>
            </p:cNvSpPr>
            <p:nvPr/>
          </p:nvSpPr>
          <p:spPr bwMode="auto">
            <a:xfrm>
              <a:off x="3952" y="1860"/>
              <a:ext cx="17" cy="2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6" y="36"/>
                </a:cxn>
                <a:cxn ang="0">
                  <a:pos x="0" y="71"/>
                </a:cxn>
                <a:cxn ang="0">
                  <a:pos x="41" y="79"/>
                </a:cxn>
                <a:cxn ang="0">
                  <a:pos x="48" y="44"/>
                </a:cxn>
                <a:cxn ang="0">
                  <a:pos x="55" y="9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6" y="36"/>
                  </a:lnTo>
                  <a:lnTo>
                    <a:pt x="0" y="71"/>
                  </a:lnTo>
                  <a:lnTo>
                    <a:pt x="41" y="79"/>
                  </a:lnTo>
                  <a:lnTo>
                    <a:pt x="48" y="44"/>
                  </a:lnTo>
                  <a:lnTo>
                    <a:pt x="55" y="9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4" name="Freeform 3376"/>
            <p:cNvSpPr>
              <a:spLocks/>
            </p:cNvSpPr>
            <p:nvPr/>
          </p:nvSpPr>
          <p:spPr bwMode="auto">
            <a:xfrm>
              <a:off x="3965" y="1875"/>
              <a:ext cx="2" cy="14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35"/>
                </a:cxn>
                <a:cxn ang="0">
                  <a:pos x="8" y="36"/>
                </a:cxn>
                <a:cxn ang="0">
                  <a:pos x="7" y="0"/>
                </a:cxn>
              </a:cxnLst>
              <a:rect l="0" t="0" r="r" b="b"/>
              <a:pathLst>
                <a:path w="8" h="36">
                  <a:moveTo>
                    <a:pt x="7" y="0"/>
                  </a:moveTo>
                  <a:lnTo>
                    <a:pt x="0" y="35"/>
                  </a:lnTo>
                  <a:lnTo>
                    <a:pt x="8" y="3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5" name="Line 3377"/>
            <p:cNvSpPr>
              <a:spLocks noChangeShapeType="1"/>
            </p:cNvSpPr>
            <p:nvPr/>
          </p:nvSpPr>
          <p:spPr bwMode="auto">
            <a:xfrm>
              <a:off x="3965" y="188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6" name="Freeform 3378"/>
            <p:cNvSpPr>
              <a:spLocks/>
            </p:cNvSpPr>
            <p:nvPr/>
          </p:nvSpPr>
          <p:spPr bwMode="auto">
            <a:xfrm>
              <a:off x="3967" y="1862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7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7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7" name="Freeform 3379"/>
            <p:cNvSpPr>
              <a:spLocks/>
            </p:cNvSpPr>
            <p:nvPr/>
          </p:nvSpPr>
          <p:spPr bwMode="auto">
            <a:xfrm>
              <a:off x="3967" y="1862"/>
              <a:ext cx="12" cy="27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2" y="74"/>
                </a:cxn>
                <a:cxn ang="0">
                  <a:pos x="44" y="73"/>
                </a:cxn>
                <a:cxn ang="0">
                  <a:pos x="43" y="37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2" y="74"/>
                  </a:lnTo>
                  <a:lnTo>
                    <a:pt x="44" y="73"/>
                  </a:lnTo>
                  <a:lnTo>
                    <a:pt x="43" y="37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8" name="Freeform 3380"/>
            <p:cNvSpPr>
              <a:spLocks/>
            </p:cNvSpPr>
            <p:nvPr/>
          </p:nvSpPr>
          <p:spPr bwMode="auto">
            <a:xfrm>
              <a:off x="3979" y="1875"/>
              <a:ext cx="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6"/>
                </a:cxn>
                <a:cxn ang="0">
                  <a:pos x="9" y="35"/>
                </a:cxn>
                <a:cxn ang="0">
                  <a:pos x="0" y="0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lnTo>
                    <a:pt x="1" y="36"/>
                  </a:lnTo>
                  <a:lnTo>
                    <a:pt x="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89" name="Line 3381"/>
            <p:cNvSpPr>
              <a:spLocks noChangeShapeType="1"/>
            </p:cNvSpPr>
            <p:nvPr/>
          </p:nvSpPr>
          <p:spPr bwMode="auto">
            <a:xfrm flipV="1">
              <a:off x="3979" y="188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0" name="Freeform 3382"/>
            <p:cNvSpPr>
              <a:spLocks/>
            </p:cNvSpPr>
            <p:nvPr/>
          </p:nvSpPr>
          <p:spPr bwMode="auto">
            <a:xfrm>
              <a:off x="3977" y="1858"/>
              <a:ext cx="17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7"/>
                </a:cxn>
                <a:cxn ang="0">
                  <a:pos x="18" y="82"/>
                </a:cxn>
                <a:cxn ang="0">
                  <a:pos x="58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2">
                  <a:moveTo>
                    <a:pt x="0" y="11"/>
                  </a:moveTo>
                  <a:lnTo>
                    <a:pt x="9" y="47"/>
                  </a:lnTo>
                  <a:lnTo>
                    <a:pt x="18" y="82"/>
                  </a:lnTo>
                  <a:lnTo>
                    <a:pt x="58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1" name="Freeform 3383"/>
            <p:cNvSpPr>
              <a:spLocks/>
            </p:cNvSpPr>
            <p:nvPr/>
          </p:nvSpPr>
          <p:spPr bwMode="auto">
            <a:xfrm>
              <a:off x="3977" y="1858"/>
              <a:ext cx="17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7"/>
                </a:cxn>
                <a:cxn ang="0">
                  <a:pos x="18" y="82"/>
                </a:cxn>
                <a:cxn ang="0">
                  <a:pos x="58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8" h="82">
                  <a:moveTo>
                    <a:pt x="0" y="11"/>
                  </a:moveTo>
                  <a:lnTo>
                    <a:pt x="9" y="47"/>
                  </a:lnTo>
                  <a:lnTo>
                    <a:pt x="18" y="82"/>
                  </a:lnTo>
                  <a:lnTo>
                    <a:pt x="58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2" name="Freeform 3384"/>
            <p:cNvSpPr>
              <a:spLocks/>
            </p:cNvSpPr>
            <p:nvPr/>
          </p:nvSpPr>
          <p:spPr bwMode="auto">
            <a:xfrm>
              <a:off x="3992" y="1871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35"/>
                </a:cxn>
                <a:cxn ang="0">
                  <a:pos x="16" y="31"/>
                </a:cxn>
                <a:cxn ang="0">
                  <a:pos x="0" y="0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lnTo>
                    <a:pt x="8" y="35"/>
                  </a:lnTo>
                  <a:lnTo>
                    <a:pt x="1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3" name="Line 3385"/>
            <p:cNvSpPr>
              <a:spLocks noChangeShapeType="1"/>
            </p:cNvSpPr>
            <p:nvPr/>
          </p:nvSpPr>
          <p:spPr bwMode="auto">
            <a:xfrm flipV="1">
              <a:off x="3994" y="188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4" name="Freeform 3386"/>
            <p:cNvSpPr>
              <a:spLocks/>
            </p:cNvSpPr>
            <p:nvPr/>
          </p:nvSpPr>
          <p:spPr bwMode="auto">
            <a:xfrm>
              <a:off x="3985" y="1851"/>
              <a:ext cx="23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71" y="63"/>
                </a:cxn>
                <a:cxn ang="0">
                  <a:pos x="54" y="32"/>
                </a:cxn>
                <a:cxn ang="0">
                  <a:pos x="38" y="0"/>
                </a:cxn>
                <a:cxn ang="0">
                  <a:pos x="0" y="21"/>
                </a:cxn>
              </a:cxnLst>
              <a:rect l="0" t="0" r="r" b="b"/>
              <a:pathLst>
                <a:path w="71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71" y="63"/>
                  </a:lnTo>
                  <a:lnTo>
                    <a:pt x="54" y="32"/>
                  </a:lnTo>
                  <a:lnTo>
                    <a:pt x="38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5" name="Freeform 3387"/>
            <p:cNvSpPr>
              <a:spLocks/>
            </p:cNvSpPr>
            <p:nvPr/>
          </p:nvSpPr>
          <p:spPr bwMode="auto">
            <a:xfrm>
              <a:off x="3985" y="1851"/>
              <a:ext cx="23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71" y="63"/>
                </a:cxn>
                <a:cxn ang="0">
                  <a:pos x="54" y="32"/>
                </a:cxn>
                <a:cxn ang="0">
                  <a:pos x="38" y="0"/>
                </a:cxn>
                <a:cxn ang="0">
                  <a:pos x="0" y="21"/>
                </a:cxn>
              </a:cxnLst>
              <a:rect l="0" t="0" r="r" b="b"/>
              <a:pathLst>
                <a:path w="71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71" y="63"/>
                  </a:lnTo>
                  <a:lnTo>
                    <a:pt x="54" y="32"/>
                  </a:lnTo>
                  <a:lnTo>
                    <a:pt x="38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6" name="Freeform 3388"/>
            <p:cNvSpPr>
              <a:spLocks/>
            </p:cNvSpPr>
            <p:nvPr/>
          </p:nvSpPr>
          <p:spPr bwMode="auto">
            <a:xfrm>
              <a:off x="4002" y="1862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  <a:cxn ang="0">
                  <a:pos x="22" y="27"/>
                </a:cxn>
                <a:cxn ang="0">
                  <a:pos x="0" y="0"/>
                </a:cxn>
              </a:cxnLst>
              <a:rect l="0" t="0" r="r" b="b"/>
              <a:pathLst>
                <a:path w="22" h="31">
                  <a:moveTo>
                    <a:pt x="0" y="0"/>
                  </a:moveTo>
                  <a:lnTo>
                    <a:pt x="17" y="31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7" name="Line 3389"/>
            <p:cNvSpPr>
              <a:spLocks noChangeShapeType="1"/>
            </p:cNvSpPr>
            <p:nvPr/>
          </p:nvSpPr>
          <p:spPr bwMode="auto">
            <a:xfrm flipV="1">
              <a:off x="4008" y="187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8" name="Freeform 3390"/>
            <p:cNvSpPr>
              <a:spLocks/>
            </p:cNvSpPr>
            <p:nvPr/>
          </p:nvSpPr>
          <p:spPr bwMode="auto">
            <a:xfrm>
              <a:off x="3996" y="1842"/>
              <a:ext cx="23" cy="31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3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3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599" name="Freeform 3391"/>
            <p:cNvSpPr>
              <a:spLocks/>
            </p:cNvSpPr>
            <p:nvPr/>
          </p:nvSpPr>
          <p:spPr bwMode="auto">
            <a:xfrm>
              <a:off x="3996" y="1842"/>
              <a:ext cx="23" cy="31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3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3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0" name="Freeform 3392"/>
            <p:cNvSpPr>
              <a:spLocks/>
            </p:cNvSpPr>
            <p:nvPr/>
          </p:nvSpPr>
          <p:spPr bwMode="auto">
            <a:xfrm>
              <a:off x="4012" y="1851"/>
              <a:ext cx="9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6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6">
                  <a:moveTo>
                    <a:pt x="0" y="0"/>
                  </a:moveTo>
                  <a:lnTo>
                    <a:pt x="22" y="26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1" name="Line 3393"/>
            <p:cNvSpPr>
              <a:spLocks noChangeShapeType="1"/>
            </p:cNvSpPr>
            <p:nvPr/>
          </p:nvSpPr>
          <p:spPr bwMode="auto">
            <a:xfrm flipV="1">
              <a:off x="4019" y="186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2" name="Freeform 3394"/>
            <p:cNvSpPr>
              <a:spLocks/>
            </p:cNvSpPr>
            <p:nvPr/>
          </p:nvSpPr>
          <p:spPr bwMode="auto">
            <a:xfrm>
              <a:off x="4004" y="1831"/>
              <a:ext cx="23" cy="2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8" y="57"/>
                </a:cxn>
                <a:cxn ang="0">
                  <a:pos x="55" y="78"/>
                </a:cxn>
                <a:cxn ang="0">
                  <a:pos x="80" y="42"/>
                </a:cxn>
                <a:cxn ang="0">
                  <a:pos x="52" y="21"/>
                </a:cxn>
                <a:cxn ang="0">
                  <a:pos x="25" y="0"/>
                </a:cxn>
                <a:cxn ang="0">
                  <a:pos x="0" y="35"/>
                </a:cxn>
              </a:cxnLst>
              <a:rect l="0" t="0" r="r" b="b"/>
              <a:pathLst>
                <a:path w="80" h="78">
                  <a:moveTo>
                    <a:pt x="0" y="35"/>
                  </a:moveTo>
                  <a:lnTo>
                    <a:pt x="28" y="57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52" y="21"/>
                  </a:lnTo>
                  <a:lnTo>
                    <a:pt x="25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3" name="Freeform 3395"/>
            <p:cNvSpPr>
              <a:spLocks/>
            </p:cNvSpPr>
            <p:nvPr/>
          </p:nvSpPr>
          <p:spPr bwMode="auto">
            <a:xfrm>
              <a:off x="4004" y="1831"/>
              <a:ext cx="23" cy="29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28" y="57"/>
                </a:cxn>
                <a:cxn ang="0">
                  <a:pos x="55" y="78"/>
                </a:cxn>
                <a:cxn ang="0">
                  <a:pos x="80" y="42"/>
                </a:cxn>
                <a:cxn ang="0">
                  <a:pos x="52" y="21"/>
                </a:cxn>
                <a:cxn ang="0">
                  <a:pos x="25" y="0"/>
                </a:cxn>
                <a:cxn ang="0">
                  <a:pos x="0" y="35"/>
                </a:cxn>
              </a:cxnLst>
              <a:rect l="0" t="0" r="r" b="b"/>
              <a:pathLst>
                <a:path w="80" h="78">
                  <a:moveTo>
                    <a:pt x="0" y="35"/>
                  </a:moveTo>
                  <a:lnTo>
                    <a:pt x="28" y="57"/>
                  </a:lnTo>
                  <a:lnTo>
                    <a:pt x="55" y="78"/>
                  </a:lnTo>
                  <a:lnTo>
                    <a:pt x="80" y="42"/>
                  </a:lnTo>
                  <a:lnTo>
                    <a:pt x="52" y="21"/>
                  </a:lnTo>
                  <a:lnTo>
                    <a:pt x="25" y="0"/>
                  </a:lnTo>
                  <a:lnTo>
                    <a:pt x="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4" name="Freeform 3396"/>
            <p:cNvSpPr>
              <a:spLocks/>
            </p:cNvSpPr>
            <p:nvPr/>
          </p:nvSpPr>
          <p:spPr bwMode="auto">
            <a:xfrm>
              <a:off x="4010" y="1824"/>
              <a:ext cx="19" cy="22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6" y="7"/>
                </a:cxn>
                <a:cxn ang="0">
                  <a:pos x="15" y="2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5"/>
                </a:cxn>
                <a:cxn ang="0">
                  <a:pos x="51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1" y="39"/>
                </a:cxn>
                <a:cxn ang="0">
                  <a:pos x="59" y="49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1" h="57">
                  <a:moveTo>
                    <a:pt x="27" y="36"/>
                  </a:moveTo>
                  <a:lnTo>
                    <a:pt x="0" y="15"/>
                  </a:lnTo>
                  <a:lnTo>
                    <a:pt x="6" y="7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5"/>
                  </a:lnTo>
                  <a:lnTo>
                    <a:pt x="51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1" y="39"/>
                  </a:lnTo>
                  <a:lnTo>
                    <a:pt x="59" y="49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5" name="Freeform 3397"/>
            <p:cNvSpPr>
              <a:spLocks/>
            </p:cNvSpPr>
            <p:nvPr/>
          </p:nvSpPr>
          <p:spPr bwMode="auto">
            <a:xfrm>
              <a:off x="4010" y="1824"/>
              <a:ext cx="19" cy="2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6" y="7"/>
                </a:cxn>
                <a:cxn ang="0">
                  <a:pos x="15" y="2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4" y="5"/>
                </a:cxn>
                <a:cxn ang="0">
                  <a:pos x="51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1" y="39"/>
                </a:cxn>
                <a:cxn ang="0">
                  <a:pos x="59" y="49"/>
                </a:cxn>
                <a:cxn ang="0">
                  <a:pos x="55" y="57"/>
                </a:cxn>
              </a:cxnLst>
              <a:rect l="0" t="0" r="r" b="b"/>
              <a:pathLst>
                <a:path w="61" h="57">
                  <a:moveTo>
                    <a:pt x="0" y="15"/>
                  </a:moveTo>
                  <a:lnTo>
                    <a:pt x="6" y="7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4" y="5"/>
                  </a:lnTo>
                  <a:lnTo>
                    <a:pt x="51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1" y="39"/>
                  </a:lnTo>
                  <a:lnTo>
                    <a:pt x="59" y="49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6" name="Freeform 3398"/>
            <p:cNvSpPr>
              <a:spLocks/>
            </p:cNvSpPr>
            <p:nvPr/>
          </p:nvSpPr>
          <p:spPr bwMode="auto">
            <a:xfrm>
              <a:off x="3818" y="1676"/>
              <a:ext cx="18" cy="1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2"/>
                </a:cxn>
                <a:cxn ang="0">
                  <a:pos x="4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6" y="12"/>
                </a:cxn>
                <a:cxn ang="0">
                  <a:pos x="62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2" y="50"/>
                </a:cxn>
                <a:cxn ang="0">
                  <a:pos x="31" y="36"/>
                </a:cxn>
              </a:cxnLst>
              <a:rect l="0" t="0" r="r" b="b"/>
              <a:pathLst>
                <a:path w="65" h="50">
                  <a:moveTo>
                    <a:pt x="31" y="36"/>
                  </a:moveTo>
                  <a:lnTo>
                    <a:pt x="0" y="22"/>
                  </a:lnTo>
                  <a:lnTo>
                    <a:pt x="4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8" y="6"/>
                  </a:lnTo>
                  <a:lnTo>
                    <a:pt x="56" y="12"/>
                  </a:lnTo>
                  <a:lnTo>
                    <a:pt x="62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2" y="50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7" name="Freeform 3399"/>
            <p:cNvSpPr>
              <a:spLocks/>
            </p:cNvSpPr>
            <p:nvPr/>
          </p:nvSpPr>
          <p:spPr bwMode="auto">
            <a:xfrm>
              <a:off x="3818" y="1676"/>
              <a:ext cx="18" cy="18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4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8" y="6"/>
                </a:cxn>
                <a:cxn ang="0">
                  <a:pos x="56" y="12"/>
                </a:cxn>
                <a:cxn ang="0">
                  <a:pos x="62" y="20"/>
                </a:cxn>
                <a:cxn ang="0">
                  <a:pos x="65" y="30"/>
                </a:cxn>
                <a:cxn ang="0">
                  <a:pos x="65" y="41"/>
                </a:cxn>
                <a:cxn ang="0">
                  <a:pos x="62" y="50"/>
                </a:cxn>
              </a:cxnLst>
              <a:rect l="0" t="0" r="r" b="b"/>
              <a:pathLst>
                <a:path w="65" h="50">
                  <a:moveTo>
                    <a:pt x="0" y="22"/>
                  </a:moveTo>
                  <a:lnTo>
                    <a:pt x="4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8" y="6"/>
                  </a:lnTo>
                  <a:lnTo>
                    <a:pt x="56" y="12"/>
                  </a:lnTo>
                  <a:lnTo>
                    <a:pt x="62" y="20"/>
                  </a:lnTo>
                  <a:lnTo>
                    <a:pt x="65" y="30"/>
                  </a:lnTo>
                  <a:lnTo>
                    <a:pt x="65" y="41"/>
                  </a:lnTo>
                  <a:lnTo>
                    <a:pt x="62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8" name="Freeform 3400"/>
            <p:cNvSpPr>
              <a:spLocks/>
            </p:cNvSpPr>
            <p:nvPr/>
          </p:nvSpPr>
          <p:spPr bwMode="auto">
            <a:xfrm>
              <a:off x="3814" y="1685"/>
              <a:ext cx="22" cy="24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0" y="55"/>
                </a:cxn>
                <a:cxn ang="0">
                  <a:pos x="61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0" y="55"/>
                  </a:lnTo>
                  <a:lnTo>
                    <a:pt x="61" y="69"/>
                  </a:lnTo>
                  <a:lnTo>
                    <a:pt x="7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09" name="Freeform 3401"/>
            <p:cNvSpPr>
              <a:spLocks/>
            </p:cNvSpPr>
            <p:nvPr/>
          </p:nvSpPr>
          <p:spPr bwMode="auto">
            <a:xfrm>
              <a:off x="3814" y="1685"/>
              <a:ext cx="22" cy="24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0" y="55"/>
                </a:cxn>
                <a:cxn ang="0">
                  <a:pos x="61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0" y="55"/>
                  </a:lnTo>
                  <a:lnTo>
                    <a:pt x="61" y="69"/>
                  </a:lnTo>
                  <a:lnTo>
                    <a:pt x="78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0" name="Freeform 3402"/>
            <p:cNvSpPr>
              <a:spLocks/>
            </p:cNvSpPr>
            <p:nvPr/>
          </p:nvSpPr>
          <p:spPr bwMode="auto">
            <a:xfrm>
              <a:off x="3812" y="1698"/>
              <a:ext cx="10" cy="7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3" y="0"/>
                </a:cxn>
                <a:cxn ang="0">
                  <a:pos x="0" y="7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3" y="0"/>
                  </a:lnTo>
                  <a:lnTo>
                    <a:pt x="0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1" name="Line 3403"/>
            <p:cNvSpPr>
              <a:spLocks noChangeShapeType="1"/>
            </p:cNvSpPr>
            <p:nvPr/>
          </p:nvSpPr>
          <p:spPr bwMode="auto">
            <a:xfrm flipH="1">
              <a:off x="3812" y="1698"/>
              <a:ext cx="2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2" name="Freeform 3404"/>
            <p:cNvSpPr>
              <a:spLocks/>
            </p:cNvSpPr>
            <p:nvPr/>
          </p:nvSpPr>
          <p:spPr bwMode="auto">
            <a:xfrm>
              <a:off x="3810" y="1703"/>
              <a:ext cx="22" cy="20"/>
            </a:xfrm>
            <a:custGeom>
              <a:avLst/>
              <a:gdLst/>
              <a:ahLst/>
              <a:cxnLst>
                <a:cxn ang="0">
                  <a:pos x="73" y="14"/>
                </a:cxn>
                <a:cxn ang="0">
                  <a:pos x="40" y="7"/>
                </a:cxn>
                <a:cxn ang="0">
                  <a:pos x="7" y="0"/>
                </a:cxn>
                <a:cxn ang="0">
                  <a:pos x="0" y="43"/>
                </a:cxn>
                <a:cxn ang="0">
                  <a:pos x="33" y="50"/>
                </a:cxn>
                <a:cxn ang="0">
                  <a:pos x="66" y="58"/>
                </a:cxn>
                <a:cxn ang="0">
                  <a:pos x="73" y="14"/>
                </a:cxn>
              </a:cxnLst>
              <a:rect l="0" t="0" r="r" b="b"/>
              <a:pathLst>
                <a:path w="73" h="58">
                  <a:moveTo>
                    <a:pt x="73" y="14"/>
                  </a:moveTo>
                  <a:lnTo>
                    <a:pt x="40" y="7"/>
                  </a:lnTo>
                  <a:lnTo>
                    <a:pt x="7" y="0"/>
                  </a:lnTo>
                  <a:lnTo>
                    <a:pt x="0" y="43"/>
                  </a:lnTo>
                  <a:lnTo>
                    <a:pt x="33" y="50"/>
                  </a:lnTo>
                  <a:lnTo>
                    <a:pt x="66" y="58"/>
                  </a:lnTo>
                  <a:lnTo>
                    <a:pt x="7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3" name="Freeform 3405"/>
            <p:cNvSpPr>
              <a:spLocks/>
            </p:cNvSpPr>
            <p:nvPr/>
          </p:nvSpPr>
          <p:spPr bwMode="auto">
            <a:xfrm>
              <a:off x="3810" y="1703"/>
              <a:ext cx="22" cy="20"/>
            </a:xfrm>
            <a:custGeom>
              <a:avLst/>
              <a:gdLst/>
              <a:ahLst/>
              <a:cxnLst>
                <a:cxn ang="0">
                  <a:pos x="73" y="14"/>
                </a:cxn>
                <a:cxn ang="0">
                  <a:pos x="40" y="7"/>
                </a:cxn>
                <a:cxn ang="0">
                  <a:pos x="7" y="0"/>
                </a:cxn>
                <a:cxn ang="0">
                  <a:pos x="0" y="43"/>
                </a:cxn>
                <a:cxn ang="0">
                  <a:pos x="33" y="50"/>
                </a:cxn>
                <a:cxn ang="0">
                  <a:pos x="66" y="58"/>
                </a:cxn>
                <a:cxn ang="0">
                  <a:pos x="73" y="14"/>
                </a:cxn>
              </a:cxnLst>
              <a:rect l="0" t="0" r="r" b="b"/>
              <a:pathLst>
                <a:path w="73" h="58">
                  <a:moveTo>
                    <a:pt x="73" y="14"/>
                  </a:moveTo>
                  <a:lnTo>
                    <a:pt x="40" y="7"/>
                  </a:lnTo>
                  <a:lnTo>
                    <a:pt x="7" y="0"/>
                  </a:lnTo>
                  <a:lnTo>
                    <a:pt x="0" y="43"/>
                  </a:lnTo>
                  <a:lnTo>
                    <a:pt x="33" y="50"/>
                  </a:lnTo>
                  <a:lnTo>
                    <a:pt x="66" y="58"/>
                  </a:lnTo>
                  <a:lnTo>
                    <a:pt x="73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4" name="Freeform 3406"/>
            <p:cNvSpPr>
              <a:spLocks/>
            </p:cNvSpPr>
            <p:nvPr/>
          </p:nvSpPr>
          <p:spPr bwMode="auto">
            <a:xfrm>
              <a:off x="3810" y="1718"/>
              <a:ext cx="10" cy="3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1" y="0"/>
                </a:cxn>
                <a:cxn ang="0">
                  <a:pos x="0" y="9"/>
                </a:cxn>
                <a:cxn ang="0">
                  <a:pos x="34" y="7"/>
                </a:cxn>
              </a:cxnLst>
              <a:rect l="0" t="0" r="r" b="b"/>
              <a:pathLst>
                <a:path w="34" h="9">
                  <a:moveTo>
                    <a:pt x="34" y="7"/>
                  </a:moveTo>
                  <a:lnTo>
                    <a:pt x="1" y="0"/>
                  </a:lnTo>
                  <a:lnTo>
                    <a:pt x="0" y="9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5" name="Line 3407"/>
            <p:cNvSpPr>
              <a:spLocks noChangeShapeType="1"/>
            </p:cNvSpPr>
            <p:nvPr/>
          </p:nvSpPr>
          <p:spPr bwMode="auto">
            <a:xfrm flipH="1">
              <a:off x="3810" y="171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6" name="Freeform 3408"/>
            <p:cNvSpPr>
              <a:spLocks/>
            </p:cNvSpPr>
            <p:nvPr/>
          </p:nvSpPr>
          <p:spPr bwMode="auto">
            <a:xfrm>
              <a:off x="3810" y="1721"/>
              <a:ext cx="20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3"/>
                </a:cxn>
                <a:cxn ang="0">
                  <a:pos x="1" y="47"/>
                </a:cxn>
                <a:cxn ang="0">
                  <a:pos x="35" y="46"/>
                </a:cxn>
                <a:cxn ang="0">
                  <a:pos x="69" y="45"/>
                </a:cxn>
                <a:cxn ang="0">
                  <a:pos x="68" y="0"/>
                </a:cxn>
              </a:cxnLst>
              <a:rect l="0" t="0" r="r" b="b"/>
              <a:pathLst>
                <a:path w="69" h="47">
                  <a:moveTo>
                    <a:pt x="68" y="0"/>
                  </a:moveTo>
                  <a:lnTo>
                    <a:pt x="34" y="1"/>
                  </a:lnTo>
                  <a:lnTo>
                    <a:pt x="0" y="3"/>
                  </a:lnTo>
                  <a:lnTo>
                    <a:pt x="1" y="47"/>
                  </a:lnTo>
                  <a:lnTo>
                    <a:pt x="35" y="46"/>
                  </a:lnTo>
                  <a:lnTo>
                    <a:pt x="69" y="45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7" name="Freeform 3409"/>
            <p:cNvSpPr>
              <a:spLocks/>
            </p:cNvSpPr>
            <p:nvPr/>
          </p:nvSpPr>
          <p:spPr bwMode="auto">
            <a:xfrm>
              <a:off x="3810" y="1721"/>
              <a:ext cx="20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3"/>
                </a:cxn>
                <a:cxn ang="0">
                  <a:pos x="1" y="47"/>
                </a:cxn>
                <a:cxn ang="0">
                  <a:pos x="35" y="46"/>
                </a:cxn>
                <a:cxn ang="0">
                  <a:pos x="69" y="45"/>
                </a:cxn>
                <a:cxn ang="0">
                  <a:pos x="68" y="0"/>
                </a:cxn>
              </a:cxnLst>
              <a:rect l="0" t="0" r="r" b="b"/>
              <a:pathLst>
                <a:path w="69" h="47">
                  <a:moveTo>
                    <a:pt x="68" y="0"/>
                  </a:moveTo>
                  <a:lnTo>
                    <a:pt x="34" y="1"/>
                  </a:lnTo>
                  <a:lnTo>
                    <a:pt x="0" y="3"/>
                  </a:lnTo>
                  <a:lnTo>
                    <a:pt x="1" y="47"/>
                  </a:lnTo>
                  <a:lnTo>
                    <a:pt x="35" y="46"/>
                  </a:lnTo>
                  <a:lnTo>
                    <a:pt x="69" y="45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8" name="Freeform 3410"/>
            <p:cNvSpPr>
              <a:spLocks/>
            </p:cNvSpPr>
            <p:nvPr/>
          </p:nvSpPr>
          <p:spPr bwMode="auto">
            <a:xfrm>
              <a:off x="3810" y="1736"/>
              <a:ext cx="10" cy="5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1"/>
                </a:cxn>
                <a:cxn ang="0">
                  <a:pos x="1" y="9"/>
                </a:cxn>
                <a:cxn ang="0">
                  <a:pos x="34" y="0"/>
                </a:cxn>
              </a:cxnLst>
              <a:rect l="0" t="0" r="r" b="b"/>
              <a:pathLst>
                <a:path w="34" h="9">
                  <a:moveTo>
                    <a:pt x="34" y="0"/>
                  </a:moveTo>
                  <a:lnTo>
                    <a:pt x="0" y="1"/>
                  </a:lnTo>
                  <a:lnTo>
                    <a:pt x="1" y="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19" name="Line 3411"/>
            <p:cNvSpPr>
              <a:spLocks noChangeShapeType="1"/>
            </p:cNvSpPr>
            <p:nvPr/>
          </p:nvSpPr>
          <p:spPr bwMode="auto">
            <a:xfrm>
              <a:off x="3810" y="17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0" name="Freeform 3412"/>
            <p:cNvSpPr>
              <a:spLocks/>
            </p:cNvSpPr>
            <p:nvPr/>
          </p:nvSpPr>
          <p:spPr bwMode="auto">
            <a:xfrm>
              <a:off x="3810" y="1734"/>
              <a:ext cx="22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8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8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1" name="Freeform 3413"/>
            <p:cNvSpPr>
              <a:spLocks/>
            </p:cNvSpPr>
            <p:nvPr/>
          </p:nvSpPr>
          <p:spPr bwMode="auto">
            <a:xfrm>
              <a:off x="3810" y="1734"/>
              <a:ext cx="22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8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8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2" name="Freeform 3414"/>
            <p:cNvSpPr>
              <a:spLocks/>
            </p:cNvSpPr>
            <p:nvPr/>
          </p:nvSpPr>
          <p:spPr bwMode="auto">
            <a:xfrm>
              <a:off x="3814" y="1754"/>
              <a:ext cx="10" cy="5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10"/>
                </a:cxn>
                <a:cxn ang="0">
                  <a:pos x="3" y="18"/>
                </a:cxn>
                <a:cxn ang="0">
                  <a:pos x="33" y="0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lnTo>
                    <a:pt x="0" y="10"/>
                  </a:lnTo>
                  <a:lnTo>
                    <a:pt x="3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3" name="Line 3415"/>
            <p:cNvSpPr>
              <a:spLocks noChangeShapeType="1"/>
            </p:cNvSpPr>
            <p:nvPr/>
          </p:nvSpPr>
          <p:spPr bwMode="auto">
            <a:xfrm>
              <a:off x="3814" y="175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4" name="Freeform 3416"/>
            <p:cNvSpPr>
              <a:spLocks/>
            </p:cNvSpPr>
            <p:nvPr/>
          </p:nvSpPr>
          <p:spPr bwMode="auto">
            <a:xfrm>
              <a:off x="3814" y="1748"/>
              <a:ext cx="25" cy="2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79" y="40"/>
                </a:cxn>
                <a:cxn ang="0">
                  <a:pos x="59" y="0"/>
                </a:cxn>
              </a:cxnLst>
              <a:rect l="0" t="0" r="r" b="b"/>
              <a:pathLst>
                <a:path w="79" h="75">
                  <a:moveTo>
                    <a:pt x="59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79" y="40"/>
                  </a:lnTo>
                  <a:lnTo>
                    <a:pt x="5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5" name="Freeform 3417"/>
            <p:cNvSpPr>
              <a:spLocks/>
            </p:cNvSpPr>
            <p:nvPr/>
          </p:nvSpPr>
          <p:spPr bwMode="auto">
            <a:xfrm>
              <a:off x="3814" y="1748"/>
              <a:ext cx="25" cy="27"/>
            </a:xfrm>
            <a:custGeom>
              <a:avLst/>
              <a:gdLst/>
              <a:ahLst/>
              <a:cxnLst>
                <a:cxn ang="0">
                  <a:pos x="59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79" y="40"/>
                </a:cxn>
                <a:cxn ang="0">
                  <a:pos x="59" y="0"/>
                </a:cxn>
              </a:cxnLst>
              <a:rect l="0" t="0" r="r" b="b"/>
              <a:pathLst>
                <a:path w="79" h="75">
                  <a:moveTo>
                    <a:pt x="59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79" y="40"/>
                  </a:lnTo>
                  <a:lnTo>
                    <a:pt x="5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6" name="Freeform 3418"/>
            <p:cNvSpPr>
              <a:spLocks/>
            </p:cNvSpPr>
            <p:nvPr/>
          </p:nvSpPr>
          <p:spPr bwMode="auto">
            <a:xfrm>
              <a:off x="3820" y="1768"/>
              <a:ext cx="10" cy="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8"/>
                </a:cxn>
                <a:cxn ang="0">
                  <a:pos x="4" y="24"/>
                </a:cxn>
                <a:cxn ang="0">
                  <a:pos x="30" y="0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0" y="18"/>
                  </a:lnTo>
                  <a:lnTo>
                    <a:pt x="4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7" name="Line 3419"/>
            <p:cNvSpPr>
              <a:spLocks noChangeShapeType="1"/>
            </p:cNvSpPr>
            <p:nvPr/>
          </p:nvSpPr>
          <p:spPr bwMode="auto">
            <a:xfrm>
              <a:off x="3820" y="177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8" name="Freeform 3420"/>
            <p:cNvSpPr>
              <a:spLocks/>
            </p:cNvSpPr>
            <p:nvPr/>
          </p:nvSpPr>
          <p:spPr bwMode="auto">
            <a:xfrm>
              <a:off x="3822" y="1759"/>
              <a:ext cx="23" cy="31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6" y="23"/>
                </a:cxn>
                <a:cxn ang="0">
                  <a:pos x="0" y="47"/>
                </a:cxn>
                <a:cxn ang="0">
                  <a:pos x="28" y="80"/>
                </a:cxn>
                <a:cxn ang="0">
                  <a:pos x="53" y="57"/>
                </a:cxn>
                <a:cxn ang="0">
                  <a:pos x="78" y="34"/>
                </a:cxn>
                <a:cxn ang="0">
                  <a:pos x="51" y="0"/>
                </a:cxn>
              </a:cxnLst>
              <a:rect l="0" t="0" r="r" b="b"/>
              <a:pathLst>
                <a:path w="78" h="80">
                  <a:moveTo>
                    <a:pt x="51" y="0"/>
                  </a:moveTo>
                  <a:lnTo>
                    <a:pt x="26" y="23"/>
                  </a:lnTo>
                  <a:lnTo>
                    <a:pt x="0" y="47"/>
                  </a:lnTo>
                  <a:lnTo>
                    <a:pt x="28" y="80"/>
                  </a:lnTo>
                  <a:lnTo>
                    <a:pt x="53" y="57"/>
                  </a:lnTo>
                  <a:lnTo>
                    <a:pt x="78" y="34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29" name="Freeform 3421"/>
            <p:cNvSpPr>
              <a:spLocks/>
            </p:cNvSpPr>
            <p:nvPr/>
          </p:nvSpPr>
          <p:spPr bwMode="auto">
            <a:xfrm>
              <a:off x="3822" y="1759"/>
              <a:ext cx="23" cy="31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6" y="23"/>
                </a:cxn>
                <a:cxn ang="0">
                  <a:pos x="0" y="47"/>
                </a:cxn>
                <a:cxn ang="0">
                  <a:pos x="28" y="80"/>
                </a:cxn>
                <a:cxn ang="0">
                  <a:pos x="53" y="57"/>
                </a:cxn>
                <a:cxn ang="0">
                  <a:pos x="78" y="34"/>
                </a:cxn>
                <a:cxn ang="0">
                  <a:pos x="51" y="0"/>
                </a:cxn>
              </a:cxnLst>
              <a:rect l="0" t="0" r="r" b="b"/>
              <a:pathLst>
                <a:path w="78" h="80">
                  <a:moveTo>
                    <a:pt x="51" y="0"/>
                  </a:moveTo>
                  <a:lnTo>
                    <a:pt x="26" y="23"/>
                  </a:lnTo>
                  <a:lnTo>
                    <a:pt x="0" y="47"/>
                  </a:lnTo>
                  <a:lnTo>
                    <a:pt x="28" y="80"/>
                  </a:lnTo>
                  <a:lnTo>
                    <a:pt x="53" y="57"/>
                  </a:lnTo>
                  <a:lnTo>
                    <a:pt x="78" y="34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0" name="Freeform 3422"/>
            <p:cNvSpPr>
              <a:spLocks/>
            </p:cNvSpPr>
            <p:nvPr/>
          </p:nvSpPr>
          <p:spPr bwMode="auto">
            <a:xfrm>
              <a:off x="3830" y="1781"/>
              <a:ext cx="6" cy="11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3"/>
                </a:cxn>
                <a:cxn ang="0">
                  <a:pos x="4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3"/>
                  </a:lnTo>
                  <a:lnTo>
                    <a:pt x="4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1" name="Line 3423"/>
            <p:cNvSpPr>
              <a:spLocks noChangeShapeType="1"/>
            </p:cNvSpPr>
            <p:nvPr/>
          </p:nvSpPr>
          <p:spPr bwMode="auto">
            <a:xfrm>
              <a:off x="3830" y="179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2" name="Freeform 3424"/>
            <p:cNvSpPr>
              <a:spLocks/>
            </p:cNvSpPr>
            <p:nvPr/>
          </p:nvSpPr>
          <p:spPr bwMode="auto">
            <a:xfrm>
              <a:off x="3830" y="1770"/>
              <a:ext cx="23" cy="3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33" y="85"/>
                </a:cxn>
                <a:cxn ang="0">
                  <a:pos x="54" y="56"/>
                </a:cxn>
                <a:cxn ang="0">
                  <a:pos x="75" y="27"/>
                </a:cxn>
                <a:cxn ang="0">
                  <a:pos x="42" y="0"/>
                </a:cxn>
              </a:cxnLst>
              <a:rect l="0" t="0" r="r" b="b"/>
              <a:pathLst>
                <a:path w="75" h="85">
                  <a:moveTo>
                    <a:pt x="42" y="0"/>
                  </a:moveTo>
                  <a:lnTo>
                    <a:pt x="21" y="29"/>
                  </a:lnTo>
                  <a:lnTo>
                    <a:pt x="0" y="58"/>
                  </a:lnTo>
                  <a:lnTo>
                    <a:pt x="33" y="85"/>
                  </a:lnTo>
                  <a:lnTo>
                    <a:pt x="54" y="56"/>
                  </a:lnTo>
                  <a:lnTo>
                    <a:pt x="75" y="27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4" name="Freeform 3426"/>
            <p:cNvSpPr>
              <a:spLocks/>
            </p:cNvSpPr>
            <p:nvPr/>
          </p:nvSpPr>
          <p:spPr bwMode="auto">
            <a:xfrm>
              <a:off x="3830" y="1770"/>
              <a:ext cx="23" cy="31"/>
            </a:xfrm>
            <a:custGeom>
              <a:avLst/>
              <a:gdLst/>
              <a:ahLst/>
              <a:cxnLst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33" y="85"/>
                </a:cxn>
                <a:cxn ang="0">
                  <a:pos x="54" y="56"/>
                </a:cxn>
                <a:cxn ang="0">
                  <a:pos x="75" y="27"/>
                </a:cxn>
                <a:cxn ang="0">
                  <a:pos x="42" y="0"/>
                </a:cxn>
              </a:cxnLst>
              <a:rect l="0" t="0" r="r" b="b"/>
              <a:pathLst>
                <a:path w="75" h="85">
                  <a:moveTo>
                    <a:pt x="42" y="0"/>
                  </a:moveTo>
                  <a:lnTo>
                    <a:pt x="21" y="29"/>
                  </a:lnTo>
                  <a:lnTo>
                    <a:pt x="0" y="58"/>
                  </a:lnTo>
                  <a:lnTo>
                    <a:pt x="33" y="85"/>
                  </a:lnTo>
                  <a:lnTo>
                    <a:pt x="54" y="56"/>
                  </a:lnTo>
                  <a:lnTo>
                    <a:pt x="75" y="27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5" name="Freeform 3427"/>
            <p:cNvSpPr>
              <a:spLocks/>
            </p:cNvSpPr>
            <p:nvPr/>
          </p:nvSpPr>
          <p:spPr bwMode="auto">
            <a:xfrm>
              <a:off x="3841" y="1790"/>
              <a:ext cx="6" cy="14"/>
            </a:xfrm>
            <a:custGeom>
              <a:avLst/>
              <a:gdLst/>
              <a:ahLst/>
              <a:cxnLst>
                <a:cxn ang="0">
                  <a:pos x="21" y="0"/>
                </a:cxn>
                <a:cxn ang="0">
                  <a:pos x="0" y="29"/>
                </a:cxn>
                <a:cxn ang="0">
                  <a:pos x="8" y="33"/>
                </a:cxn>
                <a:cxn ang="0">
                  <a:pos x="21" y="0"/>
                </a:cxn>
              </a:cxnLst>
              <a:rect l="0" t="0" r="r" b="b"/>
              <a:pathLst>
                <a:path w="21" h="33">
                  <a:moveTo>
                    <a:pt x="21" y="0"/>
                  </a:moveTo>
                  <a:lnTo>
                    <a:pt x="0" y="29"/>
                  </a:lnTo>
                  <a:lnTo>
                    <a:pt x="8" y="3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6" name="Line 3428"/>
            <p:cNvSpPr>
              <a:spLocks noChangeShapeType="1"/>
            </p:cNvSpPr>
            <p:nvPr/>
          </p:nvSpPr>
          <p:spPr bwMode="auto">
            <a:xfrm>
              <a:off x="3841" y="1801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7" name="Freeform 3429"/>
            <p:cNvSpPr>
              <a:spLocks/>
            </p:cNvSpPr>
            <p:nvPr/>
          </p:nvSpPr>
          <p:spPr bwMode="auto">
            <a:xfrm>
              <a:off x="3843" y="1779"/>
              <a:ext cx="20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2" y="51"/>
                </a:cxn>
                <a:cxn ang="0">
                  <a:pos x="65" y="18"/>
                </a:cxn>
                <a:cxn ang="0">
                  <a:pos x="26" y="0"/>
                </a:cxn>
              </a:cxnLst>
              <a:rect l="0" t="0" r="r" b="b"/>
              <a:pathLst>
                <a:path w="65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2" y="51"/>
                  </a:lnTo>
                  <a:lnTo>
                    <a:pt x="65" y="18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8" name="Freeform 3430"/>
            <p:cNvSpPr>
              <a:spLocks/>
            </p:cNvSpPr>
            <p:nvPr/>
          </p:nvSpPr>
          <p:spPr bwMode="auto">
            <a:xfrm>
              <a:off x="3843" y="1779"/>
              <a:ext cx="20" cy="31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6"/>
                </a:cxn>
                <a:cxn ang="0">
                  <a:pos x="38" y="83"/>
                </a:cxn>
                <a:cxn ang="0">
                  <a:pos x="52" y="51"/>
                </a:cxn>
                <a:cxn ang="0">
                  <a:pos x="65" y="18"/>
                </a:cxn>
                <a:cxn ang="0">
                  <a:pos x="26" y="0"/>
                </a:cxn>
              </a:cxnLst>
              <a:rect l="0" t="0" r="r" b="b"/>
              <a:pathLst>
                <a:path w="65" h="83">
                  <a:moveTo>
                    <a:pt x="26" y="0"/>
                  </a:moveTo>
                  <a:lnTo>
                    <a:pt x="13" y="33"/>
                  </a:lnTo>
                  <a:lnTo>
                    <a:pt x="0" y="66"/>
                  </a:lnTo>
                  <a:lnTo>
                    <a:pt x="38" y="83"/>
                  </a:lnTo>
                  <a:lnTo>
                    <a:pt x="52" y="51"/>
                  </a:lnTo>
                  <a:lnTo>
                    <a:pt x="65" y="18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39" name="Freeform 3431"/>
            <p:cNvSpPr>
              <a:spLocks/>
            </p:cNvSpPr>
            <p:nvPr/>
          </p:nvSpPr>
          <p:spPr bwMode="auto">
            <a:xfrm>
              <a:off x="3855" y="1797"/>
              <a:ext cx="4" cy="13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32"/>
                </a:cxn>
                <a:cxn ang="0">
                  <a:pos x="7" y="35"/>
                </a:cxn>
                <a:cxn ang="0">
                  <a:pos x="14" y="0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lnTo>
                    <a:pt x="0" y="32"/>
                  </a:lnTo>
                  <a:lnTo>
                    <a:pt x="7" y="3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0" name="Line 3432"/>
            <p:cNvSpPr>
              <a:spLocks noChangeShapeType="1"/>
            </p:cNvSpPr>
            <p:nvPr/>
          </p:nvSpPr>
          <p:spPr bwMode="auto">
            <a:xfrm>
              <a:off x="3855" y="1810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1" name="Freeform 3433"/>
            <p:cNvSpPr>
              <a:spLocks/>
            </p:cNvSpPr>
            <p:nvPr/>
          </p:nvSpPr>
          <p:spPr bwMode="auto">
            <a:xfrm>
              <a:off x="3857" y="1784"/>
              <a:ext cx="17" cy="2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36"/>
                </a:cxn>
                <a:cxn ang="0">
                  <a:pos x="0" y="71"/>
                </a:cxn>
                <a:cxn ang="0">
                  <a:pos x="42" y="79"/>
                </a:cxn>
                <a:cxn ang="0">
                  <a:pos x="48" y="44"/>
                </a:cxn>
                <a:cxn ang="0">
                  <a:pos x="55" y="9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7" y="36"/>
                  </a:lnTo>
                  <a:lnTo>
                    <a:pt x="0" y="71"/>
                  </a:lnTo>
                  <a:lnTo>
                    <a:pt x="42" y="79"/>
                  </a:lnTo>
                  <a:lnTo>
                    <a:pt x="48" y="44"/>
                  </a:lnTo>
                  <a:lnTo>
                    <a:pt x="5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2" name="Freeform 3434"/>
            <p:cNvSpPr>
              <a:spLocks/>
            </p:cNvSpPr>
            <p:nvPr/>
          </p:nvSpPr>
          <p:spPr bwMode="auto">
            <a:xfrm>
              <a:off x="3857" y="1784"/>
              <a:ext cx="17" cy="29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7" y="36"/>
                </a:cxn>
                <a:cxn ang="0">
                  <a:pos x="0" y="71"/>
                </a:cxn>
                <a:cxn ang="0">
                  <a:pos x="42" y="79"/>
                </a:cxn>
                <a:cxn ang="0">
                  <a:pos x="48" y="44"/>
                </a:cxn>
                <a:cxn ang="0">
                  <a:pos x="55" y="9"/>
                </a:cxn>
                <a:cxn ang="0">
                  <a:pos x="13" y="0"/>
                </a:cxn>
              </a:cxnLst>
              <a:rect l="0" t="0" r="r" b="b"/>
              <a:pathLst>
                <a:path w="55" h="79">
                  <a:moveTo>
                    <a:pt x="13" y="0"/>
                  </a:moveTo>
                  <a:lnTo>
                    <a:pt x="7" y="36"/>
                  </a:lnTo>
                  <a:lnTo>
                    <a:pt x="0" y="71"/>
                  </a:lnTo>
                  <a:lnTo>
                    <a:pt x="42" y="79"/>
                  </a:lnTo>
                  <a:lnTo>
                    <a:pt x="48" y="44"/>
                  </a:lnTo>
                  <a:lnTo>
                    <a:pt x="55" y="9"/>
                  </a:lnTo>
                  <a:lnTo>
                    <a:pt x="1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3" name="Freeform 3435"/>
            <p:cNvSpPr>
              <a:spLocks/>
            </p:cNvSpPr>
            <p:nvPr/>
          </p:nvSpPr>
          <p:spPr bwMode="auto">
            <a:xfrm>
              <a:off x="3870" y="1801"/>
              <a:ext cx="2" cy="14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5"/>
                </a:cxn>
                <a:cxn ang="0">
                  <a:pos x="8" y="36"/>
                </a:cxn>
                <a:cxn ang="0">
                  <a:pos x="6" y="0"/>
                </a:cxn>
              </a:cxnLst>
              <a:rect l="0" t="0" r="r" b="b"/>
              <a:pathLst>
                <a:path w="8" h="36">
                  <a:moveTo>
                    <a:pt x="6" y="0"/>
                  </a:moveTo>
                  <a:lnTo>
                    <a:pt x="0" y="35"/>
                  </a:lnTo>
                  <a:lnTo>
                    <a:pt x="8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4" name="Line 3436"/>
            <p:cNvSpPr>
              <a:spLocks noChangeShapeType="1"/>
            </p:cNvSpPr>
            <p:nvPr/>
          </p:nvSpPr>
          <p:spPr bwMode="auto">
            <a:xfrm>
              <a:off x="3870" y="181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5" name="Freeform 3437"/>
            <p:cNvSpPr>
              <a:spLocks/>
            </p:cNvSpPr>
            <p:nvPr/>
          </p:nvSpPr>
          <p:spPr bwMode="auto">
            <a:xfrm>
              <a:off x="3870" y="1786"/>
              <a:ext cx="14" cy="2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3" y="74"/>
                </a:cxn>
                <a:cxn ang="0">
                  <a:pos x="44" y="73"/>
                </a:cxn>
                <a:cxn ang="0">
                  <a:pos x="43" y="37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3" y="74"/>
                  </a:lnTo>
                  <a:lnTo>
                    <a:pt x="44" y="73"/>
                  </a:lnTo>
                  <a:lnTo>
                    <a:pt x="43" y="37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6" name="Freeform 3438"/>
            <p:cNvSpPr>
              <a:spLocks/>
            </p:cNvSpPr>
            <p:nvPr/>
          </p:nvSpPr>
          <p:spPr bwMode="auto">
            <a:xfrm>
              <a:off x="3870" y="1786"/>
              <a:ext cx="14" cy="29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" y="38"/>
                </a:cxn>
                <a:cxn ang="0">
                  <a:pos x="3" y="74"/>
                </a:cxn>
                <a:cxn ang="0">
                  <a:pos x="44" y="73"/>
                </a:cxn>
                <a:cxn ang="0">
                  <a:pos x="43" y="37"/>
                </a:cxn>
                <a:cxn ang="0">
                  <a:pos x="42" y="0"/>
                </a:cxn>
                <a:cxn ang="0">
                  <a:pos x="0" y="1"/>
                </a:cxn>
              </a:cxnLst>
              <a:rect l="0" t="0" r="r" b="b"/>
              <a:pathLst>
                <a:path w="44" h="74">
                  <a:moveTo>
                    <a:pt x="0" y="1"/>
                  </a:moveTo>
                  <a:lnTo>
                    <a:pt x="1" y="38"/>
                  </a:lnTo>
                  <a:lnTo>
                    <a:pt x="3" y="74"/>
                  </a:lnTo>
                  <a:lnTo>
                    <a:pt x="44" y="73"/>
                  </a:lnTo>
                  <a:lnTo>
                    <a:pt x="43" y="37"/>
                  </a:lnTo>
                  <a:lnTo>
                    <a:pt x="42" y="0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7" name="Freeform 3439"/>
            <p:cNvSpPr>
              <a:spLocks/>
            </p:cNvSpPr>
            <p:nvPr/>
          </p:nvSpPr>
          <p:spPr bwMode="auto">
            <a:xfrm>
              <a:off x="3884" y="1799"/>
              <a:ext cx="2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36"/>
                </a:cxn>
                <a:cxn ang="0">
                  <a:pos x="9" y="35"/>
                </a:cxn>
                <a:cxn ang="0">
                  <a:pos x="0" y="0"/>
                </a:cxn>
              </a:cxnLst>
              <a:rect l="0" t="0" r="r" b="b"/>
              <a:pathLst>
                <a:path w="9" h="36">
                  <a:moveTo>
                    <a:pt x="0" y="0"/>
                  </a:moveTo>
                  <a:lnTo>
                    <a:pt x="1" y="36"/>
                  </a:lnTo>
                  <a:lnTo>
                    <a:pt x="9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8" name="Line 3440"/>
            <p:cNvSpPr>
              <a:spLocks noChangeShapeType="1"/>
            </p:cNvSpPr>
            <p:nvPr/>
          </p:nvSpPr>
          <p:spPr bwMode="auto">
            <a:xfrm flipV="1">
              <a:off x="3884" y="181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49" name="Freeform 3441"/>
            <p:cNvSpPr>
              <a:spLocks/>
            </p:cNvSpPr>
            <p:nvPr/>
          </p:nvSpPr>
          <p:spPr bwMode="auto">
            <a:xfrm>
              <a:off x="3880" y="1784"/>
              <a:ext cx="19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7"/>
                </a:cxn>
                <a:cxn ang="0">
                  <a:pos x="18" y="82"/>
                </a:cxn>
                <a:cxn ang="0">
                  <a:pos x="59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9" h="82">
                  <a:moveTo>
                    <a:pt x="0" y="11"/>
                  </a:moveTo>
                  <a:lnTo>
                    <a:pt x="9" y="47"/>
                  </a:lnTo>
                  <a:lnTo>
                    <a:pt x="18" y="82"/>
                  </a:lnTo>
                  <a:lnTo>
                    <a:pt x="59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0" name="Freeform 3442"/>
            <p:cNvSpPr>
              <a:spLocks/>
            </p:cNvSpPr>
            <p:nvPr/>
          </p:nvSpPr>
          <p:spPr bwMode="auto">
            <a:xfrm>
              <a:off x="3880" y="1784"/>
              <a:ext cx="19" cy="29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9" y="47"/>
                </a:cxn>
                <a:cxn ang="0">
                  <a:pos x="18" y="82"/>
                </a:cxn>
                <a:cxn ang="0">
                  <a:pos x="59" y="70"/>
                </a:cxn>
                <a:cxn ang="0">
                  <a:pos x="50" y="35"/>
                </a:cxn>
                <a:cxn ang="0">
                  <a:pos x="41" y="0"/>
                </a:cxn>
                <a:cxn ang="0">
                  <a:pos x="0" y="11"/>
                </a:cxn>
              </a:cxnLst>
              <a:rect l="0" t="0" r="r" b="b"/>
              <a:pathLst>
                <a:path w="59" h="82">
                  <a:moveTo>
                    <a:pt x="0" y="11"/>
                  </a:moveTo>
                  <a:lnTo>
                    <a:pt x="9" y="47"/>
                  </a:lnTo>
                  <a:lnTo>
                    <a:pt x="18" y="82"/>
                  </a:lnTo>
                  <a:lnTo>
                    <a:pt x="59" y="70"/>
                  </a:lnTo>
                  <a:lnTo>
                    <a:pt x="50" y="35"/>
                  </a:lnTo>
                  <a:lnTo>
                    <a:pt x="41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1" name="Freeform 3443"/>
            <p:cNvSpPr>
              <a:spLocks/>
            </p:cNvSpPr>
            <p:nvPr/>
          </p:nvSpPr>
          <p:spPr bwMode="auto">
            <a:xfrm>
              <a:off x="3894" y="1795"/>
              <a:ext cx="7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9" y="35"/>
                </a:cxn>
                <a:cxn ang="0">
                  <a:pos x="16" y="31"/>
                </a:cxn>
                <a:cxn ang="0">
                  <a:pos x="0" y="0"/>
                </a:cxn>
              </a:cxnLst>
              <a:rect l="0" t="0" r="r" b="b"/>
              <a:pathLst>
                <a:path w="16" h="35">
                  <a:moveTo>
                    <a:pt x="0" y="0"/>
                  </a:moveTo>
                  <a:lnTo>
                    <a:pt x="9" y="35"/>
                  </a:lnTo>
                  <a:lnTo>
                    <a:pt x="16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2" name="Line 3444"/>
            <p:cNvSpPr>
              <a:spLocks noChangeShapeType="1"/>
            </p:cNvSpPr>
            <p:nvPr/>
          </p:nvSpPr>
          <p:spPr bwMode="auto">
            <a:xfrm flipV="1">
              <a:off x="3899" y="180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3" name="Freeform 3445"/>
            <p:cNvSpPr>
              <a:spLocks/>
            </p:cNvSpPr>
            <p:nvPr/>
          </p:nvSpPr>
          <p:spPr bwMode="auto">
            <a:xfrm>
              <a:off x="3890" y="1777"/>
              <a:ext cx="21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70" y="63"/>
                </a:cxn>
                <a:cxn ang="0">
                  <a:pos x="53" y="32"/>
                </a:cxn>
                <a:cxn ang="0">
                  <a:pos x="37" y="0"/>
                </a:cxn>
                <a:cxn ang="0">
                  <a:pos x="0" y="21"/>
                </a:cxn>
              </a:cxnLst>
              <a:rect l="0" t="0" r="r" b="b"/>
              <a:pathLst>
                <a:path w="70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70" y="63"/>
                  </a:lnTo>
                  <a:lnTo>
                    <a:pt x="53" y="32"/>
                  </a:lnTo>
                  <a:lnTo>
                    <a:pt x="37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4" name="Freeform 3446"/>
            <p:cNvSpPr>
              <a:spLocks/>
            </p:cNvSpPr>
            <p:nvPr/>
          </p:nvSpPr>
          <p:spPr bwMode="auto">
            <a:xfrm>
              <a:off x="3890" y="1777"/>
              <a:ext cx="21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7" y="53"/>
                </a:cxn>
                <a:cxn ang="0">
                  <a:pos x="33" y="84"/>
                </a:cxn>
                <a:cxn ang="0">
                  <a:pos x="70" y="63"/>
                </a:cxn>
                <a:cxn ang="0">
                  <a:pos x="53" y="32"/>
                </a:cxn>
                <a:cxn ang="0">
                  <a:pos x="37" y="0"/>
                </a:cxn>
                <a:cxn ang="0">
                  <a:pos x="0" y="21"/>
                </a:cxn>
              </a:cxnLst>
              <a:rect l="0" t="0" r="r" b="b"/>
              <a:pathLst>
                <a:path w="70" h="84">
                  <a:moveTo>
                    <a:pt x="0" y="21"/>
                  </a:moveTo>
                  <a:lnTo>
                    <a:pt x="17" y="53"/>
                  </a:lnTo>
                  <a:lnTo>
                    <a:pt x="33" y="84"/>
                  </a:lnTo>
                  <a:lnTo>
                    <a:pt x="70" y="63"/>
                  </a:lnTo>
                  <a:lnTo>
                    <a:pt x="53" y="32"/>
                  </a:lnTo>
                  <a:lnTo>
                    <a:pt x="37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5" name="Freeform 3447"/>
            <p:cNvSpPr>
              <a:spLocks/>
            </p:cNvSpPr>
            <p:nvPr/>
          </p:nvSpPr>
          <p:spPr bwMode="auto">
            <a:xfrm>
              <a:off x="3907" y="1788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7" y="31"/>
                </a:cxn>
                <a:cxn ang="0">
                  <a:pos x="22" y="27"/>
                </a:cxn>
                <a:cxn ang="0">
                  <a:pos x="0" y="0"/>
                </a:cxn>
              </a:cxnLst>
              <a:rect l="0" t="0" r="r" b="b"/>
              <a:pathLst>
                <a:path w="22" h="31">
                  <a:moveTo>
                    <a:pt x="0" y="0"/>
                  </a:moveTo>
                  <a:lnTo>
                    <a:pt x="17" y="31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6" name="Line 3448"/>
            <p:cNvSpPr>
              <a:spLocks noChangeShapeType="1"/>
            </p:cNvSpPr>
            <p:nvPr/>
          </p:nvSpPr>
          <p:spPr bwMode="auto">
            <a:xfrm flipV="1">
              <a:off x="3911" y="179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7" name="Freeform 3449"/>
            <p:cNvSpPr>
              <a:spLocks/>
            </p:cNvSpPr>
            <p:nvPr/>
          </p:nvSpPr>
          <p:spPr bwMode="auto">
            <a:xfrm>
              <a:off x="3899" y="1768"/>
              <a:ext cx="22" cy="2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3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3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8" name="Freeform 3450"/>
            <p:cNvSpPr>
              <a:spLocks/>
            </p:cNvSpPr>
            <p:nvPr/>
          </p:nvSpPr>
          <p:spPr bwMode="auto">
            <a:xfrm>
              <a:off x="3899" y="1768"/>
              <a:ext cx="22" cy="29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3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3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59" name="Freeform 3451"/>
            <p:cNvSpPr>
              <a:spLocks/>
            </p:cNvSpPr>
            <p:nvPr/>
          </p:nvSpPr>
          <p:spPr bwMode="auto">
            <a:xfrm>
              <a:off x="3915" y="1777"/>
              <a:ext cx="8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6"/>
                </a:cxn>
                <a:cxn ang="0">
                  <a:pos x="28" y="21"/>
                </a:cxn>
                <a:cxn ang="0">
                  <a:pos x="0" y="0"/>
                </a:cxn>
              </a:cxnLst>
              <a:rect l="0" t="0" r="r" b="b"/>
              <a:pathLst>
                <a:path w="28" h="26">
                  <a:moveTo>
                    <a:pt x="0" y="0"/>
                  </a:moveTo>
                  <a:lnTo>
                    <a:pt x="22" y="26"/>
                  </a:lnTo>
                  <a:lnTo>
                    <a:pt x="28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0" name="Line 3452"/>
            <p:cNvSpPr>
              <a:spLocks noChangeShapeType="1"/>
            </p:cNvSpPr>
            <p:nvPr/>
          </p:nvSpPr>
          <p:spPr bwMode="auto">
            <a:xfrm flipV="1">
              <a:off x="3921" y="178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1" name="Freeform 3453"/>
            <p:cNvSpPr>
              <a:spLocks/>
            </p:cNvSpPr>
            <p:nvPr/>
          </p:nvSpPr>
          <p:spPr bwMode="auto">
            <a:xfrm>
              <a:off x="3907" y="1757"/>
              <a:ext cx="25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7" y="58"/>
                </a:cxn>
                <a:cxn ang="0">
                  <a:pos x="55" y="79"/>
                </a:cxn>
                <a:cxn ang="0">
                  <a:pos x="80" y="42"/>
                </a:cxn>
                <a:cxn ang="0">
                  <a:pos x="53" y="21"/>
                </a:cxn>
                <a:cxn ang="0">
                  <a:pos x="25" y="0"/>
                </a:cxn>
                <a:cxn ang="0">
                  <a:pos x="0" y="36"/>
                </a:cxn>
              </a:cxnLst>
              <a:rect l="0" t="0" r="r" b="b"/>
              <a:pathLst>
                <a:path w="80" h="79">
                  <a:moveTo>
                    <a:pt x="0" y="36"/>
                  </a:moveTo>
                  <a:lnTo>
                    <a:pt x="27" y="58"/>
                  </a:lnTo>
                  <a:lnTo>
                    <a:pt x="55" y="79"/>
                  </a:lnTo>
                  <a:lnTo>
                    <a:pt x="80" y="42"/>
                  </a:lnTo>
                  <a:lnTo>
                    <a:pt x="53" y="21"/>
                  </a:lnTo>
                  <a:lnTo>
                    <a:pt x="2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2" name="Freeform 3454"/>
            <p:cNvSpPr>
              <a:spLocks/>
            </p:cNvSpPr>
            <p:nvPr/>
          </p:nvSpPr>
          <p:spPr bwMode="auto">
            <a:xfrm>
              <a:off x="3907" y="1757"/>
              <a:ext cx="25" cy="29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7" y="58"/>
                </a:cxn>
                <a:cxn ang="0">
                  <a:pos x="55" y="79"/>
                </a:cxn>
                <a:cxn ang="0">
                  <a:pos x="80" y="42"/>
                </a:cxn>
                <a:cxn ang="0">
                  <a:pos x="53" y="21"/>
                </a:cxn>
                <a:cxn ang="0">
                  <a:pos x="25" y="0"/>
                </a:cxn>
                <a:cxn ang="0">
                  <a:pos x="0" y="36"/>
                </a:cxn>
              </a:cxnLst>
              <a:rect l="0" t="0" r="r" b="b"/>
              <a:pathLst>
                <a:path w="80" h="79">
                  <a:moveTo>
                    <a:pt x="0" y="36"/>
                  </a:moveTo>
                  <a:lnTo>
                    <a:pt x="27" y="58"/>
                  </a:lnTo>
                  <a:lnTo>
                    <a:pt x="55" y="79"/>
                  </a:lnTo>
                  <a:lnTo>
                    <a:pt x="80" y="42"/>
                  </a:lnTo>
                  <a:lnTo>
                    <a:pt x="53" y="21"/>
                  </a:lnTo>
                  <a:lnTo>
                    <a:pt x="25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3" name="Freeform 3455"/>
            <p:cNvSpPr>
              <a:spLocks/>
            </p:cNvSpPr>
            <p:nvPr/>
          </p:nvSpPr>
          <p:spPr bwMode="auto">
            <a:xfrm>
              <a:off x="3915" y="1750"/>
              <a:ext cx="19" cy="22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7"/>
                </a:cxn>
                <a:cxn ang="0">
                  <a:pos x="15" y="2"/>
                </a:cxn>
                <a:cxn ang="0">
                  <a:pos x="25" y="0"/>
                </a:cxn>
                <a:cxn ang="0">
                  <a:pos x="34" y="1"/>
                </a:cxn>
                <a:cxn ang="0">
                  <a:pos x="44" y="5"/>
                </a:cxn>
                <a:cxn ang="0">
                  <a:pos x="52" y="10"/>
                </a:cxn>
                <a:cxn ang="0">
                  <a:pos x="57" y="19"/>
                </a:cxn>
                <a:cxn ang="0">
                  <a:pos x="61" y="28"/>
                </a:cxn>
                <a:cxn ang="0">
                  <a:pos x="62" y="39"/>
                </a:cxn>
                <a:cxn ang="0">
                  <a:pos x="59" y="49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7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1"/>
                  </a:lnTo>
                  <a:lnTo>
                    <a:pt x="44" y="5"/>
                  </a:lnTo>
                  <a:lnTo>
                    <a:pt x="52" y="10"/>
                  </a:lnTo>
                  <a:lnTo>
                    <a:pt x="57" y="19"/>
                  </a:lnTo>
                  <a:lnTo>
                    <a:pt x="61" y="28"/>
                  </a:lnTo>
                  <a:lnTo>
                    <a:pt x="62" y="39"/>
                  </a:lnTo>
                  <a:lnTo>
                    <a:pt x="59" y="49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4" name="Freeform 3456"/>
            <p:cNvSpPr>
              <a:spLocks/>
            </p:cNvSpPr>
            <p:nvPr/>
          </p:nvSpPr>
          <p:spPr bwMode="auto">
            <a:xfrm>
              <a:off x="3915" y="1750"/>
              <a:ext cx="19" cy="2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7"/>
                </a:cxn>
                <a:cxn ang="0">
                  <a:pos x="15" y="2"/>
                </a:cxn>
                <a:cxn ang="0">
                  <a:pos x="25" y="0"/>
                </a:cxn>
                <a:cxn ang="0">
                  <a:pos x="34" y="1"/>
                </a:cxn>
                <a:cxn ang="0">
                  <a:pos x="44" y="5"/>
                </a:cxn>
                <a:cxn ang="0">
                  <a:pos x="52" y="10"/>
                </a:cxn>
                <a:cxn ang="0">
                  <a:pos x="57" y="19"/>
                </a:cxn>
                <a:cxn ang="0">
                  <a:pos x="61" y="28"/>
                </a:cxn>
                <a:cxn ang="0">
                  <a:pos x="62" y="39"/>
                </a:cxn>
                <a:cxn ang="0">
                  <a:pos x="59" y="49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7"/>
                  </a:lnTo>
                  <a:lnTo>
                    <a:pt x="15" y="2"/>
                  </a:lnTo>
                  <a:lnTo>
                    <a:pt x="25" y="0"/>
                  </a:lnTo>
                  <a:lnTo>
                    <a:pt x="34" y="1"/>
                  </a:lnTo>
                  <a:lnTo>
                    <a:pt x="44" y="5"/>
                  </a:lnTo>
                  <a:lnTo>
                    <a:pt x="52" y="10"/>
                  </a:lnTo>
                  <a:lnTo>
                    <a:pt x="57" y="19"/>
                  </a:lnTo>
                  <a:lnTo>
                    <a:pt x="61" y="28"/>
                  </a:lnTo>
                  <a:lnTo>
                    <a:pt x="62" y="39"/>
                  </a:lnTo>
                  <a:lnTo>
                    <a:pt x="59" y="49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5" name="Freeform 3457"/>
            <p:cNvSpPr>
              <a:spLocks/>
            </p:cNvSpPr>
            <p:nvPr/>
          </p:nvSpPr>
          <p:spPr bwMode="auto">
            <a:xfrm>
              <a:off x="4010" y="1824"/>
              <a:ext cx="19" cy="20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2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2"/>
                </a:cxn>
                <a:cxn ang="0">
                  <a:pos x="62" y="20"/>
                </a:cxn>
                <a:cxn ang="0">
                  <a:pos x="65" y="31"/>
                </a:cxn>
                <a:cxn ang="0">
                  <a:pos x="65" y="41"/>
                </a:cxn>
                <a:cxn ang="0">
                  <a:pos x="62" y="50"/>
                </a:cxn>
                <a:cxn ang="0">
                  <a:pos x="31" y="36"/>
                </a:cxn>
              </a:cxnLst>
              <a:rect l="0" t="0" r="r" b="b"/>
              <a:pathLst>
                <a:path w="65" h="50">
                  <a:moveTo>
                    <a:pt x="31" y="36"/>
                  </a:moveTo>
                  <a:lnTo>
                    <a:pt x="0" y="22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2"/>
                  </a:lnTo>
                  <a:lnTo>
                    <a:pt x="62" y="20"/>
                  </a:lnTo>
                  <a:lnTo>
                    <a:pt x="65" y="31"/>
                  </a:lnTo>
                  <a:lnTo>
                    <a:pt x="65" y="41"/>
                  </a:lnTo>
                  <a:lnTo>
                    <a:pt x="62" y="50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6" name="Freeform 3458"/>
            <p:cNvSpPr>
              <a:spLocks/>
            </p:cNvSpPr>
            <p:nvPr/>
          </p:nvSpPr>
          <p:spPr bwMode="auto">
            <a:xfrm>
              <a:off x="4010" y="1824"/>
              <a:ext cx="19" cy="20"/>
            </a:xfrm>
            <a:custGeom>
              <a:avLst/>
              <a:gdLst/>
              <a:ahLst/>
              <a:cxnLst>
                <a:cxn ang="0">
                  <a:pos x="0" y="22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0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2"/>
                </a:cxn>
                <a:cxn ang="0">
                  <a:pos x="62" y="20"/>
                </a:cxn>
                <a:cxn ang="0">
                  <a:pos x="65" y="31"/>
                </a:cxn>
                <a:cxn ang="0">
                  <a:pos x="65" y="41"/>
                </a:cxn>
                <a:cxn ang="0">
                  <a:pos x="62" y="50"/>
                </a:cxn>
              </a:cxnLst>
              <a:rect l="0" t="0" r="r" b="b"/>
              <a:pathLst>
                <a:path w="65" h="50">
                  <a:moveTo>
                    <a:pt x="0" y="22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0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2"/>
                  </a:lnTo>
                  <a:lnTo>
                    <a:pt x="62" y="20"/>
                  </a:lnTo>
                  <a:lnTo>
                    <a:pt x="65" y="31"/>
                  </a:lnTo>
                  <a:lnTo>
                    <a:pt x="65" y="41"/>
                  </a:lnTo>
                  <a:lnTo>
                    <a:pt x="62" y="5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7" name="Freeform 3459"/>
            <p:cNvSpPr>
              <a:spLocks/>
            </p:cNvSpPr>
            <p:nvPr/>
          </p:nvSpPr>
          <p:spPr bwMode="auto">
            <a:xfrm>
              <a:off x="4004" y="1833"/>
              <a:ext cx="25" cy="27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1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1" y="69"/>
                  </a:lnTo>
                  <a:lnTo>
                    <a:pt x="78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8" name="Freeform 3460"/>
            <p:cNvSpPr>
              <a:spLocks/>
            </p:cNvSpPr>
            <p:nvPr/>
          </p:nvSpPr>
          <p:spPr bwMode="auto">
            <a:xfrm>
              <a:off x="4004" y="1833"/>
              <a:ext cx="25" cy="27"/>
            </a:xfrm>
            <a:custGeom>
              <a:avLst/>
              <a:gdLst/>
              <a:ahLst/>
              <a:cxnLst>
                <a:cxn ang="0">
                  <a:pos x="78" y="28"/>
                </a:cxn>
                <a:cxn ang="0">
                  <a:pos x="47" y="14"/>
                </a:cxn>
                <a:cxn ang="0">
                  <a:pos x="16" y="0"/>
                </a:cxn>
                <a:cxn ang="0">
                  <a:pos x="0" y="41"/>
                </a:cxn>
                <a:cxn ang="0">
                  <a:pos x="31" y="55"/>
                </a:cxn>
                <a:cxn ang="0">
                  <a:pos x="61" y="69"/>
                </a:cxn>
                <a:cxn ang="0">
                  <a:pos x="78" y="28"/>
                </a:cxn>
              </a:cxnLst>
              <a:rect l="0" t="0" r="r" b="b"/>
              <a:pathLst>
                <a:path w="78" h="69">
                  <a:moveTo>
                    <a:pt x="78" y="28"/>
                  </a:moveTo>
                  <a:lnTo>
                    <a:pt x="47" y="14"/>
                  </a:lnTo>
                  <a:lnTo>
                    <a:pt x="16" y="0"/>
                  </a:lnTo>
                  <a:lnTo>
                    <a:pt x="0" y="41"/>
                  </a:lnTo>
                  <a:lnTo>
                    <a:pt x="31" y="55"/>
                  </a:lnTo>
                  <a:lnTo>
                    <a:pt x="61" y="69"/>
                  </a:lnTo>
                  <a:lnTo>
                    <a:pt x="78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69" name="Freeform 3461"/>
            <p:cNvSpPr>
              <a:spLocks/>
            </p:cNvSpPr>
            <p:nvPr/>
          </p:nvSpPr>
          <p:spPr bwMode="auto">
            <a:xfrm>
              <a:off x="4004" y="1849"/>
              <a:ext cx="10" cy="4"/>
            </a:xfrm>
            <a:custGeom>
              <a:avLst/>
              <a:gdLst/>
              <a:ahLst/>
              <a:cxnLst>
                <a:cxn ang="0">
                  <a:pos x="33" y="14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4"/>
                </a:cxn>
              </a:cxnLst>
              <a:rect l="0" t="0" r="r" b="b"/>
              <a:pathLst>
                <a:path w="33" h="14">
                  <a:moveTo>
                    <a:pt x="33" y="14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0" name="Line 3462"/>
            <p:cNvSpPr>
              <a:spLocks noChangeShapeType="1"/>
            </p:cNvSpPr>
            <p:nvPr/>
          </p:nvSpPr>
          <p:spPr bwMode="auto">
            <a:xfrm flipH="1">
              <a:off x="4004" y="184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1" name="Freeform 3463"/>
            <p:cNvSpPr>
              <a:spLocks/>
            </p:cNvSpPr>
            <p:nvPr/>
          </p:nvSpPr>
          <p:spPr bwMode="auto">
            <a:xfrm>
              <a:off x="4002" y="1851"/>
              <a:ext cx="23" cy="22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4"/>
                </a:cxn>
                <a:cxn ang="0">
                  <a:pos x="33" y="51"/>
                </a:cxn>
                <a:cxn ang="0">
                  <a:pos x="66" y="58"/>
                </a:cxn>
                <a:cxn ang="0">
                  <a:pos x="74" y="14"/>
                </a:cxn>
              </a:cxnLst>
              <a:rect l="0" t="0" r="r" b="b"/>
              <a:pathLst>
                <a:path w="74" h="58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4"/>
                  </a:lnTo>
                  <a:lnTo>
                    <a:pt x="33" y="51"/>
                  </a:lnTo>
                  <a:lnTo>
                    <a:pt x="66" y="58"/>
                  </a:lnTo>
                  <a:lnTo>
                    <a:pt x="74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2" name="Freeform 3464"/>
            <p:cNvSpPr>
              <a:spLocks/>
            </p:cNvSpPr>
            <p:nvPr/>
          </p:nvSpPr>
          <p:spPr bwMode="auto">
            <a:xfrm>
              <a:off x="4002" y="1851"/>
              <a:ext cx="23" cy="22"/>
            </a:xfrm>
            <a:custGeom>
              <a:avLst/>
              <a:gdLst/>
              <a:ahLst/>
              <a:cxnLst>
                <a:cxn ang="0">
                  <a:pos x="74" y="14"/>
                </a:cxn>
                <a:cxn ang="0">
                  <a:pos x="41" y="7"/>
                </a:cxn>
                <a:cxn ang="0">
                  <a:pos x="8" y="0"/>
                </a:cxn>
                <a:cxn ang="0">
                  <a:pos x="0" y="44"/>
                </a:cxn>
                <a:cxn ang="0">
                  <a:pos x="33" y="51"/>
                </a:cxn>
                <a:cxn ang="0">
                  <a:pos x="66" y="58"/>
                </a:cxn>
                <a:cxn ang="0">
                  <a:pos x="74" y="14"/>
                </a:cxn>
              </a:cxnLst>
              <a:rect l="0" t="0" r="r" b="b"/>
              <a:pathLst>
                <a:path w="74" h="58">
                  <a:moveTo>
                    <a:pt x="74" y="14"/>
                  </a:moveTo>
                  <a:lnTo>
                    <a:pt x="41" y="7"/>
                  </a:lnTo>
                  <a:lnTo>
                    <a:pt x="8" y="0"/>
                  </a:lnTo>
                  <a:lnTo>
                    <a:pt x="0" y="44"/>
                  </a:lnTo>
                  <a:lnTo>
                    <a:pt x="33" y="51"/>
                  </a:lnTo>
                  <a:lnTo>
                    <a:pt x="66" y="58"/>
                  </a:lnTo>
                  <a:lnTo>
                    <a:pt x="74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3" name="Freeform 3465"/>
            <p:cNvSpPr>
              <a:spLocks/>
            </p:cNvSpPr>
            <p:nvPr/>
          </p:nvSpPr>
          <p:spPr bwMode="auto">
            <a:xfrm>
              <a:off x="4002" y="1867"/>
              <a:ext cx="10" cy="4"/>
            </a:xfrm>
            <a:custGeom>
              <a:avLst/>
              <a:gdLst/>
              <a:ahLst/>
              <a:cxnLst>
                <a:cxn ang="0">
                  <a:pos x="34" y="7"/>
                </a:cxn>
                <a:cxn ang="0">
                  <a:pos x="1" y="0"/>
                </a:cxn>
                <a:cxn ang="0">
                  <a:pos x="0" y="8"/>
                </a:cxn>
                <a:cxn ang="0">
                  <a:pos x="34" y="7"/>
                </a:cxn>
              </a:cxnLst>
              <a:rect l="0" t="0" r="r" b="b"/>
              <a:pathLst>
                <a:path w="34" h="8">
                  <a:moveTo>
                    <a:pt x="34" y="7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3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4" name="Line 3466"/>
            <p:cNvSpPr>
              <a:spLocks noChangeShapeType="1"/>
            </p:cNvSpPr>
            <p:nvPr/>
          </p:nvSpPr>
          <p:spPr bwMode="auto">
            <a:xfrm flipH="1">
              <a:off x="4002" y="1867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5" name="Freeform 3467"/>
            <p:cNvSpPr>
              <a:spLocks/>
            </p:cNvSpPr>
            <p:nvPr/>
          </p:nvSpPr>
          <p:spPr bwMode="auto">
            <a:xfrm>
              <a:off x="4002" y="1869"/>
              <a:ext cx="21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46"/>
                </a:cxn>
                <a:cxn ang="0">
                  <a:pos x="35" y="45"/>
                </a:cxn>
                <a:cxn ang="0">
                  <a:pos x="69" y="44"/>
                </a:cxn>
                <a:cxn ang="0">
                  <a:pos x="68" y="0"/>
                </a:cxn>
              </a:cxnLst>
              <a:rect l="0" t="0" r="r" b="b"/>
              <a:pathLst>
                <a:path w="69" h="46">
                  <a:moveTo>
                    <a:pt x="68" y="0"/>
                  </a:moveTo>
                  <a:lnTo>
                    <a:pt x="34" y="1"/>
                  </a:lnTo>
                  <a:lnTo>
                    <a:pt x="0" y="2"/>
                  </a:lnTo>
                  <a:lnTo>
                    <a:pt x="1" y="46"/>
                  </a:lnTo>
                  <a:lnTo>
                    <a:pt x="35" y="45"/>
                  </a:lnTo>
                  <a:lnTo>
                    <a:pt x="69" y="44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6" name="Freeform 3468"/>
            <p:cNvSpPr>
              <a:spLocks/>
            </p:cNvSpPr>
            <p:nvPr/>
          </p:nvSpPr>
          <p:spPr bwMode="auto">
            <a:xfrm>
              <a:off x="4002" y="1869"/>
              <a:ext cx="21" cy="18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1"/>
                </a:cxn>
                <a:cxn ang="0">
                  <a:pos x="0" y="2"/>
                </a:cxn>
                <a:cxn ang="0">
                  <a:pos x="1" y="46"/>
                </a:cxn>
                <a:cxn ang="0">
                  <a:pos x="35" y="45"/>
                </a:cxn>
                <a:cxn ang="0">
                  <a:pos x="69" y="44"/>
                </a:cxn>
                <a:cxn ang="0">
                  <a:pos x="68" y="0"/>
                </a:cxn>
              </a:cxnLst>
              <a:rect l="0" t="0" r="r" b="b"/>
              <a:pathLst>
                <a:path w="69" h="46">
                  <a:moveTo>
                    <a:pt x="68" y="0"/>
                  </a:moveTo>
                  <a:lnTo>
                    <a:pt x="34" y="1"/>
                  </a:lnTo>
                  <a:lnTo>
                    <a:pt x="0" y="2"/>
                  </a:lnTo>
                  <a:lnTo>
                    <a:pt x="1" y="46"/>
                  </a:lnTo>
                  <a:lnTo>
                    <a:pt x="35" y="45"/>
                  </a:lnTo>
                  <a:lnTo>
                    <a:pt x="69" y="44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7" name="Freeform 3469"/>
            <p:cNvSpPr>
              <a:spLocks/>
            </p:cNvSpPr>
            <p:nvPr/>
          </p:nvSpPr>
          <p:spPr bwMode="auto">
            <a:xfrm>
              <a:off x="4002" y="1887"/>
              <a:ext cx="10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1"/>
                </a:cxn>
                <a:cxn ang="0">
                  <a:pos x="1" y="10"/>
                </a:cxn>
                <a:cxn ang="0">
                  <a:pos x="34" y="0"/>
                </a:cxn>
              </a:cxnLst>
              <a:rect l="0" t="0" r="r" b="b"/>
              <a:pathLst>
                <a:path w="34" h="10">
                  <a:moveTo>
                    <a:pt x="34" y="0"/>
                  </a:moveTo>
                  <a:lnTo>
                    <a:pt x="0" y="1"/>
                  </a:lnTo>
                  <a:lnTo>
                    <a:pt x="1" y="1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8" name="Line 3470"/>
            <p:cNvSpPr>
              <a:spLocks noChangeShapeType="1"/>
            </p:cNvSpPr>
            <p:nvPr/>
          </p:nvSpPr>
          <p:spPr bwMode="auto">
            <a:xfrm>
              <a:off x="4002" y="188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79" name="Freeform 3471"/>
            <p:cNvSpPr>
              <a:spLocks/>
            </p:cNvSpPr>
            <p:nvPr/>
          </p:nvSpPr>
          <p:spPr bwMode="auto">
            <a:xfrm>
              <a:off x="4002" y="1882"/>
              <a:ext cx="23" cy="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0" name="Freeform 3472"/>
            <p:cNvSpPr>
              <a:spLocks/>
            </p:cNvSpPr>
            <p:nvPr/>
          </p:nvSpPr>
          <p:spPr bwMode="auto">
            <a:xfrm>
              <a:off x="4002" y="1882"/>
              <a:ext cx="23" cy="25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9"/>
                </a:cxn>
                <a:cxn ang="0">
                  <a:pos x="0" y="19"/>
                </a:cxn>
                <a:cxn ang="0">
                  <a:pos x="11" y="62"/>
                </a:cxn>
                <a:cxn ang="0">
                  <a:pos x="44" y="52"/>
                </a:cxn>
                <a:cxn ang="0">
                  <a:pos x="77" y="43"/>
                </a:cxn>
                <a:cxn ang="0">
                  <a:pos x="66" y="0"/>
                </a:cxn>
              </a:cxnLst>
              <a:rect l="0" t="0" r="r" b="b"/>
              <a:pathLst>
                <a:path w="77" h="62">
                  <a:moveTo>
                    <a:pt x="66" y="0"/>
                  </a:moveTo>
                  <a:lnTo>
                    <a:pt x="33" y="9"/>
                  </a:lnTo>
                  <a:lnTo>
                    <a:pt x="0" y="19"/>
                  </a:lnTo>
                  <a:lnTo>
                    <a:pt x="11" y="62"/>
                  </a:lnTo>
                  <a:lnTo>
                    <a:pt x="44" y="52"/>
                  </a:lnTo>
                  <a:lnTo>
                    <a:pt x="77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1" name="Freeform 3473"/>
            <p:cNvSpPr>
              <a:spLocks/>
            </p:cNvSpPr>
            <p:nvPr/>
          </p:nvSpPr>
          <p:spPr bwMode="auto">
            <a:xfrm>
              <a:off x="4006" y="1902"/>
              <a:ext cx="8" cy="7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10"/>
                </a:cxn>
                <a:cxn ang="0">
                  <a:pos x="3" y="18"/>
                </a:cxn>
                <a:cxn ang="0">
                  <a:pos x="33" y="0"/>
                </a:cxn>
              </a:cxnLst>
              <a:rect l="0" t="0" r="r" b="b"/>
              <a:pathLst>
                <a:path w="33" h="18">
                  <a:moveTo>
                    <a:pt x="33" y="0"/>
                  </a:moveTo>
                  <a:lnTo>
                    <a:pt x="0" y="10"/>
                  </a:lnTo>
                  <a:lnTo>
                    <a:pt x="3" y="18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2" name="Line 3474"/>
            <p:cNvSpPr>
              <a:spLocks noChangeShapeType="1"/>
            </p:cNvSpPr>
            <p:nvPr/>
          </p:nvSpPr>
          <p:spPr bwMode="auto">
            <a:xfrm>
              <a:off x="4006" y="190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3" name="Freeform 3475"/>
            <p:cNvSpPr>
              <a:spLocks/>
            </p:cNvSpPr>
            <p:nvPr/>
          </p:nvSpPr>
          <p:spPr bwMode="auto">
            <a:xfrm>
              <a:off x="4006" y="1896"/>
              <a:ext cx="25" cy="29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80" y="40"/>
                </a:cxn>
                <a:cxn ang="0">
                  <a:pos x="60" y="0"/>
                </a:cxn>
              </a:cxnLst>
              <a:rect l="0" t="0" r="r" b="b"/>
              <a:pathLst>
                <a:path w="80" h="75">
                  <a:moveTo>
                    <a:pt x="60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80" y="40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4" name="Freeform 3476"/>
            <p:cNvSpPr>
              <a:spLocks/>
            </p:cNvSpPr>
            <p:nvPr/>
          </p:nvSpPr>
          <p:spPr bwMode="auto">
            <a:xfrm>
              <a:off x="4006" y="1896"/>
              <a:ext cx="25" cy="29"/>
            </a:xfrm>
            <a:custGeom>
              <a:avLst/>
              <a:gdLst/>
              <a:ahLst/>
              <a:cxnLst>
                <a:cxn ang="0">
                  <a:pos x="60" y="0"/>
                </a:cxn>
                <a:cxn ang="0">
                  <a:pos x="30" y="17"/>
                </a:cxn>
                <a:cxn ang="0">
                  <a:pos x="0" y="35"/>
                </a:cxn>
                <a:cxn ang="0">
                  <a:pos x="20" y="75"/>
                </a:cxn>
                <a:cxn ang="0">
                  <a:pos x="50" y="57"/>
                </a:cxn>
                <a:cxn ang="0">
                  <a:pos x="80" y="40"/>
                </a:cxn>
                <a:cxn ang="0">
                  <a:pos x="60" y="0"/>
                </a:cxn>
              </a:cxnLst>
              <a:rect l="0" t="0" r="r" b="b"/>
              <a:pathLst>
                <a:path w="80" h="75">
                  <a:moveTo>
                    <a:pt x="60" y="0"/>
                  </a:moveTo>
                  <a:lnTo>
                    <a:pt x="30" y="17"/>
                  </a:lnTo>
                  <a:lnTo>
                    <a:pt x="0" y="35"/>
                  </a:lnTo>
                  <a:lnTo>
                    <a:pt x="20" y="75"/>
                  </a:lnTo>
                  <a:lnTo>
                    <a:pt x="50" y="57"/>
                  </a:lnTo>
                  <a:lnTo>
                    <a:pt x="80" y="40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5" name="Freeform 3477"/>
            <p:cNvSpPr>
              <a:spLocks/>
            </p:cNvSpPr>
            <p:nvPr/>
          </p:nvSpPr>
          <p:spPr bwMode="auto">
            <a:xfrm>
              <a:off x="4012" y="1918"/>
              <a:ext cx="9" cy="9"/>
            </a:xfrm>
            <a:custGeom>
              <a:avLst/>
              <a:gdLst/>
              <a:ahLst/>
              <a:cxnLst>
                <a:cxn ang="0">
                  <a:pos x="30" y="0"/>
                </a:cxn>
                <a:cxn ang="0">
                  <a:pos x="0" y="18"/>
                </a:cxn>
                <a:cxn ang="0">
                  <a:pos x="5" y="24"/>
                </a:cxn>
                <a:cxn ang="0">
                  <a:pos x="30" y="0"/>
                </a:cxn>
              </a:cxnLst>
              <a:rect l="0" t="0" r="r" b="b"/>
              <a:pathLst>
                <a:path w="30" h="24">
                  <a:moveTo>
                    <a:pt x="30" y="0"/>
                  </a:moveTo>
                  <a:lnTo>
                    <a:pt x="0" y="18"/>
                  </a:lnTo>
                  <a:lnTo>
                    <a:pt x="5" y="2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6" name="Line 3478"/>
            <p:cNvSpPr>
              <a:spLocks noChangeShapeType="1"/>
            </p:cNvSpPr>
            <p:nvPr/>
          </p:nvSpPr>
          <p:spPr bwMode="auto">
            <a:xfrm>
              <a:off x="4012" y="192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7" name="Freeform 3479"/>
            <p:cNvSpPr>
              <a:spLocks/>
            </p:cNvSpPr>
            <p:nvPr/>
          </p:nvSpPr>
          <p:spPr bwMode="auto">
            <a:xfrm>
              <a:off x="4014" y="1909"/>
              <a:ext cx="23" cy="29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25" y="23"/>
                </a:cxn>
                <a:cxn ang="0">
                  <a:pos x="0" y="47"/>
                </a:cxn>
                <a:cxn ang="0">
                  <a:pos x="27" y="81"/>
                </a:cxn>
                <a:cxn ang="0">
                  <a:pos x="52" y="57"/>
                </a:cxn>
                <a:cxn ang="0">
                  <a:pos x="78" y="34"/>
                </a:cxn>
                <a:cxn ang="0">
                  <a:pos x="50" y="0"/>
                </a:cxn>
              </a:cxnLst>
              <a:rect l="0" t="0" r="r" b="b"/>
              <a:pathLst>
                <a:path w="78" h="81">
                  <a:moveTo>
                    <a:pt x="50" y="0"/>
                  </a:moveTo>
                  <a:lnTo>
                    <a:pt x="25" y="23"/>
                  </a:lnTo>
                  <a:lnTo>
                    <a:pt x="0" y="47"/>
                  </a:lnTo>
                  <a:lnTo>
                    <a:pt x="27" y="81"/>
                  </a:lnTo>
                  <a:lnTo>
                    <a:pt x="52" y="57"/>
                  </a:lnTo>
                  <a:lnTo>
                    <a:pt x="78" y="3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8" name="Freeform 3480"/>
            <p:cNvSpPr>
              <a:spLocks/>
            </p:cNvSpPr>
            <p:nvPr/>
          </p:nvSpPr>
          <p:spPr bwMode="auto">
            <a:xfrm>
              <a:off x="4014" y="1909"/>
              <a:ext cx="23" cy="29"/>
            </a:xfrm>
            <a:custGeom>
              <a:avLst/>
              <a:gdLst/>
              <a:ahLst/>
              <a:cxnLst>
                <a:cxn ang="0">
                  <a:pos x="50" y="0"/>
                </a:cxn>
                <a:cxn ang="0">
                  <a:pos x="25" y="23"/>
                </a:cxn>
                <a:cxn ang="0">
                  <a:pos x="0" y="47"/>
                </a:cxn>
                <a:cxn ang="0">
                  <a:pos x="27" y="81"/>
                </a:cxn>
                <a:cxn ang="0">
                  <a:pos x="52" y="57"/>
                </a:cxn>
                <a:cxn ang="0">
                  <a:pos x="78" y="34"/>
                </a:cxn>
                <a:cxn ang="0">
                  <a:pos x="50" y="0"/>
                </a:cxn>
              </a:cxnLst>
              <a:rect l="0" t="0" r="r" b="b"/>
              <a:pathLst>
                <a:path w="78" h="81">
                  <a:moveTo>
                    <a:pt x="50" y="0"/>
                  </a:moveTo>
                  <a:lnTo>
                    <a:pt x="25" y="23"/>
                  </a:lnTo>
                  <a:lnTo>
                    <a:pt x="0" y="47"/>
                  </a:lnTo>
                  <a:lnTo>
                    <a:pt x="27" y="81"/>
                  </a:lnTo>
                  <a:lnTo>
                    <a:pt x="52" y="57"/>
                  </a:lnTo>
                  <a:lnTo>
                    <a:pt x="78" y="34"/>
                  </a:lnTo>
                  <a:lnTo>
                    <a:pt x="5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89" name="Freeform 3481"/>
            <p:cNvSpPr>
              <a:spLocks/>
            </p:cNvSpPr>
            <p:nvPr/>
          </p:nvSpPr>
          <p:spPr bwMode="auto">
            <a:xfrm>
              <a:off x="4023" y="1929"/>
              <a:ext cx="6" cy="12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4"/>
                </a:cxn>
                <a:cxn ang="0">
                  <a:pos x="6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4"/>
                  </a:lnTo>
                  <a:lnTo>
                    <a:pt x="6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0" name="Line 3482"/>
            <p:cNvSpPr>
              <a:spLocks noChangeShapeType="1"/>
            </p:cNvSpPr>
            <p:nvPr/>
          </p:nvSpPr>
          <p:spPr bwMode="auto">
            <a:xfrm>
              <a:off x="4023" y="193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1" name="Freeform 3483"/>
            <p:cNvSpPr>
              <a:spLocks/>
            </p:cNvSpPr>
            <p:nvPr/>
          </p:nvSpPr>
          <p:spPr bwMode="auto">
            <a:xfrm>
              <a:off x="4023" y="1918"/>
              <a:ext cx="22" cy="3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34" y="84"/>
                </a:cxn>
                <a:cxn ang="0">
                  <a:pos x="53" y="55"/>
                </a:cxn>
                <a:cxn ang="0">
                  <a:pos x="73" y="26"/>
                </a:cxn>
                <a:cxn ang="0">
                  <a:pos x="39" y="0"/>
                </a:cxn>
              </a:cxnLst>
              <a:rect l="0" t="0" r="r" b="b"/>
              <a:pathLst>
                <a:path w="73" h="84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34" y="84"/>
                  </a:lnTo>
                  <a:lnTo>
                    <a:pt x="53" y="55"/>
                  </a:lnTo>
                  <a:lnTo>
                    <a:pt x="73" y="2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2" name="Freeform 3484"/>
            <p:cNvSpPr>
              <a:spLocks/>
            </p:cNvSpPr>
            <p:nvPr/>
          </p:nvSpPr>
          <p:spPr bwMode="auto">
            <a:xfrm>
              <a:off x="4023" y="1918"/>
              <a:ext cx="22" cy="34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34" y="84"/>
                </a:cxn>
                <a:cxn ang="0">
                  <a:pos x="53" y="55"/>
                </a:cxn>
                <a:cxn ang="0">
                  <a:pos x="73" y="26"/>
                </a:cxn>
                <a:cxn ang="0">
                  <a:pos x="39" y="0"/>
                </a:cxn>
              </a:cxnLst>
              <a:rect l="0" t="0" r="r" b="b"/>
              <a:pathLst>
                <a:path w="73" h="84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34" y="84"/>
                  </a:lnTo>
                  <a:lnTo>
                    <a:pt x="53" y="55"/>
                  </a:lnTo>
                  <a:lnTo>
                    <a:pt x="73" y="26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3" name="Freeform 3485"/>
            <p:cNvSpPr>
              <a:spLocks/>
            </p:cNvSpPr>
            <p:nvPr/>
          </p:nvSpPr>
          <p:spPr bwMode="auto">
            <a:xfrm>
              <a:off x="4033" y="1941"/>
              <a:ext cx="6" cy="11"/>
            </a:xfrm>
            <a:custGeom>
              <a:avLst/>
              <a:gdLst/>
              <a:ahLst/>
              <a:cxnLst>
                <a:cxn ang="0">
                  <a:pos x="19" y="0"/>
                </a:cxn>
                <a:cxn ang="0">
                  <a:pos x="0" y="29"/>
                </a:cxn>
                <a:cxn ang="0">
                  <a:pos x="5" y="33"/>
                </a:cxn>
                <a:cxn ang="0">
                  <a:pos x="19" y="0"/>
                </a:cxn>
              </a:cxnLst>
              <a:rect l="0" t="0" r="r" b="b"/>
              <a:pathLst>
                <a:path w="19" h="33">
                  <a:moveTo>
                    <a:pt x="19" y="0"/>
                  </a:moveTo>
                  <a:lnTo>
                    <a:pt x="0" y="29"/>
                  </a:lnTo>
                  <a:lnTo>
                    <a:pt x="5" y="3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4" name="Line 3486"/>
            <p:cNvSpPr>
              <a:spLocks noChangeShapeType="1"/>
            </p:cNvSpPr>
            <p:nvPr/>
          </p:nvSpPr>
          <p:spPr bwMode="auto">
            <a:xfrm>
              <a:off x="4033" y="195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5" name="Freeform 3487"/>
            <p:cNvSpPr>
              <a:spLocks/>
            </p:cNvSpPr>
            <p:nvPr/>
          </p:nvSpPr>
          <p:spPr bwMode="auto">
            <a:xfrm>
              <a:off x="4035" y="1927"/>
              <a:ext cx="19" cy="3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" y="33"/>
                </a:cxn>
                <a:cxn ang="0">
                  <a:pos x="0" y="66"/>
                </a:cxn>
                <a:cxn ang="0">
                  <a:pos x="38" y="84"/>
                </a:cxn>
                <a:cxn ang="0">
                  <a:pos x="52" y="52"/>
                </a:cxn>
                <a:cxn ang="0">
                  <a:pos x="66" y="19"/>
                </a:cxn>
                <a:cxn ang="0">
                  <a:pos x="29" y="0"/>
                </a:cxn>
              </a:cxnLst>
              <a:rect l="0" t="0" r="r" b="b"/>
              <a:pathLst>
                <a:path w="66" h="84">
                  <a:moveTo>
                    <a:pt x="29" y="0"/>
                  </a:moveTo>
                  <a:lnTo>
                    <a:pt x="14" y="33"/>
                  </a:lnTo>
                  <a:lnTo>
                    <a:pt x="0" y="66"/>
                  </a:lnTo>
                  <a:lnTo>
                    <a:pt x="38" y="84"/>
                  </a:lnTo>
                  <a:lnTo>
                    <a:pt x="52" y="52"/>
                  </a:lnTo>
                  <a:lnTo>
                    <a:pt x="66" y="19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6" name="Freeform 3488"/>
            <p:cNvSpPr>
              <a:spLocks/>
            </p:cNvSpPr>
            <p:nvPr/>
          </p:nvSpPr>
          <p:spPr bwMode="auto">
            <a:xfrm>
              <a:off x="4035" y="1927"/>
              <a:ext cx="19" cy="31"/>
            </a:xfrm>
            <a:custGeom>
              <a:avLst/>
              <a:gdLst/>
              <a:ahLst/>
              <a:cxnLst>
                <a:cxn ang="0">
                  <a:pos x="29" y="0"/>
                </a:cxn>
                <a:cxn ang="0">
                  <a:pos x="14" y="33"/>
                </a:cxn>
                <a:cxn ang="0">
                  <a:pos x="0" y="66"/>
                </a:cxn>
                <a:cxn ang="0">
                  <a:pos x="38" y="84"/>
                </a:cxn>
                <a:cxn ang="0">
                  <a:pos x="52" y="52"/>
                </a:cxn>
                <a:cxn ang="0">
                  <a:pos x="66" y="19"/>
                </a:cxn>
                <a:cxn ang="0">
                  <a:pos x="29" y="0"/>
                </a:cxn>
              </a:cxnLst>
              <a:rect l="0" t="0" r="r" b="b"/>
              <a:pathLst>
                <a:path w="66" h="84">
                  <a:moveTo>
                    <a:pt x="29" y="0"/>
                  </a:moveTo>
                  <a:lnTo>
                    <a:pt x="14" y="33"/>
                  </a:lnTo>
                  <a:lnTo>
                    <a:pt x="0" y="66"/>
                  </a:lnTo>
                  <a:lnTo>
                    <a:pt x="38" y="84"/>
                  </a:lnTo>
                  <a:lnTo>
                    <a:pt x="52" y="52"/>
                  </a:lnTo>
                  <a:lnTo>
                    <a:pt x="66" y="19"/>
                  </a:lnTo>
                  <a:lnTo>
                    <a:pt x="2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7" name="Freeform 3489"/>
            <p:cNvSpPr>
              <a:spLocks/>
            </p:cNvSpPr>
            <p:nvPr/>
          </p:nvSpPr>
          <p:spPr bwMode="auto">
            <a:xfrm>
              <a:off x="4045" y="1947"/>
              <a:ext cx="5" cy="14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0" y="32"/>
                </a:cxn>
                <a:cxn ang="0">
                  <a:pos x="7" y="35"/>
                </a:cxn>
                <a:cxn ang="0">
                  <a:pos x="14" y="0"/>
                </a:cxn>
              </a:cxnLst>
              <a:rect l="0" t="0" r="r" b="b"/>
              <a:pathLst>
                <a:path w="14" h="35">
                  <a:moveTo>
                    <a:pt x="14" y="0"/>
                  </a:moveTo>
                  <a:lnTo>
                    <a:pt x="0" y="32"/>
                  </a:lnTo>
                  <a:lnTo>
                    <a:pt x="7" y="3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8" name="Line 3490"/>
            <p:cNvSpPr>
              <a:spLocks noChangeShapeType="1"/>
            </p:cNvSpPr>
            <p:nvPr/>
          </p:nvSpPr>
          <p:spPr bwMode="auto">
            <a:xfrm>
              <a:off x="4045" y="1958"/>
              <a:ext cx="3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699" name="Freeform 3491"/>
            <p:cNvSpPr>
              <a:spLocks/>
            </p:cNvSpPr>
            <p:nvPr/>
          </p:nvSpPr>
          <p:spPr bwMode="auto">
            <a:xfrm>
              <a:off x="4048" y="1934"/>
              <a:ext cx="16" cy="2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35"/>
                </a:cxn>
                <a:cxn ang="0">
                  <a:pos x="0" y="70"/>
                </a:cxn>
                <a:cxn ang="0">
                  <a:pos x="42" y="78"/>
                </a:cxn>
                <a:cxn ang="0">
                  <a:pos x="49" y="43"/>
                </a:cxn>
                <a:cxn ang="0">
                  <a:pos x="55" y="8"/>
                </a:cxn>
                <a:cxn ang="0">
                  <a:pos x="14" y="0"/>
                </a:cxn>
              </a:cxnLst>
              <a:rect l="0" t="0" r="r" b="b"/>
              <a:pathLst>
                <a:path w="55" h="78">
                  <a:moveTo>
                    <a:pt x="14" y="0"/>
                  </a:moveTo>
                  <a:lnTo>
                    <a:pt x="7" y="35"/>
                  </a:lnTo>
                  <a:lnTo>
                    <a:pt x="0" y="70"/>
                  </a:lnTo>
                  <a:lnTo>
                    <a:pt x="42" y="78"/>
                  </a:lnTo>
                  <a:lnTo>
                    <a:pt x="49" y="43"/>
                  </a:lnTo>
                  <a:lnTo>
                    <a:pt x="55" y="8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0" name="Freeform 3492"/>
            <p:cNvSpPr>
              <a:spLocks/>
            </p:cNvSpPr>
            <p:nvPr/>
          </p:nvSpPr>
          <p:spPr bwMode="auto">
            <a:xfrm>
              <a:off x="4048" y="1934"/>
              <a:ext cx="16" cy="29"/>
            </a:xfrm>
            <a:custGeom>
              <a:avLst/>
              <a:gdLst/>
              <a:ahLst/>
              <a:cxnLst>
                <a:cxn ang="0">
                  <a:pos x="14" y="0"/>
                </a:cxn>
                <a:cxn ang="0">
                  <a:pos x="7" y="35"/>
                </a:cxn>
                <a:cxn ang="0">
                  <a:pos x="0" y="70"/>
                </a:cxn>
                <a:cxn ang="0">
                  <a:pos x="42" y="78"/>
                </a:cxn>
                <a:cxn ang="0">
                  <a:pos x="49" y="43"/>
                </a:cxn>
                <a:cxn ang="0">
                  <a:pos x="55" y="8"/>
                </a:cxn>
                <a:cxn ang="0">
                  <a:pos x="14" y="0"/>
                </a:cxn>
              </a:cxnLst>
              <a:rect l="0" t="0" r="r" b="b"/>
              <a:pathLst>
                <a:path w="55" h="78">
                  <a:moveTo>
                    <a:pt x="14" y="0"/>
                  </a:moveTo>
                  <a:lnTo>
                    <a:pt x="7" y="35"/>
                  </a:lnTo>
                  <a:lnTo>
                    <a:pt x="0" y="70"/>
                  </a:lnTo>
                  <a:lnTo>
                    <a:pt x="42" y="78"/>
                  </a:lnTo>
                  <a:lnTo>
                    <a:pt x="49" y="43"/>
                  </a:lnTo>
                  <a:lnTo>
                    <a:pt x="55" y="8"/>
                  </a:lnTo>
                  <a:lnTo>
                    <a:pt x="1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1" name="Freeform 3493"/>
            <p:cNvSpPr>
              <a:spLocks/>
            </p:cNvSpPr>
            <p:nvPr/>
          </p:nvSpPr>
          <p:spPr bwMode="auto">
            <a:xfrm>
              <a:off x="4060" y="1950"/>
              <a:ext cx="4" cy="13"/>
            </a:xfrm>
            <a:custGeom>
              <a:avLst/>
              <a:gdLst/>
              <a:ahLst/>
              <a:cxnLst>
                <a:cxn ang="0">
                  <a:pos x="7" y="0"/>
                </a:cxn>
                <a:cxn ang="0">
                  <a:pos x="0" y="35"/>
                </a:cxn>
                <a:cxn ang="0">
                  <a:pos x="9" y="36"/>
                </a:cxn>
                <a:cxn ang="0">
                  <a:pos x="7" y="0"/>
                </a:cxn>
              </a:cxnLst>
              <a:rect l="0" t="0" r="r" b="b"/>
              <a:pathLst>
                <a:path w="9" h="36">
                  <a:moveTo>
                    <a:pt x="7" y="0"/>
                  </a:moveTo>
                  <a:lnTo>
                    <a:pt x="0" y="35"/>
                  </a:lnTo>
                  <a:lnTo>
                    <a:pt x="9" y="36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2" name="Line 3494"/>
            <p:cNvSpPr>
              <a:spLocks noChangeShapeType="1"/>
            </p:cNvSpPr>
            <p:nvPr/>
          </p:nvSpPr>
          <p:spPr bwMode="auto">
            <a:xfrm>
              <a:off x="4060" y="1963"/>
              <a:ext cx="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3" name="Freeform 3495"/>
            <p:cNvSpPr>
              <a:spLocks/>
            </p:cNvSpPr>
            <p:nvPr/>
          </p:nvSpPr>
          <p:spPr bwMode="auto">
            <a:xfrm>
              <a:off x="4062" y="1936"/>
              <a:ext cx="15" cy="2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9"/>
                </a:cxn>
                <a:cxn ang="0">
                  <a:pos x="4" y="75"/>
                </a:cxn>
                <a:cxn ang="0">
                  <a:pos x="46" y="73"/>
                </a:cxn>
                <a:cxn ang="0">
                  <a:pos x="44" y="37"/>
                </a:cxn>
                <a:cxn ang="0">
                  <a:pos x="41" y="0"/>
                </a:cxn>
                <a:cxn ang="0">
                  <a:pos x="0" y="3"/>
                </a:cxn>
              </a:cxnLst>
              <a:rect l="0" t="0" r="r" b="b"/>
              <a:pathLst>
                <a:path w="46" h="75">
                  <a:moveTo>
                    <a:pt x="0" y="3"/>
                  </a:moveTo>
                  <a:lnTo>
                    <a:pt x="2" y="39"/>
                  </a:lnTo>
                  <a:lnTo>
                    <a:pt x="4" y="75"/>
                  </a:lnTo>
                  <a:lnTo>
                    <a:pt x="46" y="73"/>
                  </a:lnTo>
                  <a:lnTo>
                    <a:pt x="44" y="37"/>
                  </a:lnTo>
                  <a:lnTo>
                    <a:pt x="41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4" name="Freeform 3496"/>
            <p:cNvSpPr>
              <a:spLocks/>
            </p:cNvSpPr>
            <p:nvPr/>
          </p:nvSpPr>
          <p:spPr bwMode="auto">
            <a:xfrm>
              <a:off x="4062" y="1936"/>
              <a:ext cx="15" cy="27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2" y="39"/>
                </a:cxn>
                <a:cxn ang="0">
                  <a:pos x="4" y="75"/>
                </a:cxn>
                <a:cxn ang="0">
                  <a:pos x="46" y="73"/>
                </a:cxn>
                <a:cxn ang="0">
                  <a:pos x="44" y="37"/>
                </a:cxn>
                <a:cxn ang="0">
                  <a:pos x="41" y="0"/>
                </a:cxn>
                <a:cxn ang="0">
                  <a:pos x="0" y="3"/>
                </a:cxn>
              </a:cxnLst>
              <a:rect l="0" t="0" r="r" b="b"/>
              <a:pathLst>
                <a:path w="46" h="75">
                  <a:moveTo>
                    <a:pt x="0" y="3"/>
                  </a:moveTo>
                  <a:lnTo>
                    <a:pt x="2" y="39"/>
                  </a:lnTo>
                  <a:lnTo>
                    <a:pt x="4" y="75"/>
                  </a:lnTo>
                  <a:lnTo>
                    <a:pt x="46" y="73"/>
                  </a:lnTo>
                  <a:lnTo>
                    <a:pt x="44" y="37"/>
                  </a:lnTo>
                  <a:lnTo>
                    <a:pt x="41" y="0"/>
                  </a:lnTo>
                  <a:lnTo>
                    <a:pt x="0" y="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5" name="Freeform 3497"/>
            <p:cNvSpPr>
              <a:spLocks/>
            </p:cNvSpPr>
            <p:nvPr/>
          </p:nvSpPr>
          <p:spPr bwMode="auto">
            <a:xfrm>
              <a:off x="4074" y="1950"/>
              <a:ext cx="3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" y="36"/>
                </a:cxn>
                <a:cxn ang="0">
                  <a:pos x="7" y="35"/>
                </a:cxn>
                <a:cxn ang="0">
                  <a:pos x="0" y="0"/>
                </a:cxn>
              </a:cxnLst>
              <a:rect l="0" t="0" r="r" b="b"/>
              <a:pathLst>
                <a:path w="7" h="36">
                  <a:moveTo>
                    <a:pt x="0" y="0"/>
                  </a:moveTo>
                  <a:lnTo>
                    <a:pt x="2" y="36"/>
                  </a:lnTo>
                  <a:lnTo>
                    <a:pt x="7" y="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6" name="Line 3498"/>
            <p:cNvSpPr>
              <a:spLocks noChangeShapeType="1"/>
            </p:cNvSpPr>
            <p:nvPr/>
          </p:nvSpPr>
          <p:spPr bwMode="auto">
            <a:xfrm flipV="1">
              <a:off x="4077" y="196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7" name="Freeform 3499"/>
            <p:cNvSpPr>
              <a:spLocks/>
            </p:cNvSpPr>
            <p:nvPr/>
          </p:nvSpPr>
          <p:spPr bwMode="auto">
            <a:xfrm>
              <a:off x="4072" y="1932"/>
              <a:ext cx="17" cy="3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46"/>
                </a:cxn>
                <a:cxn ang="0">
                  <a:pos x="15" y="81"/>
                </a:cxn>
                <a:cxn ang="0">
                  <a:pos x="56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10"/>
                </a:cxn>
              </a:cxnLst>
              <a:rect l="0" t="0" r="r" b="b"/>
              <a:pathLst>
                <a:path w="56" h="81">
                  <a:moveTo>
                    <a:pt x="0" y="10"/>
                  </a:moveTo>
                  <a:lnTo>
                    <a:pt x="8" y="46"/>
                  </a:lnTo>
                  <a:lnTo>
                    <a:pt x="15" y="81"/>
                  </a:lnTo>
                  <a:lnTo>
                    <a:pt x="56" y="70"/>
                  </a:lnTo>
                  <a:lnTo>
                    <a:pt x="48" y="35"/>
                  </a:lnTo>
                  <a:lnTo>
                    <a:pt x="41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8" name="Freeform 3500"/>
            <p:cNvSpPr>
              <a:spLocks/>
            </p:cNvSpPr>
            <p:nvPr/>
          </p:nvSpPr>
          <p:spPr bwMode="auto">
            <a:xfrm>
              <a:off x="4072" y="1932"/>
              <a:ext cx="17" cy="3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8" y="46"/>
                </a:cxn>
                <a:cxn ang="0">
                  <a:pos x="15" y="81"/>
                </a:cxn>
                <a:cxn ang="0">
                  <a:pos x="56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10"/>
                </a:cxn>
              </a:cxnLst>
              <a:rect l="0" t="0" r="r" b="b"/>
              <a:pathLst>
                <a:path w="56" h="81">
                  <a:moveTo>
                    <a:pt x="0" y="10"/>
                  </a:moveTo>
                  <a:lnTo>
                    <a:pt x="8" y="46"/>
                  </a:lnTo>
                  <a:lnTo>
                    <a:pt x="15" y="81"/>
                  </a:lnTo>
                  <a:lnTo>
                    <a:pt x="56" y="70"/>
                  </a:lnTo>
                  <a:lnTo>
                    <a:pt x="48" y="35"/>
                  </a:lnTo>
                  <a:lnTo>
                    <a:pt x="41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09" name="Freeform 3501"/>
            <p:cNvSpPr>
              <a:spLocks/>
            </p:cNvSpPr>
            <p:nvPr/>
          </p:nvSpPr>
          <p:spPr bwMode="auto">
            <a:xfrm>
              <a:off x="4087" y="1945"/>
              <a:ext cx="6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8" y="35"/>
                </a:cxn>
                <a:cxn ang="0">
                  <a:pos x="17" y="32"/>
                </a:cxn>
                <a:cxn ang="0">
                  <a:pos x="0" y="0"/>
                </a:cxn>
              </a:cxnLst>
              <a:rect l="0" t="0" r="r" b="b"/>
              <a:pathLst>
                <a:path w="17" h="35">
                  <a:moveTo>
                    <a:pt x="0" y="0"/>
                  </a:moveTo>
                  <a:lnTo>
                    <a:pt x="8" y="35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0" name="Line 3502"/>
            <p:cNvSpPr>
              <a:spLocks noChangeShapeType="1"/>
            </p:cNvSpPr>
            <p:nvPr/>
          </p:nvSpPr>
          <p:spPr bwMode="auto">
            <a:xfrm flipV="1">
              <a:off x="4089" y="1956"/>
              <a:ext cx="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1" name="Freeform 3503"/>
            <p:cNvSpPr>
              <a:spLocks/>
            </p:cNvSpPr>
            <p:nvPr/>
          </p:nvSpPr>
          <p:spPr bwMode="auto">
            <a:xfrm>
              <a:off x="4083" y="1925"/>
              <a:ext cx="20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6" y="53"/>
                </a:cxn>
                <a:cxn ang="0">
                  <a:pos x="33" y="85"/>
                </a:cxn>
                <a:cxn ang="0">
                  <a:pos x="70" y="64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1"/>
                </a:cxn>
              </a:cxnLst>
              <a:rect l="0" t="0" r="r" b="b"/>
              <a:pathLst>
                <a:path w="70" h="85">
                  <a:moveTo>
                    <a:pt x="0" y="21"/>
                  </a:moveTo>
                  <a:lnTo>
                    <a:pt x="16" y="53"/>
                  </a:lnTo>
                  <a:lnTo>
                    <a:pt x="33" y="85"/>
                  </a:lnTo>
                  <a:lnTo>
                    <a:pt x="70" y="64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2" name="Freeform 3504"/>
            <p:cNvSpPr>
              <a:spLocks/>
            </p:cNvSpPr>
            <p:nvPr/>
          </p:nvSpPr>
          <p:spPr bwMode="auto">
            <a:xfrm>
              <a:off x="4083" y="1925"/>
              <a:ext cx="20" cy="31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16" y="53"/>
                </a:cxn>
                <a:cxn ang="0">
                  <a:pos x="33" y="85"/>
                </a:cxn>
                <a:cxn ang="0">
                  <a:pos x="70" y="64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1"/>
                </a:cxn>
              </a:cxnLst>
              <a:rect l="0" t="0" r="r" b="b"/>
              <a:pathLst>
                <a:path w="70" h="85">
                  <a:moveTo>
                    <a:pt x="0" y="21"/>
                  </a:moveTo>
                  <a:lnTo>
                    <a:pt x="16" y="53"/>
                  </a:lnTo>
                  <a:lnTo>
                    <a:pt x="33" y="85"/>
                  </a:lnTo>
                  <a:lnTo>
                    <a:pt x="70" y="64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3" name="Freeform 3505"/>
            <p:cNvSpPr>
              <a:spLocks/>
            </p:cNvSpPr>
            <p:nvPr/>
          </p:nvSpPr>
          <p:spPr bwMode="auto">
            <a:xfrm>
              <a:off x="4099" y="1936"/>
              <a:ext cx="6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6" y="32"/>
                </a:cxn>
                <a:cxn ang="0">
                  <a:pos x="22" y="27"/>
                </a:cxn>
                <a:cxn ang="0">
                  <a:pos x="0" y="0"/>
                </a:cxn>
              </a:cxnLst>
              <a:rect l="0" t="0" r="r" b="b"/>
              <a:pathLst>
                <a:path w="22" h="32">
                  <a:moveTo>
                    <a:pt x="0" y="0"/>
                  </a:moveTo>
                  <a:lnTo>
                    <a:pt x="16" y="32"/>
                  </a:lnTo>
                  <a:lnTo>
                    <a:pt x="2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4" name="Line 3506"/>
            <p:cNvSpPr>
              <a:spLocks noChangeShapeType="1"/>
            </p:cNvSpPr>
            <p:nvPr/>
          </p:nvSpPr>
          <p:spPr bwMode="auto">
            <a:xfrm flipV="1">
              <a:off x="4103" y="1947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5" name="Freeform 3507"/>
            <p:cNvSpPr>
              <a:spLocks/>
            </p:cNvSpPr>
            <p:nvPr/>
          </p:nvSpPr>
          <p:spPr bwMode="auto">
            <a:xfrm>
              <a:off x="4091" y="1916"/>
              <a:ext cx="23" cy="31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6" name="Freeform 3508"/>
            <p:cNvSpPr>
              <a:spLocks/>
            </p:cNvSpPr>
            <p:nvPr/>
          </p:nvSpPr>
          <p:spPr bwMode="auto">
            <a:xfrm>
              <a:off x="4091" y="1916"/>
              <a:ext cx="23" cy="31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2" y="56"/>
                </a:cxn>
                <a:cxn ang="0">
                  <a:pos x="44" y="83"/>
                </a:cxn>
                <a:cxn ang="0">
                  <a:pos x="76" y="54"/>
                </a:cxn>
                <a:cxn ang="0">
                  <a:pos x="54" y="27"/>
                </a:cxn>
                <a:cxn ang="0">
                  <a:pos x="32" y="0"/>
                </a:cxn>
                <a:cxn ang="0">
                  <a:pos x="0" y="29"/>
                </a:cxn>
              </a:cxnLst>
              <a:rect l="0" t="0" r="r" b="b"/>
              <a:pathLst>
                <a:path w="76" h="83">
                  <a:moveTo>
                    <a:pt x="0" y="29"/>
                  </a:moveTo>
                  <a:lnTo>
                    <a:pt x="22" y="56"/>
                  </a:lnTo>
                  <a:lnTo>
                    <a:pt x="44" y="83"/>
                  </a:lnTo>
                  <a:lnTo>
                    <a:pt x="76" y="54"/>
                  </a:lnTo>
                  <a:lnTo>
                    <a:pt x="54" y="27"/>
                  </a:lnTo>
                  <a:lnTo>
                    <a:pt x="32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7" name="Freeform 3509"/>
            <p:cNvSpPr>
              <a:spLocks/>
            </p:cNvSpPr>
            <p:nvPr/>
          </p:nvSpPr>
          <p:spPr bwMode="auto">
            <a:xfrm>
              <a:off x="4108" y="1927"/>
              <a:ext cx="8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2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2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8" name="Line 3510"/>
            <p:cNvSpPr>
              <a:spLocks noChangeShapeType="1"/>
            </p:cNvSpPr>
            <p:nvPr/>
          </p:nvSpPr>
          <p:spPr bwMode="auto">
            <a:xfrm flipV="1">
              <a:off x="4114" y="193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19" name="Freeform 3511"/>
            <p:cNvSpPr>
              <a:spLocks/>
            </p:cNvSpPr>
            <p:nvPr/>
          </p:nvSpPr>
          <p:spPr bwMode="auto">
            <a:xfrm>
              <a:off x="4099" y="1905"/>
              <a:ext cx="23" cy="2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8" y="58"/>
                </a:cxn>
                <a:cxn ang="0">
                  <a:pos x="55" y="79"/>
                </a:cxn>
                <a:cxn ang="0">
                  <a:pos x="79" y="42"/>
                </a:cxn>
                <a:cxn ang="0">
                  <a:pos x="52" y="21"/>
                </a:cxn>
                <a:cxn ang="0">
                  <a:pos x="24" y="0"/>
                </a:cxn>
                <a:cxn ang="0">
                  <a:pos x="0" y="37"/>
                </a:cxn>
              </a:cxnLst>
              <a:rect l="0" t="0" r="r" b="b"/>
              <a:pathLst>
                <a:path w="79" h="79">
                  <a:moveTo>
                    <a:pt x="0" y="37"/>
                  </a:moveTo>
                  <a:lnTo>
                    <a:pt x="28" y="58"/>
                  </a:lnTo>
                  <a:lnTo>
                    <a:pt x="55" y="79"/>
                  </a:lnTo>
                  <a:lnTo>
                    <a:pt x="79" y="42"/>
                  </a:lnTo>
                  <a:lnTo>
                    <a:pt x="52" y="21"/>
                  </a:lnTo>
                  <a:lnTo>
                    <a:pt x="24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0" name="Freeform 3512"/>
            <p:cNvSpPr>
              <a:spLocks/>
            </p:cNvSpPr>
            <p:nvPr/>
          </p:nvSpPr>
          <p:spPr bwMode="auto">
            <a:xfrm>
              <a:off x="4099" y="1905"/>
              <a:ext cx="23" cy="2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8" y="58"/>
                </a:cxn>
                <a:cxn ang="0">
                  <a:pos x="55" y="79"/>
                </a:cxn>
                <a:cxn ang="0">
                  <a:pos x="79" y="42"/>
                </a:cxn>
                <a:cxn ang="0">
                  <a:pos x="52" y="21"/>
                </a:cxn>
                <a:cxn ang="0">
                  <a:pos x="24" y="0"/>
                </a:cxn>
                <a:cxn ang="0">
                  <a:pos x="0" y="37"/>
                </a:cxn>
              </a:cxnLst>
              <a:rect l="0" t="0" r="r" b="b"/>
              <a:pathLst>
                <a:path w="79" h="79">
                  <a:moveTo>
                    <a:pt x="0" y="37"/>
                  </a:moveTo>
                  <a:lnTo>
                    <a:pt x="28" y="58"/>
                  </a:lnTo>
                  <a:lnTo>
                    <a:pt x="55" y="79"/>
                  </a:lnTo>
                  <a:lnTo>
                    <a:pt x="79" y="42"/>
                  </a:lnTo>
                  <a:lnTo>
                    <a:pt x="52" y="21"/>
                  </a:lnTo>
                  <a:lnTo>
                    <a:pt x="24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1" name="Freeform 3513"/>
            <p:cNvSpPr>
              <a:spLocks/>
            </p:cNvSpPr>
            <p:nvPr/>
          </p:nvSpPr>
          <p:spPr bwMode="auto">
            <a:xfrm>
              <a:off x="4108" y="1900"/>
              <a:ext cx="16" cy="20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2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11"/>
                </a:cxn>
                <a:cxn ang="0">
                  <a:pos x="58" y="18"/>
                </a:cxn>
                <a:cxn ang="0">
                  <a:pos x="61" y="28"/>
                </a:cxn>
                <a:cxn ang="0">
                  <a:pos x="62" y="38"/>
                </a:cxn>
                <a:cxn ang="0">
                  <a:pos x="60" y="48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11"/>
                  </a:lnTo>
                  <a:lnTo>
                    <a:pt x="58" y="18"/>
                  </a:lnTo>
                  <a:lnTo>
                    <a:pt x="61" y="28"/>
                  </a:lnTo>
                  <a:lnTo>
                    <a:pt x="62" y="38"/>
                  </a:lnTo>
                  <a:lnTo>
                    <a:pt x="60" y="48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2" name="Freeform 3514"/>
            <p:cNvSpPr>
              <a:spLocks/>
            </p:cNvSpPr>
            <p:nvPr/>
          </p:nvSpPr>
          <p:spPr bwMode="auto">
            <a:xfrm>
              <a:off x="4108" y="1900"/>
              <a:ext cx="16" cy="2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5" y="2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11"/>
                </a:cxn>
                <a:cxn ang="0">
                  <a:pos x="58" y="18"/>
                </a:cxn>
                <a:cxn ang="0">
                  <a:pos x="61" y="28"/>
                </a:cxn>
                <a:cxn ang="0">
                  <a:pos x="62" y="38"/>
                </a:cxn>
                <a:cxn ang="0">
                  <a:pos x="60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5" y="2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11"/>
                  </a:lnTo>
                  <a:lnTo>
                    <a:pt x="58" y="18"/>
                  </a:lnTo>
                  <a:lnTo>
                    <a:pt x="61" y="28"/>
                  </a:lnTo>
                  <a:lnTo>
                    <a:pt x="62" y="38"/>
                  </a:lnTo>
                  <a:lnTo>
                    <a:pt x="60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3" name="Freeform 3515"/>
            <p:cNvSpPr>
              <a:spLocks/>
            </p:cNvSpPr>
            <p:nvPr/>
          </p:nvSpPr>
          <p:spPr bwMode="auto">
            <a:xfrm>
              <a:off x="4201" y="2273"/>
              <a:ext cx="10" cy="26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8" y="73"/>
                </a:cxn>
                <a:cxn ang="0">
                  <a:pos x="28" y="72"/>
                </a:cxn>
                <a:cxn ang="0">
                  <a:pos x="19" y="70"/>
                </a:cxn>
                <a:cxn ang="0">
                  <a:pos x="11" y="64"/>
                </a:cxn>
                <a:cxn ang="0">
                  <a:pos x="5" y="56"/>
                </a:cxn>
                <a:cxn ang="0">
                  <a:pos x="1" y="46"/>
                </a:cxn>
                <a:cxn ang="0">
                  <a:pos x="0" y="36"/>
                </a:cxn>
                <a:cxn ang="0">
                  <a:pos x="3" y="25"/>
                </a:cxn>
                <a:cxn ang="0">
                  <a:pos x="7" y="16"/>
                </a:cxn>
                <a:cxn ang="0">
                  <a:pos x="14" y="9"/>
                </a:cxn>
                <a:cxn ang="0">
                  <a:pos x="21" y="3"/>
                </a:cxn>
                <a:cxn ang="0">
                  <a:pos x="31" y="0"/>
                </a:cxn>
                <a:cxn ang="0">
                  <a:pos x="34" y="37"/>
                </a:cxn>
              </a:cxnLst>
              <a:rect l="0" t="0" r="r" b="b"/>
              <a:pathLst>
                <a:path w="38" h="73">
                  <a:moveTo>
                    <a:pt x="34" y="37"/>
                  </a:moveTo>
                  <a:lnTo>
                    <a:pt x="38" y="73"/>
                  </a:lnTo>
                  <a:lnTo>
                    <a:pt x="28" y="72"/>
                  </a:lnTo>
                  <a:lnTo>
                    <a:pt x="19" y="70"/>
                  </a:lnTo>
                  <a:lnTo>
                    <a:pt x="11" y="64"/>
                  </a:lnTo>
                  <a:lnTo>
                    <a:pt x="5" y="56"/>
                  </a:lnTo>
                  <a:lnTo>
                    <a:pt x="1" y="46"/>
                  </a:lnTo>
                  <a:lnTo>
                    <a:pt x="0" y="36"/>
                  </a:lnTo>
                  <a:lnTo>
                    <a:pt x="3" y="25"/>
                  </a:lnTo>
                  <a:lnTo>
                    <a:pt x="7" y="16"/>
                  </a:lnTo>
                  <a:lnTo>
                    <a:pt x="14" y="9"/>
                  </a:lnTo>
                  <a:lnTo>
                    <a:pt x="21" y="3"/>
                  </a:lnTo>
                  <a:lnTo>
                    <a:pt x="31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4" name="Freeform 3516"/>
            <p:cNvSpPr>
              <a:spLocks/>
            </p:cNvSpPr>
            <p:nvPr/>
          </p:nvSpPr>
          <p:spPr bwMode="auto">
            <a:xfrm>
              <a:off x="4201" y="2273"/>
              <a:ext cx="10" cy="26"/>
            </a:xfrm>
            <a:custGeom>
              <a:avLst/>
              <a:gdLst/>
              <a:ahLst/>
              <a:cxnLst>
                <a:cxn ang="0">
                  <a:pos x="38" y="73"/>
                </a:cxn>
                <a:cxn ang="0">
                  <a:pos x="28" y="72"/>
                </a:cxn>
                <a:cxn ang="0">
                  <a:pos x="19" y="70"/>
                </a:cxn>
                <a:cxn ang="0">
                  <a:pos x="11" y="64"/>
                </a:cxn>
                <a:cxn ang="0">
                  <a:pos x="5" y="56"/>
                </a:cxn>
                <a:cxn ang="0">
                  <a:pos x="1" y="46"/>
                </a:cxn>
                <a:cxn ang="0">
                  <a:pos x="0" y="36"/>
                </a:cxn>
                <a:cxn ang="0">
                  <a:pos x="3" y="25"/>
                </a:cxn>
                <a:cxn ang="0">
                  <a:pos x="7" y="16"/>
                </a:cxn>
                <a:cxn ang="0">
                  <a:pos x="14" y="9"/>
                </a:cxn>
                <a:cxn ang="0">
                  <a:pos x="21" y="3"/>
                </a:cxn>
                <a:cxn ang="0">
                  <a:pos x="31" y="0"/>
                </a:cxn>
              </a:cxnLst>
              <a:rect l="0" t="0" r="r" b="b"/>
              <a:pathLst>
                <a:path w="38" h="73">
                  <a:moveTo>
                    <a:pt x="38" y="73"/>
                  </a:moveTo>
                  <a:lnTo>
                    <a:pt x="28" y="72"/>
                  </a:lnTo>
                  <a:lnTo>
                    <a:pt x="19" y="70"/>
                  </a:lnTo>
                  <a:lnTo>
                    <a:pt x="11" y="64"/>
                  </a:lnTo>
                  <a:lnTo>
                    <a:pt x="5" y="56"/>
                  </a:lnTo>
                  <a:lnTo>
                    <a:pt x="1" y="46"/>
                  </a:lnTo>
                  <a:lnTo>
                    <a:pt x="0" y="36"/>
                  </a:lnTo>
                  <a:lnTo>
                    <a:pt x="3" y="25"/>
                  </a:lnTo>
                  <a:lnTo>
                    <a:pt x="7" y="16"/>
                  </a:lnTo>
                  <a:lnTo>
                    <a:pt x="14" y="9"/>
                  </a:lnTo>
                  <a:lnTo>
                    <a:pt x="21" y="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5" name="Freeform 3517"/>
            <p:cNvSpPr>
              <a:spLocks/>
            </p:cNvSpPr>
            <p:nvPr/>
          </p:nvSpPr>
          <p:spPr bwMode="auto">
            <a:xfrm>
              <a:off x="4209" y="2270"/>
              <a:ext cx="14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2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4"/>
                </a:cxn>
              </a:cxnLst>
              <a:rect l="0" t="0" r="r" b="b"/>
              <a:pathLst>
                <a:path w="49" h="77">
                  <a:moveTo>
                    <a:pt x="0" y="4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2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6" name="Freeform 3518"/>
            <p:cNvSpPr>
              <a:spLocks/>
            </p:cNvSpPr>
            <p:nvPr/>
          </p:nvSpPr>
          <p:spPr bwMode="auto">
            <a:xfrm>
              <a:off x="4209" y="2270"/>
              <a:ext cx="14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2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4"/>
                </a:cxn>
              </a:cxnLst>
              <a:rect l="0" t="0" r="r" b="b"/>
              <a:pathLst>
                <a:path w="49" h="77">
                  <a:moveTo>
                    <a:pt x="0" y="4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2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7" name="Freeform 3519"/>
            <p:cNvSpPr>
              <a:spLocks/>
            </p:cNvSpPr>
            <p:nvPr/>
          </p:nvSpPr>
          <p:spPr bwMode="auto">
            <a:xfrm>
              <a:off x="4223" y="2284"/>
              <a:ext cx="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6"/>
                </a:cxn>
                <a:cxn ang="0">
                  <a:pos x="12" y="34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4" y="36"/>
                  </a:lnTo>
                  <a:lnTo>
                    <a:pt x="1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8" name="Line 3520"/>
            <p:cNvSpPr>
              <a:spLocks noChangeShapeType="1"/>
            </p:cNvSpPr>
            <p:nvPr/>
          </p:nvSpPr>
          <p:spPr bwMode="auto">
            <a:xfrm flipV="1">
              <a:off x="4223" y="2297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29" name="Freeform 3521"/>
            <p:cNvSpPr>
              <a:spLocks/>
            </p:cNvSpPr>
            <p:nvPr/>
          </p:nvSpPr>
          <p:spPr bwMode="auto">
            <a:xfrm>
              <a:off x="4219" y="2266"/>
              <a:ext cx="19" cy="3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0" name="Freeform 3522"/>
            <p:cNvSpPr>
              <a:spLocks/>
            </p:cNvSpPr>
            <p:nvPr/>
          </p:nvSpPr>
          <p:spPr bwMode="auto">
            <a:xfrm>
              <a:off x="4219" y="2266"/>
              <a:ext cx="19" cy="3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1" name="Freeform 3523"/>
            <p:cNvSpPr>
              <a:spLocks/>
            </p:cNvSpPr>
            <p:nvPr/>
          </p:nvSpPr>
          <p:spPr bwMode="auto">
            <a:xfrm>
              <a:off x="4236" y="2277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7" y="31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12" y="34"/>
                  </a:lnTo>
                  <a:lnTo>
                    <a:pt x="17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2" name="Line 3524"/>
            <p:cNvSpPr>
              <a:spLocks noChangeShapeType="1"/>
            </p:cNvSpPr>
            <p:nvPr/>
          </p:nvSpPr>
          <p:spPr bwMode="auto">
            <a:xfrm flipV="1">
              <a:off x="4238" y="2290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3" name="Freeform 3525"/>
            <p:cNvSpPr>
              <a:spLocks/>
            </p:cNvSpPr>
            <p:nvPr/>
          </p:nvSpPr>
          <p:spPr bwMode="auto">
            <a:xfrm>
              <a:off x="4230" y="2257"/>
              <a:ext cx="20" cy="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6"/>
                </a:cxn>
                <a:cxn ang="0">
                  <a:pos x="72" y="63"/>
                </a:cxn>
                <a:cxn ang="0">
                  <a:pos x="54" y="31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6">
                  <a:moveTo>
                    <a:pt x="0" y="23"/>
                  </a:moveTo>
                  <a:lnTo>
                    <a:pt x="18" y="55"/>
                  </a:lnTo>
                  <a:lnTo>
                    <a:pt x="35" y="86"/>
                  </a:lnTo>
                  <a:lnTo>
                    <a:pt x="72" y="63"/>
                  </a:lnTo>
                  <a:lnTo>
                    <a:pt x="54" y="31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4" name="Freeform 3526"/>
            <p:cNvSpPr>
              <a:spLocks/>
            </p:cNvSpPr>
            <p:nvPr/>
          </p:nvSpPr>
          <p:spPr bwMode="auto">
            <a:xfrm>
              <a:off x="4230" y="2257"/>
              <a:ext cx="20" cy="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6"/>
                </a:cxn>
                <a:cxn ang="0">
                  <a:pos x="72" y="63"/>
                </a:cxn>
                <a:cxn ang="0">
                  <a:pos x="54" y="31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6">
                  <a:moveTo>
                    <a:pt x="0" y="23"/>
                  </a:moveTo>
                  <a:lnTo>
                    <a:pt x="18" y="55"/>
                  </a:lnTo>
                  <a:lnTo>
                    <a:pt x="35" y="86"/>
                  </a:lnTo>
                  <a:lnTo>
                    <a:pt x="72" y="63"/>
                  </a:lnTo>
                  <a:lnTo>
                    <a:pt x="54" y="31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5" name="Freeform 3527"/>
            <p:cNvSpPr>
              <a:spLocks/>
            </p:cNvSpPr>
            <p:nvPr/>
          </p:nvSpPr>
          <p:spPr bwMode="auto">
            <a:xfrm>
              <a:off x="4246" y="2270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2"/>
                </a:cxn>
                <a:cxn ang="0">
                  <a:pos x="24" y="26"/>
                </a:cxn>
                <a:cxn ang="0">
                  <a:pos x="0" y="0"/>
                </a:cxn>
              </a:cxnLst>
              <a:rect l="0" t="0" r="r" b="b"/>
              <a:pathLst>
                <a:path w="24" h="32">
                  <a:moveTo>
                    <a:pt x="0" y="0"/>
                  </a:moveTo>
                  <a:lnTo>
                    <a:pt x="18" y="32"/>
                  </a:lnTo>
                  <a:lnTo>
                    <a:pt x="2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6" name="Line 3528"/>
            <p:cNvSpPr>
              <a:spLocks noChangeShapeType="1"/>
            </p:cNvSpPr>
            <p:nvPr/>
          </p:nvSpPr>
          <p:spPr bwMode="auto">
            <a:xfrm flipV="1">
              <a:off x="4250" y="2279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7" name="Freeform 3529"/>
            <p:cNvSpPr>
              <a:spLocks/>
            </p:cNvSpPr>
            <p:nvPr/>
          </p:nvSpPr>
          <p:spPr bwMode="auto">
            <a:xfrm>
              <a:off x="4238" y="2248"/>
              <a:ext cx="23" cy="3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3">
                  <a:moveTo>
                    <a:pt x="0" y="32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8" name="Freeform 3530"/>
            <p:cNvSpPr>
              <a:spLocks/>
            </p:cNvSpPr>
            <p:nvPr/>
          </p:nvSpPr>
          <p:spPr bwMode="auto">
            <a:xfrm>
              <a:off x="4238" y="2248"/>
              <a:ext cx="23" cy="31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3">
                  <a:moveTo>
                    <a:pt x="0" y="32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39" name="Freeform 3531"/>
            <p:cNvSpPr>
              <a:spLocks/>
            </p:cNvSpPr>
            <p:nvPr/>
          </p:nvSpPr>
          <p:spPr bwMode="auto">
            <a:xfrm>
              <a:off x="4254" y="2257"/>
              <a:ext cx="9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6"/>
                </a:cxn>
                <a:cxn ang="0">
                  <a:pos x="29" y="19"/>
                </a:cxn>
                <a:cxn ang="0">
                  <a:pos x="0" y="0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24" y="26"/>
                  </a:lnTo>
                  <a:lnTo>
                    <a:pt x="2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0" name="Line 3532"/>
            <p:cNvSpPr>
              <a:spLocks noChangeShapeType="1"/>
            </p:cNvSpPr>
            <p:nvPr/>
          </p:nvSpPr>
          <p:spPr bwMode="auto">
            <a:xfrm flipV="1">
              <a:off x="4261" y="2264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1" name="Freeform 3533"/>
            <p:cNvSpPr>
              <a:spLocks/>
            </p:cNvSpPr>
            <p:nvPr/>
          </p:nvSpPr>
          <p:spPr bwMode="auto">
            <a:xfrm>
              <a:off x="4246" y="2237"/>
              <a:ext cx="23" cy="2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7"/>
                </a:cxn>
                <a:cxn ang="0">
                  <a:pos x="51" y="18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80" h="75">
                  <a:moveTo>
                    <a:pt x="0" y="37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7"/>
                  </a:lnTo>
                  <a:lnTo>
                    <a:pt x="51" y="18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2" name="Freeform 3534"/>
            <p:cNvSpPr>
              <a:spLocks/>
            </p:cNvSpPr>
            <p:nvPr/>
          </p:nvSpPr>
          <p:spPr bwMode="auto">
            <a:xfrm>
              <a:off x="4246" y="2237"/>
              <a:ext cx="23" cy="27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7"/>
                </a:cxn>
                <a:cxn ang="0">
                  <a:pos x="51" y="18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80" h="75">
                  <a:moveTo>
                    <a:pt x="0" y="37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7"/>
                  </a:lnTo>
                  <a:lnTo>
                    <a:pt x="51" y="18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3" name="Freeform 3535"/>
            <p:cNvSpPr>
              <a:spLocks/>
            </p:cNvSpPr>
            <p:nvPr/>
          </p:nvSpPr>
          <p:spPr bwMode="auto">
            <a:xfrm>
              <a:off x="4261" y="2243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9"/>
                </a:cxn>
                <a:cxn ang="0">
                  <a:pos x="32" y="13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29" y="19"/>
                  </a:lnTo>
                  <a:lnTo>
                    <a:pt x="3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4" name="Line 3536"/>
            <p:cNvSpPr>
              <a:spLocks noChangeShapeType="1"/>
            </p:cNvSpPr>
            <p:nvPr/>
          </p:nvSpPr>
          <p:spPr bwMode="auto">
            <a:xfrm flipV="1">
              <a:off x="4269" y="224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5" name="Freeform 3537"/>
            <p:cNvSpPr>
              <a:spLocks/>
            </p:cNvSpPr>
            <p:nvPr/>
          </p:nvSpPr>
          <p:spPr bwMode="auto">
            <a:xfrm>
              <a:off x="4252" y="2223"/>
              <a:ext cx="23" cy="25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3"/>
                </a:cxn>
              </a:cxnLst>
              <a:rect l="0" t="0" r="r" b="b"/>
              <a:pathLst>
                <a:path w="78" h="68">
                  <a:moveTo>
                    <a:pt x="0" y="43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6" name="Freeform 3538"/>
            <p:cNvSpPr>
              <a:spLocks/>
            </p:cNvSpPr>
            <p:nvPr/>
          </p:nvSpPr>
          <p:spPr bwMode="auto">
            <a:xfrm>
              <a:off x="4252" y="2223"/>
              <a:ext cx="23" cy="25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3"/>
                </a:cxn>
              </a:cxnLst>
              <a:rect l="0" t="0" r="r" b="b"/>
              <a:pathLst>
                <a:path w="78" h="68">
                  <a:moveTo>
                    <a:pt x="0" y="43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7" name="Freeform 3539"/>
            <p:cNvSpPr>
              <a:spLocks/>
            </p:cNvSpPr>
            <p:nvPr/>
          </p:nvSpPr>
          <p:spPr bwMode="auto">
            <a:xfrm>
              <a:off x="4265" y="2228"/>
              <a:ext cx="10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3"/>
                </a:cxn>
                <a:cxn ang="0">
                  <a:pos x="34" y="4"/>
                </a:cxn>
                <a:cxn ang="0">
                  <a:pos x="0" y="0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lnTo>
                    <a:pt x="32" y="13"/>
                  </a:lnTo>
                  <a:lnTo>
                    <a:pt x="3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8" name="Line 3540"/>
            <p:cNvSpPr>
              <a:spLocks noChangeShapeType="1"/>
            </p:cNvSpPr>
            <p:nvPr/>
          </p:nvSpPr>
          <p:spPr bwMode="auto">
            <a:xfrm flipV="1">
              <a:off x="4275" y="223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49" name="Freeform 3541"/>
            <p:cNvSpPr>
              <a:spLocks/>
            </p:cNvSpPr>
            <p:nvPr/>
          </p:nvSpPr>
          <p:spPr bwMode="auto">
            <a:xfrm>
              <a:off x="4254" y="2210"/>
              <a:ext cx="23" cy="2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34" y="48"/>
                </a:cxn>
                <a:cxn ang="0">
                  <a:pos x="68" y="52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5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lnTo>
                    <a:pt x="34" y="48"/>
                  </a:lnTo>
                  <a:lnTo>
                    <a:pt x="68" y="52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0" name="Freeform 3542"/>
            <p:cNvSpPr>
              <a:spLocks/>
            </p:cNvSpPr>
            <p:nvPr/>
          </p:nvSpPr>
          <p:spPr bwMode="auto">
            <a:xfrm>
              <a:off x="4254" y="2210"/>
              <a:ext cx="23" cy="20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34" y="48"/>
                </a:cxn>
                <a:cxn ang="0">
                  <a:pos x="68" y="52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5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lnTo>
                    <a:pt x="34" y="48"/>
                  </a:lnTo>
                  <a:lnTo>
                    <a:pt x="68" y="52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1" name="Freeform 3543"/>
            <p:cNvSpPr>
              <a:spLocks/>
            </p:cNvSpPr>
            <p:nvPr/>
          </p:nvSpPr>
          <p:spPr bwMode="auto">
            <a:xfrm>
              <a:off x="4267" y="2210"/>
              <a:ext cx="10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0" y="4"/>
                </a:cxn>
              </a:cxnLst>
              <a:rect l="0" t="0" r="r" b="b"/>
              <a:pathLst>
                <a:path w="34" h="7">
                  <a:moveTo>
                    <a:pt x="0" y="4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2" name="Line 3544"/>
            <p:cNvSpPr>
              <a:spLocks noChangeShapeType="1"/>
            </p:cNvSpPr>
            <p:nvPr/>
          </p:nvSpPr>
          <p:spPr bwMode="auto">
            <a:xfrm flipV="1">
              <a:off x="4277" y="221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3" name="Freeform 3545"/>
            <p:cNvSpPr>
              <a:spLocks/>
            </p:cNvSpPr>
            <p:nvPr/>
          </p:nvSpPr>
          <p:spPr bwMode="auto">
            <a:xfrm>
              <a:off x="4254" y="2194"/>
              <a:ext cx="23" cy="18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4" name="Freeform 3546"/>
            <p:cNvSpPr>
              <a:spLocks/>
            </p:cNvSpPr>
            <p:nvPr/>
          </p:nvSpPr>
          <p:spPr bwMode="auto">
            <a:xfrm>
              <a:off x="4254" y="2194"/>
              <a:ext cx="23" cy="18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5" name="Freeform 3547"/>
            <p:cNvSpPr>
              <a:spLocks/>
            </p:cNvSpPr>
            <p:nvPr/>
          </p:nvSpPr>
          <p:spPr bwMode="auto">
            <a:xfrm>
              <a:off x="4265" y="2190"/>
              <a:ext cx="10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4" y="10"/>
                </a:cxn>
                <a:cxn ang="0">
                  <a:pos x="32" y="0"/>
                </a:cxn>
                <a:cxn ang="0">
                  <a:pos x="0" y="13"/>
                </a:cxn>
              </a:cxnLst>
              <a:rect l="0" t="0" r="r" b="b"/>
              <a:pathLst>
                <a:path w="34" h="13">
                  <a:moveTo>
                    <a:pt x="0" y="13"/>
                  </a:moveTo>
                  <a:lnTo>
                    <a:pt x="34" y="10"/>
                  </a:lnTo>
                  <a:lnTo>
                    <a:pt x="3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6" name="Line 3548"/>
            <p:cNvSpPr>
              <a:spLocks noChangeShapeType="1"/>
            </p:cNvSpPr>
            <p:nvPr/>
          </p:nvSpPr>
          <p:spPr bwMode="auto">
            <a:xfrm flipH="1" flipV="1">
              <a:off x="4275" y="2190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7" name="Freeform 3549"/>
            <p:cNvSpPr>
              <a:spLocks/>
            </p:cNvSpPr>
            <p:nvPr/>
          </p:nvSpPr>
          <p:spPr bwMode="auto">
            <a:xfrm>
              <a:off x="4252" y="2174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8" name="Freeform 3550"/>
            <p:cNvSpPr>
              <a:spLocks/>
            </p:cNvSpPr>
            <p:nvPr/>
          </p:nvSpPr>
          <p:spPr bwMode="auto">
            <a:xfrm>
              <a:off x="4252" y="2174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59" name="Freeform 3551"/>
            <p:cNvSpPr>
              <a:spLocks/>
            </p:cNvSpPr>
            <p:nvPr/>
          </p:nvSpPr>
          <p:spPr bwMode="auto">
            <a:xfrm>
              <a:off x="4261" y="2172"/>
              <a:ext cx="10" cy="6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2" y="6"/>
                </a:cxn>
                <a:cxn ang="0">
                  <a:pos x="29" y="0"/>
                </a:cxn>
                <a:cxn ang="0">
                  <a:pos x="0" y="19"/>
                </a:cxn>
              </a:cxnLst>
              <a:rect l="0" t="0" r="r" b="b"/>
              <a:pathLst>
                <a:path w="32" h="19">
                  <a:moveTo>
                    <a:pt x="0" y="19"/>
                  </a:moveTo>
                  <a:lnTo>
                    <a:pt x="32" y="6"/>
                  </a:lnTo>
                  <a:lnTo>
                    <a:pt x="29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0" name="Line 3552"/>
            <p:cNvSpPr>
              <a:spLocks noChangeShapeType="1"/>
            </p:cNvSpPr>
            <p:nvPr/>
          </p:nvSpPr>
          <p:spPr bwMode="auto">
            <a:xfrm flipH="1" flipV="1">
              <a:off x="4269" y="217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1" name="Freeform 3553"/>
            <p:cNvSpPr>
              <a:spLocks/>
            </p:cNvSpPr>
            <p:nvPr/>
          </p:nvSpPr>
          <p:spPr bwMode="auto">
            <a:xfrm>
              <a:off x="4246" y="2158"/>
              <a:ext cx="23" cy="27"/>
            </a:xfrm>
            <a:custGeom>
              <a:avLst/>
              <a:gdLst/>
              <a:ahLst/>
              <a:cxnLst>
                <a:cxn ang="0">
                  <a:pos x="22" y="75"/>
                </a:cxn>
                <a:cxn ang="0">
                  <a:pos x="51" y="56"/>
                </a:cxn>
                <a:cxn ang="0">
                  <a:pos x="80" y="37"/>
                </a:cxn>
                <a:cxn ang="0">
                  <a:pos x="58" y="0"/>
                </a:cxn>
                <a:cxn ang="0">
                  <a:pos x="29" y="19"/>
                </a:cxn>
                <a:cxn ang="0">
                  <a:pos x="0" y="37"/>
                </a:cxn>
                <a:cxn ang="0">
                  <a:pos x="22" y="75"/>
                </a:cxn>
              </a:cxnLst>
              <a:rect l="0" t="0" r="r" b="b"/>
              <a:pathLst>
                <a:path w="80" h="75">
                  <a:moveTo>
                    <a:pt x="22" y="75"/>
                  </a:moveTo>
                  <a:lnTo>
                    <a:pt x="51" y="56"/>
                  </a:lnTo>
                  <a:lnTo>
                    <a:pt x="80" y="37"/>
                  </a:lnTo>
                  <a:lnTo>
                    <a:pt x="58" y="0"/>
                  </a:lnTo>
                  <a:lnTo>
                    <a:pt x="29" y="19"/>
                  </a:lnTo>
                  <a:lnTo>
                    <a:pt x="0" y="37"/>
                  </a:lnTo>
                  <a:lnTo>
                    <a:pt x="22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2" name="Freeform 3554"/>
            <p:cNvSpPr>
              <a:spLocks/>
            </p:cNvSpPr>
            <p:nvPr/>
          </p:nvSpPr>
          <p:spPr bwMode="auto">
            <a:xfrm>
              <a:off x="4246" y="2158"/>
              <a:ext cx="23" cy="27"/>
            </a:xfrm>
            <a:custGeom>
              <a:avLst/>
              <a:gdLst/>
              <a:ahLst/>
              <a:cxnLst>
                <a:cxn ang="0">
                  <a:pos x="22" y="75"/>
                </a:cxn>
                <a:cxn ang="0">
                  <a:pos x="51" y="56"/>
                </a:cxn>
                <a:cxn ang="0">
                  <a:pos x="80" y="37"/>
                </a:cxn>
                <a:cxn ang="0">
                  <a:pos x="58" y="0"/>
                </a:cxn>
                <a:cxn ang="0">
                  <a:pos x="29" y="19"/>
                </a:cxn>
                <a:cxn ang="0">
                  <a:pos x="0" y="37"/>
                </a:cxn>
                <a:cxn ang="0">
                  <a:pos x="22" y="75"/>
                </a:cxn>
              </a:cxnLst>
              <a:rect l="0" t="0" r="r" b="b"/>
              <a:pathLst>
                <a:path w="80" h="75">
                  <a:moveTo>
                    <a:pt x="22" y="75"/>
                  </a:moveTo>
                  <a:lnTo>
                    <a:pt x="51" y="56"/>
                  </a:lnTo>
                  <a:lnTo>
                    <a:pt x="80" y="37"/>
                  </a:lnTo>
                  <a:lnTo>
                    <a:pt x="58" y="0"/>
                  </a:lnTo>
                  <a:lnTo>
                    <a:pt x="29" y="19"/>
                  </a:lnTo>
                  <a:lnTo>
                    <a:pt x="0" y="37"/>
                  </a:lnTo>
                  <a:lnTo>
                    <a:pt x="22" y="7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3" name="Freeform 3555"/>
            <p:cNvSpPr>
              <a:spLocks/>
            </p:cNvSpPr>
            <p:nvPr/>
          </p:nvSpPr>
          <p:spPr bwMode="auto">
            <a:xfrm>
              <a:off x="4254" y="2156"/>
              <a:ext cx="9" cy="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9" y="7"/>
                </a:cxn>
                <a:cxn ang="0">
                  <a:pos x="24" y="0"/>
                </a:cxn>
                <a:cxn ang="0">
                  <a:pos x="0" y="26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lnTo>
                    <a:pt x="29" y="7"/>
                  </a:lnTo>
                  <a:lnTo>
                    <a:pt x="2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4" name="Line 3556"/>
            <p:cNvSpPr>
              <a:spLocks noChangeShapeType="1"/>
            </p:cNvSpPr>
            <p:nvPr/>
          </p:nvSpPr>
          <p:spPr bwMode="auto">
            <a:xfrm flipH="1" flipV="1">
              <a:off x="4261" y="215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5" name="Freeform 3557"/>
            <p:cNvSpPr>
              <a:spLocks/>
            </p:cNvSpPr>
            <p:nvPr/>
          </p:nvSpPr>
          <p:spPr bwMode="auto">
            <a:xfrm>
              <a:off x="4238" y="2142"/>
              <a:ext cx="23" cy="32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8"/>
                </a:cxn>
                <a:cxn ang="0">
                  <a:pos x="78" y="32"/>
                </a:cxn>
                <a:cxn ang="0">
                  <a:pos x="48" y="0"/>
                </a:cxn>
                <a:cxn ang="0">
                  <a:pos x="24" y="26"/>
                </a:cxn>
                <a:cxn ang="0">
                  <a:pos x="0" y="52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8"/>
                  </a:lnTo>
                  <a:lnTo>
                    <a:pt x="78" y="32"/>
                  </a:lnTo>
                  <a:lnTo>
                    <a:pt x="48" y="0"/>
                  </a:lnTo>
                  <a:lnTo>
                    <a:pt x="24" y="26"/>
                  </a:lnTo>
                  <a:lnTo>
                    <a:pt x="0" y="52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6" name="Freeform 3558"/>
            <p:cNvSpPr>
              <a:spLocks/>
            </p:cNvSpPr>
            <p:nvPr/>
          </p:nvSpPr>
          <p:spPr bwMode="auto">
            <a:xfrm>
              <a:off x="4238" y="2142"/>
              <a:ext cx="23" cy="32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8"/>
                </a:cxn>
                <a:cxn ang="0">
                  <a:pos x="78" y="32"/>
                </a:cxn>
                <a:cxn ang="0">
                  <a:pos x="48" y="0"/>
                </a:cxn>
                <a:cxn ang="0">
                  <a:pos x="24" y="26"/>
                </a:cxn>
                <a:cxn ang="0">
                  <a:pos x="0" y="52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8"/>
                  </a:lnTo>
                  <a:lnTo>
                    <a:pt x="78" y="32"/>
                  </a:lnTo>
                  <a:lnTo>
                    <a:pt x="48" y="0"/>
                  </a:lnTo>
                  <a:lnTo>
                    <a:pt x="24" y="26"/>
                  </a:lnTo>
                  <a:lnTo>
                    <a:pt x="0" y="52"/>
                  </a:lnTo>
                  <a:lnTo>
                    <a:pt x="3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7" name="Freeform 3559"/>
            <p:cNvSpPr>
              <a:spLocks/>
            </p:cNvSpPr>
            <p:nvPr/>
          </p:nvSpPr>
          <p:spPr bwMode="auto">
            <a:xfrm>
              <a:off x="4246" y="2142"/>
              <a:ext cx="6" cy="12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4"/>
                </a:cxn>
                <a:cxn ang="0">
                  <a:pos x="19" y="0"/>
                </a:cxn>
                <a:cxn ang="0">
                  <a:pos x="0" y="30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24" y="4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8" name="Line 3560"/>
            <p:cNvSpPr>
              <a:spLocks noChangeShapeType="1"/>
            </p:cNvSpPr>
            <p:nvPr/>
          </p:nvSpPr>
          <p:spPr bwMode="auto">
            <a:xfrm flipH="1" flipV="1">
              <a:off x="4250" y="2142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69" name="Freeform 3561"/>
            <p:cNvSpPr>
              <a:spLocks/>
            </p:cNvSpPr>
            <p:nvPr/>
          </p:nvSpPr>
          <p:spPr bwMode="auto">
            <a:xfrm>
              <a:off x="4230" y="2133"/>
              <a:ext cx="20" cy="32"/>
            </a:xfrm>
            <a:custGeom>
              <a:avLst/>
              <a:gdLst/>
              <a:ahLst/>
              <a:cxnLst>
                <a:cxn ang="0">
                  <a:pos x="36" y="86"/>
                </a:cxn>
                <a:cxn ang="0">
                  <a:pos x="55" y="55"/>
                </a:cxn>
                <a:cxn ang="0">
                  <a:pos x="74" y="25"/>
                </a:cxn>
                <a:cxn ang="0">
                  <a:pos x="38" y="0"/>
                </a:cxn>
                <a:cxn ang="0">
                  <a:pos x="19" y="30"/>
                </a:cxn>
                <a:cxn ang="0">
                  <a:pos x="0" y="61"/>
                </a:cxn>
                <a:cxn ang="0">
                  <a:pos x="36" y="86"/>
                </a:cxn>
              </a:cxnLst>
              <a:rect l="0" t="0" r="r" b="b"/>
              <a:pathLst>
                <a:path w="74" h="86">
                  <a:moveTo>
                    <a:pt x="36" y="86"/>
                  </a:moveTo>
                  <a:lnTo>
                    <a:pt x="55" y="55"/>
                  </a:lnTo>
                  <a:lnTo>
                    <a:pt x="74" y="25"/>
                  </a:lnTo>
                  <a:lnTo>
                    <a:pt x="38" y="0"/>
                  </a:lnTo>
                  <a:lnTo>
                    <a:pt x="19" y="30"/>
                  </a:lnTo>
                  <a:lnTo>
                    <a:pt x="0" y="61"/>
                  </a:lnTo>
                  <a:lnTo>
                    <a:pt x="36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0" name="Freeform 3562"/>
            <p:cNvSpPr>
              <a:spLocks/>
            </p:cNvSpPr>
            <p:nvPr/>
          </p:nvSpPr>
          <p:spPr bwMode="auto">
            <a:xfrm>
              <a:off x="4230" y="2133"/>
              <a:ext cx="20" cy="32"/>
            </a:xfrm>
            <a:custGeom>
              <a:avLst/>
              <a:gdLst/>
              <a:ahLst/>
              <a:cxnLst>
                <a:cxn ang="0">
                  <a:pos x="36" y="86"/>
                </a:cxn>
                <a:cxn ang="0">
                  <a:pos x="55" y="55"/>
                </a:cxn>
                <a:cxn ang="0">
                  <a:pos x="74" y="25"/>
                </a:cxn>
                <a:cxn ang="0">
                  <a:pos x="38" y="0"/>
                </a:cxn>
                <a:cxn ang="0">
                  <a:pos x="19" y="30"/>
                </a:cxn>
                <a:cxn ang="0">
                  <a:pos x="0" y="61"/>
                </a:cxn>
                <a:cxn ang="0">
                  <a:pos x="36" y="86"/>
                </a:cxn>
              </a:cxnLst>
              <a:rect l="0" t="0" r="r" b="b"/>
              <a:pathLst>
                <a:path w="74" h="86">
                  <a:moveTo>
                    <a:pt x="36" y="86"/>
                  </a:moveTo>
                  <a:lnTo>
                    <a:pt x="55" y="55"/>
                  </a:lnTo>
                  <a:lnTo>
                    <a:pt x="74" y="25"/>
                  </a:lnTo>
                  <a:lnTo>
                    <a:pt x="38" y="0"/>
                  </a:lnTo>
                  <a:lnTo>
                    <a:pt x="19" y="30"/>
                  </a:lnTo>
                  <a:lnTo>
                    <a:pt x="0" y="61"/>
                  </a:lnTo>
                  <a:lnTo>
                    <a:pt x="36" y="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1" name="Freeform 3563"/>
            <p:cNvSpPr>
              <a:spLocks/>
            </p:cNvSpPr>
            <p:nvPr/>
          </p:nvSpPr>
          <p:spPr bwMode="auto">
            <a:xfrm>
              <a:off x="4236" y="2131"/>
              <a:ext cx="4" cy="14"/>
            </a:xfrm>
            <a:custGeom>
              <a:avLst/>
              <a:gdLst/>
              <a:ahLst/>
              <a:cxnLst>
                <a:cxn ang="0">
                  <a:pos x="0" y="33"/>
                </a:cxn>
                <a:cxn ang="0">
                  <a:pos x="19" y="3"/>
                </a:cxn>
                <a:cxn ang="0">
                  <a:pos x="11" y="0"/>
                </a:cxn>
                <a:cxn ang="0">
                  <a:pos x="0" y="33"/>
                </a:cxn>
              </a:cxnLst>
              <a:rect l="0" t="0" r="r" b="b"/>
              <a:pathLst>
                <a:path w="19" h="33">
                  <a:moveTo>
                    <a:pt x="0" y="33"/>
                  </a:moveTo>
                  <a:lnTo>
                    <a:pt x="19" y="3"/>
                  </a:lnTo>
                  <a:lnTo>
                    <a:pt x="11" y="0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2" name="Line 3564"/>
            <p:cNvSpPr>
              <a:spLocks noChangeShapeType="1"/>
            </p:cNvSpPr>
            <p:nvPr/>
          </p:nvSpPr>
          <p:spPr bwMode="auto">
            <a:xfrm flipH="1" flipV="1">
              <a:off x="4238" y="2131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3" name="Freeform 3565"/>
            <p:cNvSpPr>
              <a:spLocks/>
            </p:cNvSpPr>
            <p:nvPr/>
          </p:nvSpPr>
          <p:spPr bwMode="auto">
            <a:xfrm>
              <a:off x="4219" y="2127"/>
              <a:ext cx="19" cy="29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51" y="47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3"/>
                </a:cxn>
                <a:cxn ang="0">
                  <a:pos x="0" y="67"/>
                </a:cxn>
                <a:cxn ang="0">
                  <a:pos x="40" y="81"/>
                </a:cxn>
              </a:cxnLst>
              <a:rect l="0" t="0" r="r" b="b"/>
              <a:pathLst>
                <a:path w="62" h="81">
                  <a:moveTo>
                    <a:pt x="40" y="81"/>
                  </a:moveTo>
                  <a:lnTo>
                    <a:pt x="51" y="47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3"/>
                  </a:lnTo>
                  <a:lnTo>
                    <a:pt x="0" y="67"/>
                  </a:lnTo>
                  <a:lnTo>
                    <a:pt x="40" y="8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4" name="Freeform 3566"/>
            <p:cNvSpPr>
              <a:spLocks/>
            </p:cNvSpPr>
            <p:nvPr/>
          </p:nvSpPr>
          <p:spPr bwMode="auto">
            <a:xfrm>
              <a:off x="4219" y="2127"/>
              <a:ext cx="19" cy="29"/>
            </a:xfrm>
            <a:custGeom>
              <a:avLst/>
              <a:gdLst/>
              <a:ahLst/>
              <a:cxnLst>
                <a:cxn ang="0">
                  <a:pos x="40" y="81"/>
                </a:cxn>
                <a:cxn ang="0">
                  <a:pos x="51" y="47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3"/>
                </a:cxn>
                <a:cxn ang="0">
                  <a:pos x="0" y="67"/>
                </a:cxn>
                <a:cxn ang="0">
                  <a:pos x="40" y="81"/>
                </a:cxn>
              </a:cxnLst>
              <a:rect l="0" t="0" r="r" b="b"/>
              <a:pathLst>
                <a:path w="62" h="81">
                  <a:moveTo>
                    <a:pt x="40" y="81"/>
                  </a:moveTo>
                  <a:lnTo>
                    <a:pt x="51" y="47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3"/>
                  </a:lnTo>
                  <a:lnTo>
                    <a:pt x="0" y="67"/>
                  </a:lnTo>
                  <a:lnTo>
                    <a:pt x="40" y="8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5" name="Freeform 3567"/>
            <p:cNvSpPr>
              <a:spLocks/>
            </p:cNvSpPr>
            <p:nvPr/>
          </p:nvSpPr>
          <p:spPr bwMode="auto">
            <a:xfrm>
              <a:off x="4223" y="2124"/>
              <a:ext cx="3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0" y="36"/>
                </a:cxn>
              </a:cxnLst>
              <a:rect l="0" t="0" r="r" b="b"/>
              <a:pathLst>
                <a:path w="11" h="36">
                  <a:moveTo>
                    <a:pt x="0" y="36"/>
                  </a:moveTo>
                  <a:lnTo>
                    <a:pt x="11" y="3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6" name="Line 3568"/>
            <p:cNvSpPr>
              <a:spLocks noChangeShapeType="1"/>
            </p:cNvSpPr>
            <p:nvPr/>
          </p:nvSpPr>
          <p:spPr bwMode="auto">
            <a:xfrm flipH="1" flipV="1">
              <a:off x="4226" y="2124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7" name="Freeform 3569"/>
            <p:cNvSpPr>
              <a:spLocks/>
            </p:cNvSpPr>
            <p:nvPr/>
          </p:nvSpPr>
          <p:spPr bwMode="auto">
            <a:xfrm>
              <a:off x="4209" y="2122"/>
              <a:ext cx="17" cy="29"/>
            </a:xfrm>
            <a:custGeom>
              <a:avLst/>
              <a:gdLst/>
              <a:ahLst/>
              <a:cxnLst>
                <a:cxn ang="0">
                  <a:pos x="42" y="79"/>
                </a:cxn>
                <a:cxn ang="0">
                  <a:pos x="46" y="42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7"/>
                </a:cxn>
                <a:cxn ang="0">
                  <a:pos x="0" y="73"/>
                </a:cxn>
                <a:cxn ang="0">
                  <a:pos x="42" y="79"/>
                </a:cxn>
              </a:cxnLst>
              <a:rect l="0" t="0" r="r" b="b"/>
              <a:pathLst>
                <a:path w="51" h="79">
                  <a:moveTo>
                    <a:pt x="42" y="79"/>
                  </a:moveTo>
                  <a:lnTo>
                    <a:pt x="46" y="42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7"/>
                  </a:lnTo>
                  <a:lnTo>
                    <a:pt x="0" y="73"/>
                  </a:lnTo>
                  <a:lnTo>
                    <a:pt x="42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8" name="Freeform 3570"/>
            <p:cNvSpPr>
              <a:spLocks/>
            </p:cNvSpPr>
            <p:nvPr/>
          </p:nvSpPr>
          <p:spPr bwMode="auto">
            <a:xfrm>
              <a:off x="4209" y="2122"/>
              <a:ext cx="17" cy="29"/>
            </a:xfrm>
            <a:custGeom>
              <a:avLst/>
              <a:gdLst/>
              <a:ahLst/>
              <a:cxnLst>
                <a:cxn ang="0">
                  <a:pos x="42" y="79"/>
                </a:cxn>
                <a:cxn ang="0">
                  <a:pos x="46" y="42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7"/>
                </a:cxn>
                <a:cxn ang="0">
                  <a:pos x="0" y="73"/>
                </a:cxn>
                <a:cxn ang="0">
                  <a:pos x="42" y="79"/>
                </a:cxn>
              </a:cxnLst>
              <a:rect l="0" t="0" r="r" b="b"/>
              <a:pathLst>
                <a:path w="51" h="79">
                  <a:moveTo>
                    <a:pt x="42" y="79"/>
                  </a:moveTo>
                  <a:lnTo>
                    <a:pt x="46" y="42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7"/>
                  </a:lnTo>
                  <a:lnTo>
                    <a:pt x="0" y="73"/>
                  </a:lnTo>
                  <a:lnTo>
                    <a:pt x="42" y="7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79" name="Freeform 3571"/>
            <p:cNvSpPr>
              <a:spLocks/>
            </p:cNvSpPr>
            <p:nvPr/>
          </p:nvSpPr>
          <p:spPr bwMode="auto">
            <a:xfrm>
              <a:off x="4201" y="2122"/>
              <a:ext cx="12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0" y="73"/>
                </a:cxn>
                <a:cxn ang="0">
                  <a:pos x="20" y="69"/>
                </a:cxn>
                <a:cxn ang="0">
                  <a:pos x="12" y="65"/>
                </a:cxn>
                <a:cxn ang="0">
                  <a:pos x="6" y="56"/>
                </a:cxn>
                <a:cxn ang="0">
                  <a:pos x="1" y="47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6" y="18"/>
                </a:cxn>
                <a:cxn ang="0">
                  <a:pos x="11" y="10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34" y="37"/>
                </a:cxn>
              </a:cxnLst>
              <a:rect l="0" t="0" r="r" b="b"/>
              <a:pathLst>
                <a:path w="39" h="73">
                  <a:moveTo>
                    <a:pt x="34" y="37"/>
                  </a:moveTo>
                  <a:lnTo>
                    <a:pt x="30" y="73"/>
                  </a:lnTo>
                  <a:lnTo>
                    <a:pt x="20" y="69"/>
                  </a:lnTo>
                  <a:lnTo>
                    <a:pt x="12" y="65"/>
                  </a:lnTo>
                  <a:lnTo>
                    <a:pt x="6" y="56"/>
                  </a:lnTo>
                  <a:lnTo>
                    <a:pt x="1" y="47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6" y="18"/>
                  </a:lnTo>
                  <a:lnTo>
                    <a:pt x="11" y="10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0" name="Freeform 3572"/>
            <p:cNvSpPr>
              <a:spLocks/>
            </p:cNvSpPr>
            <p:nvPr/>
          </p:nvSpPr>
          <p:spPr bwMode="auto">
            <a:xfrm>
              <a:off x="4201" y="2122"/>
              <a:ext cx="12" cy="27"/>
            </a:xfrm>
            <a:custGeom>
              <a:avLst/>
              <a:gdLst/>
              <a:ahLst/>
              <a:cxnLst>
                <a:cxn ang="0">
                  <a:pos x="30" y="73"/>
                </a:cxn>
                <a:cxn ang="0">
                  <a:pos x="20" y="69"/>
                </a:cxn>
                <a:cxn ang="0">
                  <a:pos x="12" y="65"/>
                </a:cxn>
                <a:cxn ang="0">
                  <a:pos x="6" y="56"/>
                </a:cxn>
                <a:cxn ang="0">
                  <a:pos x="1" y="47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6" y="18"/>
                </a:cxn>
                <a:cxn ang="0">
                  <a:pos x="11" y="10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39" h="73">
                  <a:moveTo>
                    <a:pt x="30" y="73"/>
                  </a:moveTo>
                  <a:lnTo>
                    <a:pt x="20" y="69"/>
                  </a:lnTo>
                  <a:lnTo>
                    <a:pt x="12" y="65"/>
                  </a:lnTo>
                  <a:lnTo>
                    <a:pt x="6" y="56"/>
                  </a:lnTo>
                  <a:lnTo>
                    <a:pt x="1" y="47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6" y="18"/>
                  </a:lnTo>
                  <a:lnTo>
                    <a:pt x="11" y="10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1" name="Freeform 3573"/>
            <p:cNvSpPr>
              <a:spLocks/>
            </p:cNvSpPr>
            <p:nvPr/>
          </p:nvSpPr>
          <p:spPr bwMode="auto">
            <a:xfrm>
              <a:off x="4201" y="2571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8" y="72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4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34" y="36"/>
                </a:cxn>
              </a:cxnLst>
              <a:rect l="0" t="0" r="r" b="b"/>
              <a:pathLst>
                <a:path w="38" h="72">
                  <a:moveTo>
                    <a:pt x="34" y="36"/>
                  </a:moveTo>
                  <a:lnTo>
                    <a:pt x="38" y="72"/>
                  </a:ln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4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2" name="Freeform 3574"/>
            <p:cNvSpPr>
              <a:spLocks/>
            </p:cNvSpPr>
            <p:nvPr/>
          </p:nvSpPr>
          <p:spPr bwMode="auto">
            <a:xfrm>
              <a:off x="4201" y="2571"/>
              <a:ext cx="10" cy="27"/>
            </a:xfrm>
            <a:custGeom>
              <a:avLst/>
              <a:gdLst/>
              <a:ahLst/>
              <a:cxnLst>
                <a:cxn ang="0">
                  <a:pos x="38" y="72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4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38" h="72">
                  <a:moveTo>
                    <a:pt x="38" y="72"/>
                  </a:move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4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3" name="Freeform 3575"/>
            <p:cNvSpPr>
              <a:spLocks/>
            </p:cNvSpPr>
            <p:nvPr/>
          </p:nvSpPr>
          <p:spPr bwMode="auto">
            <a:xfrm>
              <a:off x="4209" y="2569"/>
              <a:ext cx="14" cy="2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3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7">
                  <a:moveTo>
                    <a:pt x="0" y="5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3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4" name="Freeform 3576"/>
            <p:cNvSpPr>
              <a:spLocks/>
            </p:cNvSpPr>
            <p:nvPr/>
          </p:nvSpPr>
          <p:spPr bwMode="auto">
            <a:xfrm>
              <a:off x="4209" y="2569"/>
              <a:ext cx="14" cy="2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3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7">
                  <a:moveTo>
                    <a:pt x="0" y="5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3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5" name="Freeform 3577"/>
            <p:cNvSpPr>
              <a:spLocks/>
            </p:cNvSpPr>
            <p:nvPr/>
          </p:nvSpPr>
          <p:spPr bwMode="auto">
            <a:xfrm>
              <a:off x="4223" y="2582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7"/>
                </a:cxn>
                <a:cxn ang="0">
                  <a:pos x="12" y="34"/>
                </a:cxn>
                <a:cxn ang="0">
                  <a:pos x="0" y="0"/>
                </a:cxn>
              </a:cxnLst>
              <a:rect l="0" t="0" r="r" b="b"/>
              <a:pathLst>
                <a:path w="12" h="37">
                  <a:moveTo>
                    <a:pt x="0" y="0"/>
                  </a:moveTo>
                  <a:lnTo>
                    <a:pt x="4" y="37"/>
                  </a:lnTo>
                  <a:lnTo>
                    <a:pt x="1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6" name="Line 3578"/>
            <p:cNvSpPr>
              <a:spLocks noChangeShapeType="1"/>
            </p:cNvSpPr>
            <p:nvPr/>
          </p:nvSpPr>
          <p:spPr bwMode="auto">
            <a:xfrm flipV="1">
              <a:off x="4223" y="2596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7" name="Freeform 3579"/>
            <p:cNvSpPr>
              <a:spLocks/>
            </p:cNvSpPr>
            <p:nvPr/>
          </p:nvSpPr>
          <p:spPr bwMode="auto">
            <a:xfrm>
              <a:off x="4219" y="2564"/>
              <a:ext cx="19" cy="3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6"/>
                </a:cxn>
              </a:cxnLst>
              <a:rect l="0" t="0" r="r" b="b"/>
              <a:pathLst>
                <a:path w="64" h="83">
                  <a:moveTo>
                    <a:pt x="0" y="16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8" name="Freeform 3580"/>
            <p:cNvSpPr>
              <a:spLocks/>
            </p:cNvSpPr>
            <p:nvPr/>
          </p:nvSpPr>
          <p:spPr bwMode="auto">
            <a:xfrm>
              <a:off x="4219" y="2564"/>
              <a:ext cx="19" cy="3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6"/>
                </a:cxn>
              </a:cxnLst>
              <a:rect l="0" t="0" r="r" b="b"/>
              <a:pathLst>
                <a:path w="64" h="83">
                  <a:moveTo>
                    <a:pt x="0" y="16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89" name="Freeform 3581"/>
            <p:cNvSpPr>
              <a:spLocks/>
            </p:cNvSpPr>
            <p:nvPr/>
          </p:nvSpPr>
          <p:spPr bwMode="auto">
            <a:xfrm>
              <a:off x="4236" y="2578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7" y="32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12" y="34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0" name="Line 3582"/>
            <p:cNvSpPr>
              <a:spLocks noChangeShapeType="1"/>
            </p:cNvSpPr>
            <p:nvPr/>
          </p:nvSpPr>
          <p:spPr bwMode="auto">
            <a:xfrm flipV="1">
              <a:off x="4238" y="258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1" name="Freeform 3583"/>
            <p:cNvSpPr>
              <a:spLocks/>
            </p:cNvSpPr>
            <p:nvPr/>
          </p:nvSpPr>
          <p:spPr bwMode="auto">
            <a:xfrm>
              <a:off x="4230" y="2555"/>
              <a:ext cx="20" cy="3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3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4"/>
                </a:cxn>
              </a:cxnLst>
              <a:rect l="0" t="0" r="r" b="b"/>
              <a:pathLst>
                <a:path w="72" h="87">
                  <a:moveTo>
                    <a:pt x="0" y="24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3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2" name="Freeform 3584"/>
            <p:cNvSpPr>
              <a:spLocks/>
            </p:cNvSpPr>
            <p:nvPr/>
          </p:nvSpPr>
          <p:spPr bwMode="auto">
            <a:xfrm>
              <a:off x="4230" y="2555"/>
              <a:ext cx="20" cy="34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3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4"/>
                </a:cxn>
              </a:cxnLst>
              <a:rect l="0" t="0" r="r" b="b"/>
              <a:pathLst>
                <a:path w="72" h="87">
                  <a:moveTo>
                    <a:pt x="0" y="24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3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3" name="Freeform 3585"/>
            <p:cNvSpPr>
              <a:spLocks/>
            </p:cNvSpPr>
            <p:nvPr/>
          </p:nvSpPr>
          <p:spPr bwMode="auto">
            <a:xfrm>
              <a:off x="4246" y="2569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1"/>
                </a:cxn>
                <a:cxn ang="0">
                  <a:pos x="24" y="26"/>
                </a:cxn>
                <a:cxn ang="0">
                  <a:pos x="0" y="0"/>
                </a:cxn>
              </a:cxnLst>
              <a:rect l="0" t="0" r="r" b="b"/>
              <a:pathLst>
                <a:path w="24" h="31">
                  <a:moveTo>
                    <a:pt x="0" y="0"/>
                  </a:moveTo>
                  <a:lnTo>
                    <a:pt x="18" y="31"/>
                  </a:lnTo>
                  <a:lnTo>
                    <a:pt x="2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4" name="Line 3586"/>
            <p:cNvSpPr>
              <a:spLocks noChangeShapeType="1"/>
            </p:cNvSpPr>
            <p:nvPr/>
          </p:nvSpPr>
          <p:spPr bwMode="auto">
            <a:xfrm flipV="1">
              <a:off x="4250" y="257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5" name="Freeform 3587"/>
            <p:cNvSpPr>
              <a:spLocks/>
            </p:cNvSpPr>
            <p:nvPr/>
          </p:nvSpPr>
          <p:spPr bwMode="auto">
            <a:xfrm>
              <a:off x="4238" y="2546"/>
              <a:ext cx="23" cy="3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8"/>
                </a:cxn>
                <a:cxn ang="0">
                  <a:pos x="48" y="84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4">
                  <a:moveTo>
                    <a:pt x="0" y="32"/>
                  </a:moveTo>
                  <a:lnTo>
                    <a:pt x="24" y="58"/>
                  </a:lnTo>
                  <a:lnTo>
                    <a:pt x="48" y="84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6" name="Freeform 3588"/>
            <p:cNvSpPr>
              <a:spLocks/>
            </p:cNvSpPr>
            <p:nvPr/>
          </p:nvSpPr>
          <p:spPr bwMode="auto">
            <a:xfrm>
              <a:off x="4238" y="2546"/>
              <a:ext cx="23" cy="3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8"/>
                </a:cxn>
                <a:cxn ang="0">
                  <a:pos x="48" y="84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4">
                  <a:moveTo>
                    <a:pt x="0" y="32"/>
                  </a:moveTo>
                  <a:lnTo>
                    <a:pt x="24" y="58"/>
                  </a:lnTo>
                  <a:lnTo>
                    <a:pt x="48" y="84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7" name="Freeform 3589"/>
            <p:cNvSpPr>
              <a:spLocks/>
            </p:cNvSpPr>
            <p:nvPr/>
          </p:nvSpPr>
          <p:spPr bwMode="auto">
            <a:xfrm>
              <a:off x="4254" y="2555"/>
              <a:ext cx="9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6"/>
                </a:cxn>
                <a:cxn ang="0">
                  <a:pos x="29" y="19"/>
                </a:cxn>
                <a:cxn ang="0">
                  <a:pos x="0" y="0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24" y="26"/>
                  </a:lnTo>
                  <a:lnTo>
                    <a:pt x="2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8" name="Line 3590"/>
            <p:cNvSpPr>
              <a:spLocks noChangeShapeType="1"/>
            </p:cNvSpPr>
            <p:nvPr/>
          </p:nvSpPr>
          <p:spPr bwMode="auto">
            <a:xfrm flipV="1">
              <a:off x="4261" y="2562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799" name="Freeform 3591"/>
            <p:cNvSpPr>
              <a:spLocks/>
            </p:cNvSpPr>
            <p:nvPr/>
          </p:nvSpPr>
          <p:spPr bwMode="auto">
            <a:xfrm>
              <a:off x="4246" y="2535"/>
              <a:ext cx="23" cy="27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8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8"/>
                </a:cxn>
              </a:cxnLst>
              <a:rect l="0" t="0" r="r" b="b"/>
              <a:pathLst>
                <a:path w="80" h="75">
                  <a:moveTo>
                    <a:pt x="0" y="38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8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0" name="Freeform 3592"/>
            <p:cNvSpPr>
              <a:spLocks/>
            </p:cNvSpPr>
            <p:nvPr/>
          </p:nvSpPr>
          <p:spPr bwMode="auto">
            <a:xfrm>
              <a:off x="4246" y="2535"/>
              <a:ext cx="23" cy="27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8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8"/>
                </a:cxn>
              </a:cxnLst>
              <a:rect l="0" t="0" r="r" b="b"/>
              <a:pathLst>
                <a:path w="80" h="75">
                  <a:moveTo>
                    <a:pt x="0" y="38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8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1" name="Freeform 3593"/>
            <p:cNvSpPr>
              <a:spLocks/>
            </p:cNvSpPr>
            <p:nvPr/>
          </p:nvSpPr>
          <p:spPr bwMode="auto">
            <a:xfrm>
              <a:off x="4261" y="2542"/>
              <a:ext cx="10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9"/>
                </a:cxn>
                <a:cxn ang="0">
                  <a:pos x="32" y="13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29" y="19"/>
                  </a:lnTo>
                  <a:lnTo>
                    <a:pt x="3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2" name="Line 3594"/>
            <p:cNvSpPr>
              <a:spLocks noChangeShapeType="1"/>
            </p:cNvSpPr>
            <p:nvPr/>
          </p:nvSpPr>
          <p:spPr bwMode="auto">
            <a:xfrm flipV="1">
              <a:off x="4269" y="254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3" name="Freeform 3595"/>
            <p:cNvSpPr>
              <a:spLocks/>
            </p:cNvSpPr>
            <p:nvPr/>
          </p:nvSpPr>
          <p:spPr bwMode="auto">
            <a:xfrm>
              <a:off x="4252" y="2522"/>
              <a:ext cx="23" cy="2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4" name="Freeform 3596"/>
            <p:cNvSpPr>
              <a:spLocks/>
            </p:cNvSpPr>
            <p:nvPr/>
          </p:nvSpPr>
          <p:spPr bwMode="auto">
            <a:xfrm>
              <a:off x="4252" y="2522"/>
              <a:ext cx="23" cy="2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5" name="Freeform 3597"/>
            <p:cNvSpPr>
              <a:spLocks/>
            </p:cNvSpPr>
            <p:nvPr/>
          </p:nvSpPr>
          <p:spPr bwMode="auto">
            <a:xfrm>
              <a:off x="4265" y="2526"/>
              <a:ext cx="10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3"/>
                </a:cxn>
                <a:cxn ang="0">
                  <a:pos x="34" y="3"/>
                </a:cxn>
                <a:cxn ang="0">
                  <a:pos x="0" y="0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lnTo>
                    <a:pt x="32" y="13"/>
                  </a:lnTo>
                  <a:lnTo>
                    <a:pt x="3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6" name="Line 3598"/>
            <p:cNvSpPr>
              <a:spLocks noChangeShapeType="1"/>
            </p:cNvSpPr>
            <p:nvPr/>
          </p:nvSpPr>
          <p:spPr bwMode="auto">
            <a:xfrm flipV="1">
              <a:off x="4275" y="252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7" name="Freeform 3599"/>
            <p:cNvSpPr>
              <a:spLocks/>
            </p:cNvSpPr>
            <p:nvPr/>
          </p:nvSpPr>
          <p:spPr bwMode="auto">
            <a:xfrm>
              <a:off x="4254" y="2508"/>
              <a:ext cx="23" cy="2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34" y="48"/>
                </a:cxn>
                <a:cxn ang="0">
                  <a:pos x="68" y="51"/>
                </a:cxn>
                <a:cxn ang="0">
                  <a:pos x="73" y="7"/>
                </a:cxn>
                <a:cxn ang="0">
                  <a:pos x="39" y="3"/>
                </a:cxn>
                <a:cxn ang="0">
                  <a:pos x="5" y="0"/>
                </a:cxn>
                <a:cxn ang="0">
                  <a:pos x="0" y="44"/>
                </a:cxn>
              </a:cxnLst>
              <a:rect l="0" t="0" r="r" b="b"/>
              <a:pathLst>
                <a:path w="73" h="51">
                  <a:moveTo>
                    <a:pt x="0" y="44"/>
                  </a:moveTo>
                  <a:lnTo>
                    <a:pt x="34" y="48"/>
                  </a:lnTo>
                  <a:lnTo>
                    <a:pt x="68" y="51"/>
                  </a:lnTo>
                  <a:lnTo>
                    <a:pt x="73" y="7"/>
                  </a:lnTo>
                  <a:lnTo>
                    <a:pt x="39" y="3"/>
                  </a:lnTo>
                  <a:lnTo>
                    <a:pt x="5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8" name="Freeform 3600"/>
            <p:cNvSpPr>
              <a:spLocks/>
            </p:cNvSpPr>
            <p:nvPr/>
          </p:nvSpPr>
          <p:spPr bwMode="auto">
            <a:xfrm>
              <a:off x="4254" y="2508"/>
              <a:ext cx="23" cy="20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34" y="48"/>
                </a:cxn>
                <a:cxn ang="0">
                  <a:pos x="68" y="51"/>
                </a:cxn>
                <a:cxn ang="0">
                  <a:pos x="73" y="7"/>
                </a:cxn>
                <a:cxn ang="0">
                  <a:pos x="39" y="3"/>
                </a:cxn>
                <a:cxn ang="0">
                  <a:pos x="5" y="0"/>
                </a:cxn>
                <a:cxn ang="0">
                  <a:pos x="0" y="44"/>
                </a:cxn>
              </a:cxnLst>
              <a:rect l="0" t="0" r="r" b="b"/>
              <a:pathLst>
                <a:path w="73" h="51">
                  <a:moveTo>
                    <a:pt x="0" y="44"/>
                  </a:moveTo>
                  <a:lnTo>
                    <a:pt x="34" y="48"/>
                  </a:lnTo>
                  <a:lnTo>
                    <a:pt x="68" y="51"/>
                  </a:lnTo>
                  <a:lnTo>
                    <a:pt x="73" y="7"/>
                  </a:lnTo>
                  <a:lnTo>
                    <a:pt x="39" y="3"/>
                  </a:lnTo>
                  <a:lnTo>
                    <a:pt x="5" y="0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09" name="Freeform 3601"/>
            <p:cNvSpPr>
              <a:spLocks/>
            </p:cNvSpPr>
            <p:nvPr/>
          </p:nvSpPr>
          <p:spPr bwMode="auto">
            <a:xfrm>
              <a:off x="4267" y="2508"/>
              <a:ext cx="10" cy="2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0" y="3"/>
                </a:cxn>
              </a:cxnLst>
              <a:rect l="0" t="0" r="r" b="b"/>
              <a:pathLst>
                <a:path w="34" h="7">
                  <a:moveTo>
                    <a:pt x="0" y="3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0" name="Line 3602"/>
            <p:cNvSpPr>
              <a:spLocks noChangeShapeType="1"/>
            </p:cNvSpPr>
            <p:nvPr/>
          </p:nvSpPr>
          <p:spPr bwMode="auto">
            <a:xfrm flipV="1">
              <a:off x="4277" y="250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1" name="Freeform 3603"/>
            <p:cNvSpPr>
              <a:spLocks/>
            </p:cNvSpPr>
            <p:nvPr/>
          </p:nvSpPr>
          <p:spPr bwMode="auto">
            <a:xfrm>
              <a:off x="4254" y="2492"/>
              <a:ext cx="23" cy="18"/>
            </a:xfrm>
            <a:custGeom>
              <a:avLst/>
              <a:gdLst/>
              <a:ahLst/>
              <a:cxnLst>
                <a:cxn ang="0">
                  <a:pos x="5" y="52"/>
                </a:cxn>
                <a:cxn ang="0">
                  <a:pos x="39" y="48"/>
                </a:cxn>
                <a:cxn ang="0">
                  <a:pos x="73" y="45"/>
                </a:cxn>
                <a:cxn ang="0">
                  <a:pos x="68" y="0"/>
                </a:cxn>
                <a:cxn ang="0">
                  <a:pos x="34" y="4"/>
                </a:cxn>
                <a:cxn ang="0">
                  <a:pos x="0" y="7"/>
                </a:cxn>
                <a:cxn ang="0">
                  <a:pos x="5" y="52"/>
                </a:cxn>
              </a:cxnLst>
              <a:rect l="0" t="0" r="r" b="b"/>
              <a:pathLst>
                <a:path w="73" h="52">
                  <a:moveTo>
                    <a:pt x="5" y="52"/>
                  </a:moveTo>
                  <a:lnTo>
                    <a:pt x="39" y="48"/>
                  </a:lnTo>
                  <a:lnTo>
                    <a:pt x="73" y="45"/>
                  </a:lnTo>
                  <a:lnTo>
                    <a:pt x="68" y="0"/>
                  </a:lnTo>
                  <a:lnTo>
                    <a:pt x="34" y="4"/>
                  </a:lnTo>
                  <a:lnTo>
                    <a:pt x="0" y="7"/>
                  </a:lnTo>
                  <a:lnTo>
                    <a:pt x="5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2" name="Freeform 3604"/>
            <p:cNvSpPr>
              <a:spLocks/>
            </p:cNvSpPr>
            <p:nvPr/>
          </p:nvSpPr>
          <p:spPr bwMode="auto">
            <a:xfrm>
              <a:off x="4254" y="2492"/>
              <a:ext cx="23" cy="18"/>
            </a:xfrm>
            <a:custGeom>
              <a:avLst/>
              <a:gdLst/>
              <a:ahLst/>
              <a:cxnLst>
                <a:cxn ang="0">
                  <a:pos x="5" y="52"/>
                </a:cxn>
                <a:cxn ang="0">
                  <a:pos x="39" y="48"/>
                </a:cxn>
                <a:cxn ang="0">
                  <a:pos x="73" y="45"/>
                </a:cxn>
                <a:cxn ang="0">
                  <a:pos x="68" y="0"/>
                </a:cxn>
                <a:cxn ang="0">
                  <a:pos x="34" y="4"/>
                </a:cxn>
                <a:cxn ang="0">
                  <a:pos x="0" y="7"/>
                </a:cxn>
                <a:cxn ang="0">
                  <a:pos x="5" y="52"/>
                </a:cxn>
              </a:cxnLst>
              <a:rect l="0" t="0" r="r" b="b"/>
              <a:pathLst>
                <a:path w="73" h="52">
                  <a:moveTo>
                    <a:pt x="5" y="52"/>
                  </a:moveTo>
                  <a:lnTo>
                    <a:pt x="39" y="48"/>
                  </a:lnTo>
                  <a:lnTo>
                    <a:pt x="73" y="45"/>
                  </a:lnTo>
                  <a:lnTo>
                    <a:pt x="68" y="0"/>
                  </a:lnTo>
                  <a:lnTo>
                    <a:pt x="34" y="4"/>
                  </a:lnTo>
                  <a:lnTo>
                    <a:pt x="0" y="7"/>
                  </a:lnTo>
                  <a:lnTo>
                    <a:pt x="5" y="5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3" name="Freeform 3605"/>
            <p:cNvSpPr>
              <a:spLocks/>
            </p:cNvSpPr>
            <p:nvPr/>
          </p:nvSpPr>
          <p:spPr bwMode="auto">
            <a:xfrm>
              <a:off x="4265" y="2488"/>
              <a:ext cx="10" cy="4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4" y="9"/>
                </a:cxn>
                <a:cxn ang="0">
                  <a:pos x="32" y="0"/>
                </a:cxn>
                <a:cxn ang="0">
                  <a:pos x="0" y="13"/>
                </a:cxn>
              </a:cxnLst>
              <a:rect l="0" t="0" r="r" b="b"/>
              <a:pathLst>
                <a:path w="34" h="13">
                  <a:moveTo>
                    <a:pt x="0" y="13"/>
                  </a:moveTo>
                  <a:lnTo>
                    <a:pt x="34" y="9"/>
                  </a:lnTo>
                  <a:lnTo>
                    <a:pt x="3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4" name="Line 3606"/>
            <p:cNvSpPr>
              <a:spLocks noChangeShapeType="1"/>
            </p:cNvSpPr>
            <p:nvPr/>
          </p:nvSpPr>
          <p:spPr bwMode="auto">
            <a:xfrm flipH="1" flipV="1">
              <a:off x="4275" y="2488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5" name="Freeform 3607"/>
            <p:cNvSpPr>
              <a:spLocks/>
            </p:cNvSpPr>
            <p:nvPr/>
          </p:nvSpPr>
          <p:spPr bwMode="auto">
            <a:xfrm>
              <a:off x="4252" y="2472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5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5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6" name="Freeform 3608"/>
            <p:cNvSpPr>
              <a:spLocks/>
            </p:cNvSpPr>
            <p:nvPr/>
          </p:nvSpPr>
          <p:spPr bwMode="auto">
            <a:xfrm>
              <a:off x="4252" y="2472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5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5"/>
                  </a:lnTo>
                  <a:lnTo>
                    <a:pt x="14" y="6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7" name="Freeform 3609"/>
            <p:cNvSpPr>
              <a:spLocks/>
            </p:cNvSpPr>
            <p:nvPr/>
          </p:nvSpPr>
          <p:spPr bwMode="auto">
            <a:xfrm>
              <a:off x="4261" y="2470"/>
              <a:ext cx="10" cy="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2" y="6"/>
                </a:cxn>
                <a:cxn ang="0">
                  <a:pos x="30" y="0"/>
                </a:cxn>
                <a:cxn ang="0">
                  <a:pos x="0" y="19"/>
                </a:cxn>
              </a:cxnLst>
              <a:rect l="0" t="0" r="r" b="b"/>
              <a:pathLst>
                <a:path w="32" h="19">
                  <a:moveTo>
                    <a:pt x="0" y="19"/>
                  </a:moveTo>
                  <a:lnTo>
                    <a:pt x="32" y="6"/>
                  </a:lnTo>
                  <a:lnTo>
                    <a:pt x="3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8" name="Line 3610"/>
            <p:cNvSpPr>
              <a:spLocks noChangeShapeType="1"/>
            </p:cNvSpPr>
            <p:nvPr/>
          </p:nvSpPr>
          <p:spPr bwMode="auto">
            <a:xfrm flipH="1" flipV="1">
              <a:off x="4269" y="247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19" name="Freeform 3611"/>
            <p:cNvSpPr>
              <a:spLocks/>
            </p:cNvSpPr>
            <p:nvPr/>
          </p:nvSpPr>
          <p:spPr bwMode="auto">
            <a:xfrm>
              <a:off x="4246" y="2456"/>
              <a:ext cx="23" cy="27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8"/>
                </a:cxn>
                <a:cxn ang="0">
                  <a:pos x="82" y="39"/>
                </a:cxn>
                <a:cxn ang="0">
                  <a:pos x="60" y="0"/>
                </a:cxn>
                <a:cxn ang="0">
                  <a:pos x="30" y="19"/>
                </a:cxn>
                <a:cxn ang="0">
                  <a:pos x="0" y="38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8"/>
                  </a:lnTo>
                  <a:lnTo>
                    <a:pt x="82" y="39"/>
                  </a:lnTo>
                  <a:lnTo>
                    <a:pt x="60" y="0"/>
                  </a:lnTo>
                  <a:lnTo>
                    <a:pt x="30" y="19"/>
                  </a:lnTo>
                  <a:lnTo>
                    <a:pt x="0" y="38"/>
                  </a:lnTo>
                  <a:lnTo>
                    <a:pt x="2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0" name="Freeform 3612"/>
            <p:cNvSpPr>
              <a:spLocks/>
            </p:cNvSpPr>
            <p:nvPr/>
          </p:nvSpPr>
          <p:spPr bwMode="auto">
            <a:xfrm>
              <a:off x="4246" y="2456"/>
              <a:ext cx="23" cy="27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8"/>
                </a:cxn>
                <a:cxn ang="0">
                  <a:pos x="82" y="39"/>
                </a:cxn>
                <a:cxn ang="0">
                  <a:pos x="60" y="0"/>
                </a:cxn>
                <a:cxn ang="0">
                  <a:pos x="30" y="19"/>
                </a:cxn>
                <a:cxn ang="0">
                  <a:pos x="0" y="38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8"/>
                  </a:lnTo>
                  <a:lnTo>
                    <a:pt x="82" y="39"/>
                  </a:lnTo>
                  <a:lnTo>
                    <a:pt x="60" y="0"/>
                  </a:lnTo>
                  <a:lnTo>
                    <a:pt x="30" y="19"/>
                  </a:lnTo>
                  <a:lnTo>
                    <a:pt x="0" y="38"/>
                  </a:lnTo>
                  <a:lnTo>
                    <a:pt x="22" y="7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1" name="Freeform 3613"/>
            <p:cNvSpPr>
              <a:spLocks/>
            </p:cNvSpPr>
            <p:nvPr/>
          </p:nvSpPr>
          <p:spPr bwMode="auto">
            <a:xfrm>
              <a:off x="4254" y="2454"/>
              <a:ext cx="9" cy="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30" y="7"/>
                </a:cxn>
                <a:cxn ang="0">
                  <a:pos x="24" y="0"/>
                </a:cxn>
                <a:cxn ang="0">
                  <a:pos x="0" y="26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7"/>
                  </a:lnTo>
                  <a:lnTo>
                    <a:pt x="2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2" name="Line 3614"/>
            <p:cNvSpPr>
              <a:spLocks noChangeShapeType="1"/>
            </p:cNvSpPr>
            <p:nvPr/>
          </p:nvSpPr>
          <p:spPr bwMode="auto">
            <a:xfrm flipH="1" flipV="1">
              <a:off x="4261" y="245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3" name="Freeform 3615"/>
            <p:cNvSpPr>
              <a:spLocks/>
            </p:cNvSpPr>
            <p:nvPr/>
          </p:nvSpPr>
          <p:spPr bwMode="auto">
            <a:xfrm>
              <a:off x="4238" y="2441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4" name="Freeform 3616"/>
            <p:cNvSpPr>
              <a:spLocks/>
            </p:cNvSpPr>
            <p:nvPr/>
          </p:nvSpPr>
          <p:spPr bwMode="auto">
            <a:xfrm>
              <a:off x="4238" y="2441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5" name="Freeform 3617"/>
            <p:cNvSpPr>
              <a:spLocks/>
            </p:cNvSpPr>
            <p:nvPr/>
          </p:nvSpPr>
          <p:spPr bwMode="auto">
            <a:xfrm>
              <a:off x="4246" y="2439"/>
              <a:ext cx="6" cy="13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6"/>
                </a:cxn>
                <a:cxn ang="0">
                  <a:pos x="18" y="0"/>
                </a:cxn>
                <a:cxn ang="0">
                  <a:pos x="0" y="31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6" name="Line 3618"/>
            <p:cNvSpPr>
              <a:spLocks noChangeShapeType="1"/>
            </p:cNvSpPr>
            <p:nvPr/>
          </p:nvSpPr>
          <p:spPr bwMode="auto">
            <a:xfrm flipH="1" flipV="1">
              <a:off x="4250" y="24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7" name="Freeform 3619"/>
            <p:cNvSpPr>
              <a:spLocks/>
            </p:cNvSpPr>
            <p:nvPr/>
          </p:nvSpPr>
          <p:spPr bwMode="auto">
            <a:xfrm>
              <a:off x="4230" y="2430"/>
              <a:ext cx="20" cy="33"/>
            </a:xfrm>
            <a:custGeom>
              <a:avLst/>
              <a:gdLst/>
              <a:ahLst/>
              <a:cxnLst>
                <a:cxn ang="0">
                  <a:pos x="37" y="87"/>
                </a:cxn>
                <a:cxn ang="0">
                  <a:pos x="54" y="55"/>
                </a:cxn>
                <a:cxn ang="0">
                  <a:pos x="72" y="24"/>
                </a:cxn>
                <a:cxn ang="0">
                  <a:pos x="35" y="0"/>
                </a:cxn>
                <a:cxn ang="0">
                  <a:pos x="18" y="32"/>
                </a:cxn>
                <a:cxn ang="0">
                  <a:pos x="0" y="63"/>
                </a:cxn>
                <a:cxn ang="0">
                  <a:pos x="37" y="87"/>
                </a:cxn>
              </a:cxnLst>
              <a:rect l="0" t="0" r="r" b="b"/>
              <a:pathLst>
                <a:path w="72" h="87">
                  <a:moveTo>
                    <a:pt x="37" y="87"/>
                  </a:moveTo>
                  <a:lnTo>
                    <a:pt x="54" y="55"/>
                  </a:lnTo>
                  <a:lnTo>
                    <a:pt x="72" y="24"/>
                  </a:lnTo>
                  <a:lnTo>
                    <a:pt x="35" y="0"/>
                  </a:lnTo>
                  <a:lnTo>
                    <a:pt x="18" y="32"/>
                  </a:lnTo>
                  <a:lnTo>
                    <a:pt x="0" y="63"/>
                  </a:lnTo>
                  <a:lnTo>
                    <a:pt x="37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8" name="Freeform 3620"/>
            <p:cNvSpPr>
              <a:spLocks/>
            </p:cNvSpPr>
            <p:nvPr/>
          </p:nvSpPr>
          <p:spPr bwMode="auto">
            <a:xfrm>
              <a:off x="4230" y="2430"/>
              <a:ext cx="20" cy="33"/>
            </a:xfrm>
            <a:custGeom>
              <a:avLst/>
              <a:gdLst/>
              <a:ahLst/>
              <a:cxnLst>
                <a:cxn ang="0">
                  <a:pos x="37" y="87"/>
                </a:cxn>
                <a:cxn ang="0">
                  <a:pos x="54" y="55"/>
                </a:cxn>
                <a:cxn ang="0">
                  <a:pos x="72" y="24"/>
                </a:cxn>
                <a:cxn ang="0">
                  <a:pos x="35" y="0"/>
                </a:cxn>
                <a:cxn ang="0">
                  <a:pos x="18" y="32"/>
                </a:cxn>
                <a:cxn ang="0">
                  <a:pos x="0" y="63"/>
                </a:cxn>
                <a:cxn ang="0">
                  <a:pos x="37" y="87"/>
                </a:cxn>
              </a:cxnLst>
              <a:rect l="0" t="0" r="r" b="b"/>
              <a:pathLst>
                <a:path w="72" h="87">
                  <a:moveTo>
                    <a:pt x="37" y="87"/>
                  </a:moveTo>
                  <a:lnTo>
                    <a:pt x="54" y="55"/>
                  </a:lnTo>
                  <a:lnTo>
                    <a:pt x="72" y="24"/>
                  </a:lnTo>
                  <a:lnTo>
                    <a:pt x="35" y="0"/>
                  </a:lnTo>
                  <a:lnTo>
                    <a:pt x="18" y="32"/>
                  </a:lnTo>
                  <a:lnTo>
                    <a:pt x="0" y="63"/>
                  </a:lnTo>
                  <a:lnTo>
                    <a:pt x="37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29" name="Freeform 3621"/>
            <p:cNvSpPr>
              <a:spLocks/>
            </p:cNvSpPr>
            <p:nvPr/>
          </p:nvSpPr>
          <p:spPr bwMode="auto">
            <a:xfrm>
              <a:off x="4236" y="2430"/>
              <a:ext cx="4" cy="1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2"/>
                </a:cxn>
                <a:cxn ang="0">
                  <a:pos x="11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2"/>
                  </a:lnTo>
                  <a:lnTo>
                    <a:pt x="11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0" name="Line 3622"/>
            <p:cNvSpPr>
              <a:spLocks noChangeShapeType="1"/>
            </p:cNvSpPr>
            <p:nvPr/>
          </p:nvSpPr>
          <p:spPr bwMode="auto">
            <a:xfrm flipH="1" flipV="1">
              <a:off x="4238" y="243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1" name="Freeform 3623"/>
            <p:cNvSpPr>
              <a:spLocks/>
            </p:cNvSpPr>
            <p:nvPr/>
          </p:nvSpPr>
          <p:spPr bwMode="auto">
            <a:xfrm>
              <a:off x="4219" y="2425"/>
              <a:ext cx="19" cy="29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51" y="48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4"/>
                </a:cxn>
                <a:cxn ang="0">
                  <a:pos x="0" y="68"/>
                </a:cxn>
                <a:cxn ang="0">
                  <a:pos x="40" y="82"/>
                </a:cxn>
              </a:cxnLst>
              <a:rect l="0" t="0" r="r" b="b"/>
              <a:pathLst>
                <a:path w="62" h="82">
                  <a:moveTo>
                    <a:pt x="40" y="82"/>
                  </a:moveTo>
                  <a:lnTo>
                    <a:pt x="51" y="48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4"/>
                  </a:lnTo>
                  <a:lnTo>
                    <a:pt x="0" y="68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2" name="Freeform 3624"/>
            <p:cNvSpPr>
              <a:spLocks/>
            </p:cNvSpPr>
            <p:nvPr/>
          </p:nvSpPr>
          <p:spPr bwMode="auto">
            <a:xfrm>
              <a:off x="4219" y="2425"/>
              <a:ext cx="19" cy="29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51" y="48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4"/>
                </a:cxn>
                <a:cxn ang="0">
                  <a:pos x="0" y="68"/>
                </a:cxn>
                <a:cxn ang="0">
                  <a:pos x="40" y="82"/>
                </a:cxn>
              </a:cxnLst>
              <a:rect l="0" t="0" r="r" b="b"/>
              <a:pathLst>
                <a:path w="62" h="82">
                  <a:moveTo>
                    <a:pt x="40" y="82"/>
                  </a:moveTo>
                  <a:lnTo>
                    <a:pt x="51" y="48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4"/>
                  </a:lnTo>
                  <a:lnTo>
                    <a:pt x="0" y="68"/>
                  </a:lnTo>
                  <a:lnTo>
                    <a:pt x="40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3" name="Freeform 3625"/>
            <p:cNvSpPr>
              <a:spLocks/>
            </p:cNvSpPr>
            <p:nvPr/>
          </p:nvSpPr>
          <p:spPr bwMode="auto">
            <a:xfrm>
              <a:off x="4223" y="2423"/>
              <a:ext cx="3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1" y="2"/>
                </a:cxn>
                <a:cxn ang="0">
                  <a:pos x="5" y="0"/>
                </a:cxn>
                <a:cxn ang="0">
                  <a:pos x="0" y="36"/>
                </a:cxn>
              </a:cxnLst>
              <a:rect l="0" t="0" r="r" b="b"/>
              <a:pathLst>
                <a:path w="11" h="36">
                  <a:moveTo>
                    <a:pt x="0" y="36"/>
                  </a:moveTo>
                  <a:lnTo>
                    <a:pt x="11" y="2"/>
                  </a:lnTo>
                  <a:lnTo>
                    <a:pt x="5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5" name="Line 3627"/>
            <p:cNvSpPr>
              <a:spLocks noChangeShapeType="1"/>
            </p:cNvSpPr>
            <p:nvPr/>
          </p:nvSpPr>
          <p:spPr bwMode="auto">
            <a:xfrm flipH="1" flipV="1">
              <a:off x="4226" y="242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6" name="Freeform 3628"/>
            <p:cNvSpPr>
              <a:spLocks/>
            </p:cNvSpPr>
            <p:nvPr/>
          </p:nvSpPr>
          <p:spPr bwMode="auto">
            <a:xfrm>
              <a:off x="4209" y="2421"/>
              <a:ext cx="17" cy="29"/>
            </a:xfrm>
            <a:custGeom>
              <a:avLst/>
              <a:gdLst/>
              <a:ahLst/>
              <a:cxnLst>
                <a:cxn ang="0">
                  <a:pos x="42" y="78"/>
                </a:cxn>
                <a:cxn ang="0">
                  <a:pos x="46" y="42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6"/>
                </a:cxn>
                <a:cxn ang="0">
                  <a:pos x="0" y="72"/>
                </a:cxn>
                <a:cxn ang="0">
                  <a:pos x="42" y="78"/>
                </a:cxn>
              </a:cxnLst>
              <a:rect l="0" t="0" r="r" b="b"/>
              <a:pathLst>
                <a:path w="51" h="78">
                  <a:moveTo>
                    <a:pt x="42" y="78"/>
                  </a:moveTo>
                  <a:lnTo>
                    <a:pt x="46" y="42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6"/>
                  </a:lnTo>
                  <a:lnTo>
                    <a:pt x="0" y="72"/>
                  </a:lnTo>
                  <a:lnTo>
                    <a:pt x="42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7" name="Freeform 3629"/>
            <p:cNvSpPr>
              <a:spLocks/>
            </p:cNvSpPr>
            <p:nvPr/>
          </p:nvSpPr>
          <p:spPr bwMode="auto">
            <a:xfrm>
              <a:off x="4209" y="2421"/>
              <a:ext cx="17" cy="29"/>
            </a:xfrm>
            <a:custGeom>
              <a:avLst/>
              <a:gdLst/>
              <a:ahLst/>
              <a:cxnLst>
                <a:cxn ang="0">
                  <a:pos x="42" y="78"/>
                </a:cxn>
                <a:cxn ang="0">
                  <a:pos x="46" y="42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6"/>
                </a:cxn>
                <a:cxn ang="0">
                  <a:pos x="0" y="72"/>
                </a:cxn>
                <a:cxn ang="0">
                  <a:pos x="42" y="78"/>
                </a:cxn>
              </a:cxnLst>
              <a:rect l="0" t="0" r="r" b="b"/>
              <a:pathLst>
                <a:path w="51" h="78">
                  <a:moveTo>
                    <a:pt x="42" y="78"/>
                  </a:moveTo>
                  <a:lnTo>
                    <a:pt x="46" y="42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6"/>
                  </a:lnTo>
                  <a:lnTo>
                    <a:pt x="0" y="72"/>
                  </a:lnTo>
                  <a:lnTo>
                    <a:pt x="42" y="7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8" name="Freeform 3630"/>
            <p:cNvSpPr>
              <a:spLocks/>
            </p:cNvSpPr>
            <p:nvPr/>
          </p:nvSpPr>
          <p:spPr bwMode="auto">
            <a:xfrm>
              <a:off x="4201" y="2421"/>
              <a:ext cx="12" cy="2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0" y="72"/>
                </a:cxn>
                <a:cxn ang="0">
                  <a:pos x="20" y="69"/>
                </a:cxn>
                <a:cxn ang="0">
                  <a:pos x="12" y="64"/>
                </a:cxn>
                <a:cxn ang="0">
                  <a:pos x="6" y="56"/>
                </a:cxn>
                <a:cxn ang="0">
                  <a:pos x="1" y="47"/>
                </a:cxn>
                <a:cxn ang="0">
                  <a:pos x="0" y="36"/>
                </a:cxn>
                <a:cxn ang="0">
                  <a:pos x="1" y="27"/>
                </a:cxn>
                <a:cxn ang="0">
                  <a:pos x="6" y="17"/>
                </a:cxn>
                <a:cxn ang="0">
                  <a:pos x="11" y="9"/>
                </a:cxn>
                <a:cxn ang="0">
                  <a:pos x="20" y="3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34" y="36"/>
                </a:cxn>
              </a:cxnLst>
              <a:rect l="0" t="0" r="r" b="b"/>
              <a:pathLst>
                <a:path w="39" h="72">
                  <a:moveTo>
                    <a:pt x="34" y="36"/>
                  </a:moveTo>
                  <a:lnTo>
                    <a:pt x="30" y="72"/>
                  </a:lnTo>
                  <a:lnTo>
                    <a:pt x="20" y="69"/>
                  </a:lnTo>
                  <a:lnTo>
                    <a:pt x="12" y="64"/>
                  </a:lnTo>
                  <a:lnTo>
                    <a:pt x="6" y="56"/>
                  </a:lnTo>
                  <a:lnTo>
                    <a:pt x="1" y="47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6" y="17"/>
                  </a:lnTo>
                  <a:lnTo>
                    <a:pt x="11" y="9"/>
                  </a:lnTo>
                  <a:lnTo>
                    <a:pt x="20" y="3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39" name="Freeform 3631"/>
            <p:cNvSpPr>
              <a:spLocks/>
            </p:cNvSpPr>
            <p:nvPr/>
          </p:nvSpPr>
          <p:spPr bwMode="auto">
            <a:xfrm>
              <a:off x="4201" y="2421"/>
              <a:ext cx="12" cy="26"/>
            </a:xfrm>
            <a:custGeom>
              <a:avLst/>
              <a:gdLst/>
              <a:ahLst/>
              <a:cxnLst>
                <a:cxn ang="0">
                  <a:pos x="30" y="72"/>
                </a:cxn>
                <a:cxn ang="0">
                  <a:pos x="20" y="69"/>
                </a:cxn>
                <a:cxn ang="0">
                  <a:pos x="12" y="64"/>
                </a:cxn>
                <a:cxn ang="0">
                  <a:pos x="6" y="56"/>
                </a:cxn>
                <a:cxn ang="0">
                  <a:pos x="1" y="47"/>
                </a:cxn>
                <a:cxn ang="0">
                  <a:pos x="0" y="36"/>
                </a:cxn>
                <a:cxn ang="0">
                  <a:pos x="1" y="27"/>
                </a:cxn>
                <a:cxn ang="0">
                  <a:pos x="6" y="17"/>
                </a:cxn>
                <a:cxn ang="0">
                  <a:pos x="11" y="9"/>
                </a:cxn>
                <a:cxn ang="0">
                  <a:pos x="20" y="3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39" h="72">
                  <a:moveTo>
                    <a:pt x="30" y="72"/>
                  </a:moveTo>
                  <a:lnTo>
                    <a:pt x="20" y="69"/>
                  </a:lnTo>
                  <a:lnTo>
                    <a:pt x="12" y="64"/>
                  </a:lnTo>
                  <a:lnTo>
                    <a:pt x="6" y="56"/>
                  </a:lnTo>
                  <a:lnTo>
                    <a:pt x="1" y="47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6" y="17"/>
                  </a:lnTo>
                  <a:lnTo>
                    <a:pt x="11" y="9"/>
                  </a:lnTo>
                  <a:lnTo>
                    <a:pt x="20" y="3"/>
                  </a:lnTo>
                  <a:lnTo>
                    <a:pt x="29" y="0"/>
                  </a:lnTo>
                  <a:lnTo>
                    <a:pt x="3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0" name="Freeform 3632"/>
            <p:cNvSpPr>
              <a:spLocks/>
            </p:cNvSpPr>
            <p:nvPr/>
          </p:nvSpPr>
          <p:spPr bwMode="auto">
            <a:xfrm>
              <a:off x="4201" y="2421"/>
              <a:ext cx="10" cy="2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8" y="72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5"/>
                </a:cxn>
                <a:cxn ang="0">
                  <a:pos x="0" y="35"/>
                </a:cxn>
                <a:cxn ang="0">
                  <a:pos x="3" y="24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34" y="36"/>
                </a:cxn>
              </a:cxnLst>
              <a:rect l="0" t="0" r="r" b="b"/>
              <a:pathLst>
                <a:path w="38" h="72">
                  <a:moveTo>
                    <a:pt x="34" y="36"/>
                  </a:moveTo>
                  <a:lnTo>
                    <a:pt x="38" y="72"/>
                  </a:ln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5"/>
                  </a:lnTo>
                  <a:lnTo>
                    <a:pt x="0" y="35"/>
                  </a:lnTo>
                  <a:lnTo>
                    <a:pt x="3" y="24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1" name="Freeform 3633"/>
            <p:cNvSpPr>
              <a:spLocks/>
            </p:cNvSpPr>
            <p:nvPr/>
          </p:nvSpPr>
          <p:spPr bwMode="auto">
            <a:xfrm>
              <a:off x="4201" y="2421"/>
              <a:ext cx="10" cy="26"/>
            </a:xfrm>
            <a:custGeom>
              <a:avLst/>
              <a:gdLst/>
              <a:ahLst/>
              <a:cxnLst>
                <a:cxn ang="0">
                  <a:pos x="38" y="72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5"/>
                </a:cxn>
                <a:cxn ang="0">
                  <a:pos x="0" y="35"/>
                </a:cxn>
                <a:cxn ang="0">
                  <a:pos x="3" y="24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38" h="72">
                  <a:moveTo>
                    <a:pt x="38" y="72"/>
                  </a:move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5"/>
                  </a:lnTo>
                  <a:lnTo>
                    <a:pt x="0" y="35"/>
                  </a:lnTo>
                  <a:lnTo>
                    <a:pt x="3" y="24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2" name="Freeform 3634"/>
            <p:cNvSpPr>
              <a:spLocks/>
            </p:cNvSpPr>
            <p:nvPr/>
          </p:nvSpPr>
          <p:spPr bwMode="auto">
            <a:xfrm>
              <a:off x="4209" y="2418"/>
              <a:ext cx="14" cy="2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3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7">
                  <a:moveTo>
                    <a:pt x="0" y="5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3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3" name="Freeform 3635"/>
            <p:cNvSpPr>
              <a:spLocks/>
            </p:cNvSpPr>
            <p:nvPr/>
          </p:nvSpPr>
          <p:spPr bwMode="auto">
            <a:xfrm>
              <a:off x="4209" y="2418"/>
              <a:ext cx="14" cy="29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3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7">
                  <a:moveTo>
                    <a:pt x="0" y="5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3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4" name="Freeform 3636"/>
            <p:cNvSpPr>
              <a:spLocks/>
            </p:cNvSpPr>
            <p:nvPr/>
          </p:nvSpPr>
          <p:spPr bwMode="auto">
            <a:xfrm>
              <a:off x="4223" y="2434"/>
              <a:ext cx="5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7"/>
                </a:cxn>
                <a:cxn ang="0">
                  <a:pos x="12" y="34"/>
                </a:cxn>
                <a:cxn ang="0">
                  <a:pos x="0" y="0"/>
                </a:cxn>
              </a:cxnLst>
              <a:rect l="0" t="0" r="r" b="b"/>
              <a:pathLst>
                <a:path w="12" h="37">
                  <a:moveTo>
                    <a:pt x="0" y="0"/>
                  </a:moveTo>
                  <a:lnTo>
                    <a:pt x="4" y="37"/>
                  </a:lnTo>
                  <a:lnTo>
                    <a:pt x="1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5" name="Line 3637"/>
            <p:cNvSpPr>
              <a:spLocks noChangeShapeType="1"/>
            </p:cNvSpPr>
            <p:nvPr/>
          </p:nvSpPr>
          <p:spPr bwMode="auto">
            <a:xfrm flipV="1">
              <a:off x="4223" y="2445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6" name="Freeform 3638"/>
            <p:cNvSpPr>
              <a:spLocks/>
            </p:cNvSpPr>
            <p:nvPr/>
          </p:nvSpPr>
          <p:spPr bwMode="auto">
            <a:xfrm>
              <a:off x="4219" y="2414"/>
              <a:ext cx="19" cy="3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7" name="Freeform 3639"/>
            <p:cNvSpPr>
              <a:spLocks/>
            </p:cNvSpPr>
            <p:nvPr/>
          </p:nvSpPr>
          <p:spPr bwMode="auto">
            <a:xfrm>
              <a:off x="4219" y="2414"/>
              <a:ext cx="19" cy="31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8" name="Freeform 3640"/>
            <p:cNvSpPr>
              <a:spLocks/>
            </p:cNvSpPr>
            <p:nvPr/>
          </p:nvSpPr>
          <p:spPr bwMode="auto">
            <a:xfrm>
              <a:off x="4236" y="2427"/>
              <a:ext cx="4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7" y="32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12" y="34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49" name="Line 3641"/>
            <p:cNvSpPr>
              <a:spLocks noChangeShapeType="1"/>
            </p:cNvSpPr>
            <p:nvPr/>
          </p:nvSpPr>
          <p:spPr bwMode="auto">
            <a:xfrm flipV="1">
              <a:off x="4238" y="24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0" name="Freeform 3642"/>
            <p:cNvSpPr>
              <a:spLocks/>
            </p:cNvSpPr>
            <p:nvPr/>
          </p:nvSpPr>
          <p:spPr bwMode="auto">
            <a:xfrm>
              <a:off x="4230" y="2407"/>
              <a:ext cx="20" cy="3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3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7">
                  <a:moveTo>
                    <a:pt x="0" y="23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3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1" name="Freeform 3643"/>
            <p:cNvSpPr>
              <a:spLocks/>
            </p:cNvSpPr>
            <p:nvPr/>
          </p:nvSpPr>
          <p:spPr bwMode="auto">
            <a:xfrm>
              <a:off x="4230" y="2407"/>
              <a:ext cx="20" cy="32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3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7">
                  <a:moveTo>
                    <a:pt x="0" y="23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3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2" name="Freeform 3644"/>
            <p:cNvSpPr>
              <a:spLocks/>
            </p:cNvSpPr>
            <p:nvPr/>
          </p:nvSpPr>
          <p:spPr bwMode="auto">
            <a:xfrm>
              <a:off x="4246" y="241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1"/>
                </a:cxn>
                <a:cxn ang="0">
                  <a:pos x="24" y="25"/>
                </a:cxn>
                <a:cxn ang="0">
                  <a:pos x="0" y="0"/>
                </a:cxn>
              </a:cxnLst>
              <a:rect l="0" t="0" r="r" b="b"/>
              <a:pathLst>
                <a:path w="24" h="31">
                  <a:moveTo>
                    <a:pt x="0" y="0"/>
                  </a:moveTo>
                  <a:lnTo>
                    <a:pt x="18" y="31"/>
                  </a:lnTo>
                  <a:lnTo>
                    <a:pt x="24" y="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3" name="Line 3645"/>
            <p:cNvSpPr>
              <a:spLocks noChangeShapeType="1"/>
            </p:cNvSpPr>
            <p:nvPr/>
          </p:nvSpPr>
          <p:spPr bwMode="auto">
            <a:xfrm flipV="1">
              <a:off x="4250" y="2427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4" name="Freeform 3646"/>
            <p:cNvSpPr>
              <a:spLocks/>
            </p:cNvSpPr>
            <p:nvPr/>
          </p:nvSpPr>
          <p:spPr bwMode="auto">
            <a:xfrm>
              <a:off x="4238" y="2398"/>
              <a:ext cx="23" cy="29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8"/>
                </a:cxn>
                <a:cxn ang="0">
                  <a:pos x="48" y="83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3">
                  <a:moveTo>
                    <a:pt x="0" y="32"/>
                  </a:moveTo>
                  <a:lnTo>
                    <a:pt x="24" y="58"/>
                  </a:lnTo>
                  <a:lnTo>
                    <a:pt x="48" y="83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5" name="Freeform 3647"/>
            <p:cNvSpPr>
              <a:spLocks/>
            </p:cNvSpPr>
            <p:nvPr/>
          </p:nvSpPr>
          <p:spPr bwMode="auto">
            <a:xfrm>
              <a:off x="4238" y="2398"/>
              <a:ext cx="23" cy="29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58"/>
                </a:cxn>
                <a:cxn ang="0">
                  <a:pos x="48" y="83"/>
                </a:cxn>
                <a:cxn ang="0">
                  <a:pos x="78" y="52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2"/>
                </a:cxn>
              </a:cxnLst>
              <a:rect l="0" t="0" r="r" b="b"/>
              <a:pathLst>
                <a:path w="78" h="83">
                  <a:moveTo>
                    <a:pt x="0" y="32"/>
                  </a:moveTo>
                  <a:lnTo>
                    <a:pt x="24" y="58"/>
                  </a:lnTo>
                  <a:lnTo>
                    <a:pt x="48" y="83"/>
                  </a:lnTo>
                  <a:lnTo>
                    <a:pt x="78" y="52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6" name="Freeform 3648"/>
            <p:cNvSpPr>
              <a:spLocks/>
            </p:cNvSpPr>
            <p:nvPr/>
          </p:nvSpPr>
          <p:spPr bwMode="auto">
            <a:xfrm>
              <a:off x="4254" y="2407"/>
              <a:ext cx="9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6"/>
                </a:cxn>
                <a:cxn ang="0">
                  <a:pos x="29" y="19"/>
                </a:cxn>
                <a:cxn ang="0">
                  <a:pos x="0" y="0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24" y="26"/>
                  </a:lnTo>
                  <a:lnTo>
                    <a:pt x="2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7" name="Line 3649"/>
            <p:cNvSpPr>
              <a:spLocks noChangeShapeType="1"/>
            </p:cNvSpPr>
            <p:nvPr/>
          </p:nvSpPr>
          <p:spPr bwMode="auto">
            <a:xfrm flipV="1">
              <a:off x="4261" y="241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8" name="Freeform 3650"/>
            <p:cNvSpPr>
              <a:spLocks/>
            </p:cNvSpPr>
            <p:nvPr/>
          </p:nvSpPr>
          <p:spPr bwMode="auto">
            <a:xfrm>
              <a:off x="4246" y="2385"/>
              <a:ext cx="23" cy="2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7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80" h="75">
                  <a:moveTo>
                    <a:pt x="0" y="37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7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59" name="Freeform 3651"/>
            <p:cNvSpPr>
              <a:spLocks/>
            </p:cNvSpPr>
            <p:nvPr/>
          </p:nvSpPr>
          <p:spPr bwMode="auto">
            <a:xfrm>
              <a:off x="4246" y="2385"/>
              <a:ext cx="23" cy="29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7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7"/>
                </a:cxn>
              </a:cxnLst>
              <a:rect l="0" t="0" r="r" b="b"/>
              <a:pathLst>
                <a:path w="80" h="75">
                  <a:moveTo>
                    <a:pt x="0" y="37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7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0" name="Freeform 3652"/>
            <p:cNvSpPr>
              <a:spLocks/>
            </p:cNvSpPr>
            <p:nvPr/>
          </p:nvSpPr>
          <p:spPr bwMode="auto">
            <a:xfrm>
              <a:off x="4261" y="2394"/>
              <a:ext cx="10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8"/>
                </a:cxn>
                <a:cxn ang="0">
                  <a:pos x="32" y="12"/>
                </a:cxn>
                <a:cxn ang="0">
                  <a:pos x="0" y="0"/>
                </a:cxn>
              </a:cxnLst>
              <a:rect l="0" t="0" r="r" b="b"/>
              <a:pathLst>
                <a:path w="32" h="18">
                  <a:moveTo>
                    <a:pt x="0" y="0"/>
                  </a:moveTo>
                  <a:lnTo>
                    <a:pt x="29" y="18"/>
                  </a:lnTo>
                  <a:lnTo>
                    <a:pt x="32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1" name="Line 3653"/>
            <p:cNvSpPr>
              <a:spLocks noChangeShapeType="1"/>
            </p:cNvSpPr>
            <p:nvPr/>
          </p:nvSpPr>
          <p:spPr bwMode="auto">
            <a:xfrm flipV="1">
              <a:off x="4269" y="239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2" name="Freeform 3654"/>
            <p:cNvSpPr>
              <a:spLocks/>
            </p:cNvSpPr>
            <p:nvPr/>
          </p:nvSpPr>
          <p:spPr bwMode="auto">
            <a:xfrm>
              <a:off x="4252" y="2371"/>
              <a:ext cx="23" cy="27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7"/>
                </a:cxn>
                <a:cxn ang="0">
                  <a:pos x="78" y="25"/>
                </a:cxn>
                <a:cxn ang="0">
                  <a:pos x="46" y="12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7">
                  <a:moveTo>
                    <a:pt x="0" y="42"/>
                  </a:moveTo>
                  <a:lnTo>
                    <a:pt x="32" y="55"/>
                  </a:lnTo>
                  <a:lnTo>
                    <a:pt x="64" y="67"/>
                  </a:lnTo>
                  <a:lnTo>
                    <a:pt x="78" y="25"/>
                  </a:lnTo>
                  <a:lnTo>
                    <a:pt x="46" y="12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3" name="Freeform 3655"/>
            <p:cNvSpPr>
              <a:spLocks/>
            </p:cNvSpPr>
            <p:nvPr/>
          </p:nvSpPr>
          <p:spPr bwMode="auto">
            <a:xfrm>
              <a:off x="4252" y="2371"/>
              <a:ext cx="23" cy="27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7"/>
                </a:cxn>
                <a:cxn ang="0">
                  <a:pos x="78" y="25"/>
                </a:cxn>
                <a:cxn ang="0">
                  <a:pos x="46" y="12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7">
                  <a:moveTo>
                    <a:pt x="0" y="42"/>
                  </a:moveTo>
                  <a:lnTo>
                    <a:pt x="32" y="55"/>
                  </a:lnTo>
                  <a:lnTo>
                    <a:pt x="64" y="67"/>
                  </a:lnTo>
                  <a:lnTo>
                    <a:pt x="78" y="25"/>
                  </a:lnTo>
                  <a:lnTo>
                    <a:pt x="46" y="12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4" name="Freeform 3656"/>
            <p:cNvSpPr>
              <a:spLocks/>
            </p:cNvSpPr>
            <p:nvPr/>
          </p:nvSpPr>
          <p:spPr bwMode="auto">
            <a:xfrm>
              <a:off x="4265" y="2378"/>
              <a:ext cx="10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3"/>
                </a:cxn>
                <a:cxn ang="0">
                  <a:pos x="34" y="4"/>
                </a:cxn>
                <a:cxn ang="0">
                  <a:pos x="0" y="0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lnTo>
                    <a:pt x="32" y="13"/>
                  </a:lnTo>
                  <a:lnTo>
                    <a:pt x="34" y="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5" name="Line 3657"/>
            <p:cNvSpPr>
              <a:spLocks noChangeShapeType="1"/>
            </p:cNvSpPr>
            <p:nvPr/>
          </p:nvSpPr>
          <p:spPr bwMode="auto">
            <a:xfrm flipV="1">
              <a:off x="4275" y="2378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6" name="Freeform 3658"/>
            <p:cNvSpPr>
              <a:spLocks/>
            </p:cNvSpPr>
            <p:nvPr/>
          </p:nvSpPr>
          <p:spPr bwMode="auto">
            <a:xfrm>
              <a:off x="4254" y="2360"/>
              <a:ext cx="23" cy="1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34" y="48"/>
                </a:cxn>
                <a:cxn ang="0">
                  <a:pos x="68" y="52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5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lnTo>
                    <a:pt x="34" y="48"/>
                  </a:lnTo>
                  <a:lnTo>
                    <a:pt x="68" y="52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7" name="Freeform 3659"/>
            <p:cNvSpPr>
              <a:spLocks/>
            </p:cNvSpPr>
            <p:nvPr/>
          </p:nvSpPr>
          <p:spPr bwMode="auto">
            <a:xfrm>
              <a:off x="4254" y="2360"/>
              <a:ext cx="23" cy="18"/>
            </a:xfrm>
            <a:custGeom>
              <a:avLst/>
              <a:gdLst/>
              <a:ahLst/>
              <a:cxnLst>
                <a:cxn ang="0">
                  <a:pos x="0" y="45"/>
                </a:cxn>
                <a:cxn ang="0">
                  <a:pos x="34" y="48"/>
                </a:cxn>
                <a:cxn ang="0">
                  <a:pos x="68" y="52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5"/>
                </a:cxn>
              </a:cxnLst>
              <a:rect l="0" t="0" r="r" b="b"/>
              <a:pathLst>
                <a:path w="73" h="52">
                  <a:moveTo>
                    <a:pt x="0" y="45"/>
                  </a:moveTo>
                  <a:lnTo>
                    <a:pt x="34" y="48"/>
                  </a:lnTo>
                  <a:lnTo>
                    <a:pt x="68" y="52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8" name="Freeform 3660"/>
            <p:cNvSpPr>
              <a:spLocks/>
            </p:cNvSpPr>
            <p:nvPr/>
          </p:nvSpPr>
          <p:spPr bwMode="auto">
            <a:xfrm>
              <a:off x="4267" y="2360"/>
              <a:ext cx="10" cy="2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0" y="4"/>
                </a:cxn>
              </a:cxnLst>
              <a:rect l="0" t="0" r="r" b="b"/>
              <a:pathLst>
                <a:path w="34" h="7">
                  <a:moveTo>
                    <a:pt x="0" y="4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69" name="Line 3661"/>
            <p:cNvSpPr>
              <a:spLocks noChangeShapeType="1"/>
            </p:cNvSpPr>
            <p:nvPr/>
          </p:nvSpPr>
          <p:spPr bwMode="auto">
            <a:xfrm flipV="1">
              <a:off x="4277" y="236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0" name="Freeform 3662"/>
            <p:cNvSpPr>
              <a:spLocks/>
            </p:cNvSpPr>
            <p:nvPr/>
          </p:nvSpPr>
          <p:spPr bwMode="auto">
            <a:xfrm>
              <a:off x="4254" y="2342"/>
              <a:ext cx="23" cy="20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1" name="Freeform 3663"/>
            <p:cNvSpPr>
              <a:spLocks/>
            </p:cNvSpPr>
            <p:nvPr/>
          </p:nvSpPr>
          <p:spPr bwMode="auto">
            <a:xfrm>
              <a:off x="4254" y="2342"/>
              <a:ext cx="23" cy="20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2" name="Freeform 3664"/>
            <p:cNvSpPr>
              <a:spLocks/>
            </p:cNvSpPr>
            <p:nvPr/>
          </p:nvSpPr>
          <p:spPr bwMode="auto">
            <a:xfrm>
              <a:off x="4265" y="2340"/>
              <a:ext cx="10" cy="4"/>
            </a:xfrm>
            <a:custGeom>
              <a:avLst/>
              <a:gdLst/>
              <a:ahLst/>
              <a:cxnLst>
                <a:cxn ang="0">
                  <a:pos x="0" y="12"/>
                </a:cxn>
                <a:cxn ang="0">
                  <a:pos x="34" y="9"/>
                </a:cxn>
                <a:cxn ang="0">
                  <a:pos x="32" y="0"/>
                </a:cxn>
                <a:cxn ang="0">
                  <a:pos x="0" y="12"/>
                </a:cxn>
              </a:cxnLst>
              <a:rect l="0" t="0" r="r" b="b"/>
              <a:pathLst>
                <a:path w="34" h="12">
                  <a:moveTo>
                    <a:pt x="0" y="12"/>
                  </a:moveTo>
                  <a:lnTo>
                    <a:pt x="34" y="9"/>
                  </a:lnTo>
                  <a:lnTo>
                    <a:pt x="3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3" name="Line 3665"/>
            <p:cNvSpPr>
              <a:spLocks noChangeShapeType="1"/>
            </p:cNvSpPr>
            <p:nvPr/>
          </p:nvSpPr>
          <p:spPr bwMode="auto">
            <a:xfrm flipH="1" flipV="1">
              <a:off x="4275" y="234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4" name="Freeform 3666"/>
            <p:cNvSpPr>
              <a:spLocks/>
            </p:cNvSpPr>
            <p:nvPr/>
          </p:nvSpPr>
          <p:spPr bwMode="auto">
            <a:xfrm>
              <a:off x="4252" y="2324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3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3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5" name="Freeform 3667"/>
            <p:cNvSpPr>
              <a:spLocks/>
            </p:cNvSpPr>
            <p:nvPr/>
          </p:nvSpPr>
          <p:spPr bwMode="auto">
            <a:xfrm>
              <a:off x="4252" y="2324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3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3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6" name="Freeform 3668"/>
            <p:cNvSpPr>
              <a:spLocks/>
            </p:cNvSpPr>
            <p:nvPr/>
          </p:nvSpPr>
          <p:spPr bwMode="auto">
            <a:xfrm>
              <a:off x="4261" y="2322"/>
              <a:ext cx="10" cy="7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32" y="5"/>
                </a:cxn>
                <a:cxn ang="0">
                  <a:pos x="29" y="0"/>
                </a:cxn>
                <a:cxn ang="0">
                  <a:pos x="0" y="18"/>
                </a:cxn>
              </a:cxnLst>
              <a:rect l="0" t="0" r="r" b="b"/>
              <a:pathLst>
                <a:path w="32" h="18">
                  <a:moveTo>
                    <a:pt x="0" y="18"/>
                  </a:moveTo>
                  <a:lnTo>
                    <a:pt x="32" y="5"/>
                  </a:lnTo>
                  <a:lnTo>
                    <a:pt x="29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7" name="Line 3669"/>
            <p:cNvSpPr>
              <a:spLocks noChangeShapeType="1"/>
            </p:cNvSpPr>
            <p:nvPr/>
          </p:nvSpPr>
          <p:spPr bwMode="auto">
            <a:xfrm flipH="1" flipV="1">
              <a:off x="4269" y="232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8" name="Freeform 3670"/>
            <p:cNvSpPr>
              <a:spLocks/>
            </p:cNvSpPr>
            <p:nvPr/>
          </p:nvSpPr>
          <p:spPr bwMode="auto">
            <a:xfrm>
              <a:off x="4246" y="2306"/>
              <a:ext cx="23" cy="29"/>
            </a:xfrm>
            <a:custGeom>
              <a:avLst/>
              <a:gdLst/>
              <a:ahLst/>
              <a:cxnLst>
                <a:cxn ang="0">
                  <a:pos x="22" y="75"/>
                </a:cxn>
                <a:cxn ang="0">
                  <a:pos x="51" y="56"/>
                </a:cxn>
                <a:cxn ang="0">
                  <a:pos x="80" y="38"/>
                </a:cxn>
                <a:cxn ang="0">
                  <a:pos x="58" y="0"/>
                </a:cxn>
                <a:cxn ang="0">
                  <a:pos x="29" y="19"/>
                </a:cxn>
                <a:cxn ang="0">
                  <a:pos x="0" y="38"/>
                </a:cxn>
                <a:cxn ang="0">
                  <a:pos x="22" y="75"/>
                </a:cxn>
              </a:cxnLst>
              <a:rect l="0" t="0" r="r" b="b"/>
              <a:pathLst>
                <a:path w="80" h="75">
                  <a:moveTo>
                    <a:pt x="22" y="75"/>
                  </a:moveTo>
                  <a:lnTo>
                    <a:pt x="51" y="56"/>
                  </a:lnTo>
                  <a:lnTo>
                    <a:pt x="80" y="38"/>
                  </a:lnTo>
                  <a:lnTo>
                    <a:pt x="58" y="0"/>
                  </a:lnTo>
                  <a:lnTo>
                    <a:pt x="29" y="19"/>
                  </a:lnTo>
                  <a:lnTo>
                    <a:pt x="0" y="38"/>
                  </a:lnTo>
                  <a:lnTo>
                    <a:pt x="22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79" name="Freeform 3671"/>
            <p:cNvSpPr>
              <a:spLocks/>
            </p:cNvSpPr>
            <p:nvPr/>
          </p:nvSpPr>
          <p:spPr bwMode="auto">
            <a:xfrm>
              <a:off x="4246" y="2306"/>
              <a:ext cx="23" cy="29"/>
            </a:xfrm>
            <a:custGeom>
              <a:avLst/>
              <a:gdLst/>
              <a:ahLst/>
              <a:cxnLst>
                <a:cxn ang="0">
                  <a:pos x="22" y="75"/>
                </a:cxn>
                <a:cxn ang="0">
                  <a:pos x="51" y="56"/>
                </a:cxn>
                <a:cxn ang="0">
                  <a:pos x="80" y="38"/>
                </a:cxn>
                <a:cxn ang="0">
                  <a:pos x="58" y="0"/>
                </a:cxn>
                <a:cxn ang="0">
                  <a:pos x="29" y="19"/>
                </a:cxn>
                <a:cxn ang="0">
                  <a:pos x="0" y="38"/>
                </a:cxn>
                <a:cxn ang="0">
                  <a:pos x="22" y="75"/>
                </a:cxn>
              </a:cxnLst>
              <a:rect l="0" t="0" r="r" b="b"/>
              <a:pathLst>
                <a:path w="80" h="75">
                  <a:moveTo>
                    <a:pt x="22" y="75"/>
                  </a:moveTo>
                  <a:lnTo>
                    <a:pt x="51" y="56"/>
                  </a:lnTo>
                  <a:lnTo>
                    <a:pt x="80" y="38"/>
                  </a:lnTo>
                  <a:lnTo>
                    <a:pt x="58" y="0"/>
                  </a:lnTo>
                  <a:lnTo>
                    <a:pt x="29" y="19"/>
                  </a:lnTo>
                  <a:lnTo>
                    <a:pt x="0" y="38"/>
                  </a:lnTo>
                  <a:lnTo>
                    <a:pt x="22" y="7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0" name="Freeform 3672"/>
            <p:cNvSpPr>
              <a:spLocks/>
            </p:cNvSpPr>
            <p:nvPr/>
          </p:nvSpPr>
          <p:spPr bwMode="auto">
            <a:xfrm>
              <a:off x="4254" y="2304"/>
              <a:ext cx="9" cy="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29" y="7"/>
                </a:cxn>
                <a:cxn ang="0">
                  <a:pos x="24" y="0"/>
                </a:cxn>
                <a:cxn ang="0">
                  <a:pos x="0" y="26"/>
                </a:cxn>
              </a:cxnLst>
              <a:rect l="0" t="0" r="r" b="b"/>
              <a:pathLst>
                <a:path w="29" h="26">
                  <a:moveTo>
                    <a:pt x="0" y="26"/>
                  </a:moveTo>
                  <a:lnTo>
                    <a:pt x="29" y="7"/>
                  </a:lnTo>
                  <a:lnTo>
                    <a:pt x="2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1" name="Line 3673"/>
            <p:cNvSpPr>
              <a:spLocks noChangeShapeType="1"/>
            </p:cNvSpPr>
            <p:nvPr/>
          </p:nvSpPr>
          <p:spPr bwMode="auto">
            <a:xfrm flipH="1" flipV="1">
              <a:off x="4261" y="230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2" name="Freeform 3674"/>
            <p:cNvSpPr>
              <a:spLocks/>
            </p:cNvSpPr>
            <p:nvPr/>
          </p:nvSpPr>
          <p:spPr bwMode="auto">
            <a:xfrm>
              <a:off x="4238" y="2293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3" name="Freeform 3675"/>
            <p:cNvSpPr>
              <a:spLocks/>
            </p:cNvSpPr>
            <p:nvPr/>
          </p:nvSpPr>
          <p:spPr bwMode="auto">
            <a:xfrm>
              <a:off x="4238" y="2293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4" name="Freeform 3676"/>
            <p:cNvSpPr>
              <a:spLocks/>
            </p:cNvSpPr>
            <p:nvPr/>
          </p:nvSpPr>
          <p:spPr bwMode="auto">
            <a:xfrm>
              <a:off x="4246" y="2290"/>
              <a:ext cx="6" cy="12"/>
            </a:xfrm>
            <a:custGeom>
              <a:avLst/>
              <a:gdLst/>
              <a:ahLst/>
              <a:cxnLst>
                <a:cxn ang="0">
                  <a:pos x="0" y="30"/>
                </a:cxn>
                <a:cxn ang="0">
                  <a:pos x="24" y="5"/>
                </a:cxn>
                <a:cxn ang="0">
                  <a:pos x="19" y="0"/>
                </a:cxn>
                <a:cxn ang="0">
                  <a:pos x="0" y="30"/>
                </a:cxn>
              </a:cxnLst>
              <a:rect l="0" t="0" r="r" b="b"/>
              <a:pathLst>
                <a:path w="24" h="30">
                  <a:moveTo>
                    <a:pt x="0" y="30"/>
                  </a:moveTo>
                  <a:lnTo>
                    <a:pt x="24" y="5"/>
                  </a:lnTo>
                  <a:lnTo>
                    <a:pt x="19" y="0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5" name="Line 3677"/>
            <p:cNvSpPr>
              <a:spLocks noChangeShapeType="1"/>
            </p:cNvSpPr>
            <p:nvPr/>
          </p:nvSpPr>
          <p:spPr bwMode="auto">
            <a:xfrm flipH="1" flipV="1">
              <a:off x="4250" y="2290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6" name="Freeform 3678"/>
            <p:cNvSpPr>
              <a:spLocks/>
            </p:cNvSpPr>
            <p:nvPr/>
          </p:nvSpPr>
          <p:spPr bwMode="auto">
            <a:xfrm>
              <a:off x="4230" y="2282"/>
              <a:ext cx="20" cy="31"/>
            </a:xfrm>
            <a:custGeom>
              <a:avLst/>
              <a:gdLst/>
              <a:ahLst/>
              <a:cxnLst>
                <a:cxn ang="0">
                  <a:pos x="36" y="86"/>
                </a:cxn>
                <a:cxn ang="0">
                  <a:pos x="55" y="55"/>
                </a:cxn>
                <a:cxn ang="0">
                  <a:pos x="74" y="25"/>
                </a:cxn>
                <a:cxn ang="0">
                  <a:pos x="38" y="0"/>
                </a:cxn>
                <a:cxn ang="0">
                  <a:pos x="19" y="31"/>
                </a:cxn>
                <a:cxn ang="0">
                  <a:pos x="0" y="61"/>
                </a:cxn>
                <a:cxn ang="0">
                  <a:pos x="36" y="86"/>
                </a:cxn>
              </a:cxnLst>
              <a:rect l="0" t="0" r="r" b="b"/>
              <a:pathLst>
                <a:path w="74" h="86">
                  <a:moveTo>
                    <a:pt x="36" y="86"/>
                  </a:moveTo>
                  <a:lnTo>
                    <a:pt x="55" y="55"/>
                  </a:lnTo>
                  <a:lnTo>
                    <a:pt x="74" y="25"/>
                  </a:lnTo>
                  <a:lnTo>
                    <a:pt x="38" y="0"/>
                  </a:lnTo>
                  <a:lnTo>
                    <a:pt x="19" y="31"/>
                  </a:lnTo>
                  <a:lnTo>
                    <a:pt x="0" y="61"/>
                  </a:lnTo>
                  <a:lnTo>
                    <a:pt x="36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7" name="Freeform 3679"/>
            <p:cNvSpPr>
              <a:spLocks/>
            </p:cNvSpPr>
            <p:nvPr/>
          </p:nvSpPr>
          <p:spPr bwMode="auto">
            <a:xfrm>
              <a:off x="4230" y="2282"/>
              <a:ext cx="20" cy="31"/>
            </a:xfrm>
            <a:custGeom>
              <a:avLst/>
              <a:gdLst/>
              <a:ahLst/>
              <a:cxnLst>
                <a:cxn ang="0">
                  <a:pos x="36" y="86"/>
                </a:cxn>
                <a:cxn ang="0">
                  <a:pos x="55" y="55"/>
                </a:cxn>
                <a:cxn ang="0">
                  <a:pos x="74" y="25"/>
                </a:cxn>
                <a:cxn ang="0">
                  <a:pos x="38" y="0"/>
                </a:cxn>
                <a:cxn ang="0">
                  <a:pos x="19" y="31"/>
                </a:cxn>
                <a:cxn ang="0">
                  <a:pos x="0" y="61"/>
                </a:cxn>
                <a:cxn ang="0">
                  <a:pos x="36" y="86"/>
                </a:cxn>
              </a:cxnLst>
              <a:rect l="0" t="0" r="r" b="b"/>
              <a:pathLst>
                <a:path w="74" h="86">
                  <a:moveTo>
                    <a:pt x="36" y="86"/>
                  </a:moveTo>
                  <a:lnTo>
                    <a:pt x="55" y="55"/>
                  </a:lnTo>
                  <a:lnTo>
                    <a:pt x="74" y="25"/>
                  </a:lnTo>
                  <a:lnTo>
                    <a:pt x="38" y="0"/>
                  </a:lnTo>
                  <a:lnTo>
                    <a:pt x="19" y="31"/>
                  </a:lnTo>
                  <a:lnTo>
                    <a:pt x="0" y="61"/>
                  </a:lnTo>
                  <a:lnTo>
                    <a:pt x="36" y="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8" name="Freeform 3680"/>
            <p:cNvSpPr>
              <a:spLocks/>
            </p:cNvSpPr>
            <p:nvPr/>
          </p:nvSpPr>
          <p:spPr bwMode="auto">
            <a:xfrm>
              <a:off x="4236" y="2279"/>
              <a:ext cx="4" cy="14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9" y="3"/>
                </a:cxn>
                <a:cxn ang="0">
                  <a:pos x="11" y="0"/>
                </a:cxn>
                <a:cxn ang="0">
                  <a:pos x="0" y="34"/>
                </a:cxn>
              </a:cxnLst>
              <a:rect l="0" t="0" r="r" b="b"/>
              <a:pathLst>
                <a:path w="19" h="34">
                  <a:moveTo>
                    <a:pt x="0" y="34"/>
                  </a:moveTo>
                  <a:lnTo>
                    <a:pt x="19" y="3"/>
                  </a:lnTo>
                  <a:lnTo>
                    <a:pt x="11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89" name="Line 3681"/>
            <p:cNvSpPr>
              <a:spLocks noChangeShapeType="1"/>
            </p:cNvSpPr>
            <p:nvPr/>
          </p:nvSpPr>
          <p:spPr bwMode="auto">
            <a:xfrm flipH="1" flipV="1">
              <a:off x="4238" y="2279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0" name="Freeform 3682"/>
            <p:cNvSpPr>
              <a:spLocks/>
            </p:cNvSpPr>
            <p:nvPr/>
          </p:nvSpPr>
          <p:spPr bwMode="auto">
            <a:xfrm>
              <a:off x="4219" y="2275"/>
              <a:ext cx="19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51" y="48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4"/>
                </a:cxn>
                <a:cxn ang="0">
                  <a:pos x="0" y="68"/>
                </a:cxn>
                <a:cxn ang="0">
                  <a:pos x="40" y="82"/>
                </a:cxn>
              </a:cxnLst>
              <a:rect l="0" t="0" r="r" b="b"/>
              <a:pathLst>
                <a:path w="62" h="82">
                  <a:moveTo>
                    <a:pt x="40" y="82"/>
                  </a:moveTo>
                  <a:lnTo>
                    <a:pt x="51" y="48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4"/>
                  </a:lnTo>
                  <a:lnTo>
                    <a:pt x="0" y="68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1" name="Freeform 3683"/>
            <p:cNvSpPr>
              <a:spLocks/>
            </p:cNvSpPr>
            <p:nvPr/>
          </p:nvSpPr>
          <p:spPr bwMode="auto">
            <a:xfrm>
              <a:off x="4219" y="2275"/>
              <a:ext cx="19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51" y="48"/>
                </a:cxn>
                <a:cxn ang="0">
                  <a:pos x="62" y="14"/>
                </a:cxn>
                <a:cxn ang="0">
                  <a:pos x="22" y="0"/>
                </a:cxn>
                <a:cxn ang="0">
                  <a:pos x="11" y="34"/>
                </a:cxn>
                <a:cxn ang="0">
                  <a:pos x="0" y="68"/>
                </a:cxn>
                <a:cxn ang="0">
                  <a:pos x="40" y="82"/>
                </a:cxn>
              </a:cxnLst>
              <a:rect l="0" t="0" r="r" b="b"/>
              <a:pathLst>
                <a:path w="62" h="82">
                  <a:moveTo>
                    <a:pt x="40" y="82"/>
                  </a:moveTo>
                  <a:lnTo>
                    <a:pt x="51" y="48"/>
                  </a:lnTo>
                  <a:lnTo>
                    <a:pt x="62" y="14"/>
                  </a:lnTo>
                  <a:lnTo>
                    <a:pt x="22" y="0"/>
                  </a:lnTo>
                  <a:lnTo>
                    <a:pt x="11" y="34"/>
                  </a:lnTo>
                  <a:lnTo>
                    <a:pt x="0" y="68"/>
                  </a:lnTo>
                  <a:lnTo>
                    <a:pt x="40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2" name="Freeform 3684"/>
            <p:cNvSpPr>
              <a:spLocks/>
            </p:cNvSpPr>
            <p:nvPr/>
          </p:nvSpPr>
          <p:spPr bwMode="auto">
            <a:xfrm>
              <a:off x="4223" y="2275"/>
              <a:ext cx="3" cy="1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1" y="3"/>
                </a:cxn>
                <a:cxn ang="0">
                  <a:pos x="5" y="0"/>
                </a:cxn>
                <a:cxn ang="0">
                  <a:pos x="0" y="37"/>
                </a:cxn>
              </a:cxnLst>
              <a:rect l="0" t="0" r="r" b="b"/>
              <a:pathLst>
                <a:path w="11" h="37">
                  <a:moveTo>
                    <a:pt x="0" y="37"/>
                  </a:moveTo>
                  <a:lnTo>
                    <a:pt x="11" y="3"/>
                  </a:lnTo>
                  <a:lnTo>
                    <a:pt x="5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3" name="Line 3685"/>
            <p:cNvSpPr>
              <a:spLocks noChangeShapeType="1"/>
            </p:cNvSpPr>
            <p:nvPr/>
          </p:nvSpPr>
          <p:spPr bwMode="auto">
            <a:xfrm flipH="1" flipV="1">
              <a:off x="4226" y="227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4" name="Freeform 3686"/>
            <p:cNvSpPr>
              <a:spLocks/>
            </p:cNvSpPr>
            <p:nvPr/>
          </p:nvSpPr>
          <p:spPr bwMode="auto">
            <a:xfrm>
              <a:off x="4209" y="2273"/>
              <a:ext cx="17" cy="29"/>
            </a:xfrm>
            <a:custGeom>
              <a:avLst/>
              <a:gdLst/>
              <a:ahLst/>
              <a:cxnLst>
                <a:cxn ang="0">
                  <a:pos x="42" y="79"/>
                </a:cxn>
                <a:cxn ang="0">
                  <a:pos x="46" y="43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7"/>
                </a:cxn>
                <a:cxn ang="0">
                  <a:pos x="0" y="73"/>
                </a:cxn>
                <a:cxn ang="0">
                  <a:pos x="42" y="79"/>
                </a:cxn>
              </a:cxnLst>
              <a:rect l="0" t="0" r="r" b="b"/>
              <a:pathLst>
                <a:path w="51" h="79">
                  <a:moveTo>
                    <a:pt x="42" y="79"/>
                  </a:moveTo>
                  <a:lnTo>
                    <a:pt x="46" y="43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7"/>
                  </a:lnTo>
                  <a:lnTo>
                    <a:pt x="0" y="73"/>
                  </a:lnTo>
                  <a:lnTo>
                    <a:pt x="42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5" name="Freeform 3687"/>
            <p:cNvSpPr>
              <a:spLocks/>
            </p:cNvSpPr>
            <p:nvPr/>
          </p:nvSpPr>
          <p:spPr bwMode="auto">
            <a:xfrm>
              <a:off x="4209" y="2273"/>
              <a:ext cx="17" cy="29"/>
            </a:xfrm>
            <a:custGeom>
              <a:avLst/>
              <a:gdLst/>
              <a:ahLst/>
              <a:cxnLst>
                <a:cxn ang="0">
                  <a:pos x="42" y="79"/>
                </a:cxn>
                <a:cxn ang="0">
                  <a:pos x="46" y="43"/>
                </a:cxn>
                <a:cxn ang="0">
                  <a:pos x="51" y="6"/>
                </a:cxn>
                <a:cxn ang="0">
                  <a:pos x="9" y="0"/>
                </a:cxn>
                <a:cxn ang="0">
                  <a:pos x="4" y="37"/>
                </a:cxn>
                <a:cxn ang="0">
                  <a:pos x="0" y="73"/>
                </a:cxn>
                <a:cxn ang="0">
                  <a:pos x="42" y="79"/>
                </a:cxn>
              </a:cxnLst>
              <a:rect l="0" t="0" r="r" b="b"/>
              <a:pathLst>
                <a:path w="51" h="79">
                  <a:moveTo>
                    <a:pt x="42" y="79"/>
                  </a:moveTo>
                  <a:lnTo>
                    <a:pt x="46" y="43"/>
                  </a:lnTo>
                  <a:lnTo>
                    <a:pt x="51" y="6"/>
                  </a:lnTo>
                  <a:lnTo>
                    <a:pt x="9" y="0"/>
                  </a:lnTo>
                  <a:lnTo>
                    <a:pt x="4" y="37"/>
                  </a:lnTo>
                  <a:lnTo>
                    <a:pt x="0" y="73"/>
                  </a:lnTo>
                  <a:lnTo>
                    <a:pt x="42" y="7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6" name="Freeform 3688"/>
            <p:cNvSpPr>
              <a:spLocks/>
            </p:cNvSpPr>
            <p:nvPr/>
          </p:nvSpPr>
          <p:spPr bwMode="auto">
            <a:xfrm>
              <a:off x="4201" y="2273"/>
              <a:ext cx="12" cy="26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0" y="73"/>
                </a:cxn>
                <a:cxn ang="0">
                  <a:pos x="20" y="70"/>
                </a:cxn>
                <a:cxn ang="0">
                  <a:pos x="12" y="65"/>
                </a:cxn>
                <a:cxn ang="0">
                  <a:pos x="6" y="57"/>
                </a:cxn>
                <a:cxn ang="0">
                  <a:pos x="1" y="47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6" y="18"/>
                </a:cxn>
                <a:cxn ang="0">
                  <a:pos x="11" y="10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9" y="0"/>
                </a:cxn>
                <a:cxn ang="0">
                  <a:pos x="34" y="37"/>
                </a:cxn>
              </a:cxnLst>
              <a:rect l="0" t="0" r="r" b="b"/>
              <a:pathLst>
                <a:path w="39" h="73">
                  <a:moveTo>
                    <a:pt x="34" y="37"/>
                  </a:moveTo>
                  <a:lnTo>
                    <a:pt x="30" y="73"/>
                  </a:lnTo>
                  <a:lnTo>
                    <a:pt x="20" y="70"/>
                  </a:lnTo>
                  <a:lnTo>
                    <a:pt x="12" y="65"/>
                  </a:lnTo>
                  <a:lnTo>
                    <a:pt x="6" y="57"/>
                  </a:lnTo>
                  <a:lnTo>
                    <a:pt x="1" y="47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6" y="18"/>
                  </a:lnTo>
                  <a:lnTo>
                    <a:pt x="11" y="10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9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7" name="Freeform 3689"/>
            <p:cNvSpPr>
              <a:spLocks/>
            </p:cNvSpPr>
            <p:nvPr/>
          </p:nvSpPr>
          <p:spPr bwMode="auto">
            <a:xfrm>
              <a:off x="4201" y="2273"/>
              <a:ext cx="12" cy="26"/>
            </a:xfrm>
            <a:custGeom>
              <a:avLst/>
              <a:gdLst/>
              <a:ahLst/>
              <a:cxnLst>
                <a:cxn ang="0">
                  <a:pos x="30" y="73"/>
                </a:cxn>
                <a:cxn ang="0">
                  <a:pos x="20" y="70"/>
                </a:cxn>
                <a:cxn ang="0">
                  <a:pos x="12" y="65"/>
                </a:cxn>
                <a:cxn ang="0">
                  <a:pos x="6" y="57"/>
                </a:cxn>
                <a:cxn ang="0">
                  <a:pos x="1" y="47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6" y="18"/>
                </a:cxn>
                <a:cxn ang="0">
                  <a:pos x="11" y="10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9" y="0"/>
                </a:cxn>
              </a:cxnLst>
              <a:rect l="0" t="0" r="r" b="b"/>
              <a:pathLst>
                <a:path w="39" h="73">
                  <a:moveTo>
                    <a:pt x="30" y="73"/>
                  </a:moveTo>
                  <a:lnTo>
                    <a:pt x="20" y="70"/>
                  </a:lnTo>
                  <a:lnTo>
                    <a:pt x="12" y="65"/>
                  </a:lnTo>
                  <a:lnTo>
                    <a:pt x="6" y="57"/>
                  </a:lnTo>
                  <a:lnTo>
                    <a:pt x="1" y="47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6" y="18"/>
                  </a:lnTo>
                  <a:lnTo>
                    <a:pt x="11" y="10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9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8" name="Freeform 3690"/>
            <p:cNvSpPr>
              <a:spLocks/>
            </p:cNvSpPr>
            <p:nvPr/>
          </p:nvSpPr>
          <p:spPr bwMode="auto">
            <a:xfrm>
              <a:off x="4201" y="2869"/>
              <a:ext cx="10" cy="27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38" y="73"/>
                </a:cxn>
                <a:cxn ang="0">
                  <a:pos x="28" y="72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5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3"/>
                </a:cxn>
                <a:cxn ang="0">
                  <a:pos x="31" y="0"/>
                </a:cxn>
                <a:cxn ang="0">
                  <a:pos x="34" y="37"/>
                </a:cxn>
              </a:cxnLst>
              <a:rect l="0" t="0" r="r" b="b"/>
              <a:pathLst>
                <a:path w="38" h="73">
                  <a:moveTo>
                    <a:pt x="34" y="37"/>
                  </a:moveTo>
                  <a:lnTo>
                    <a:pt x="38" y="73"/>
                  </a:lnTo>
                  <a:lnTo>
                    <a:pt x="28" y="72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5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3"/>
                  </a:lnTo>
                  <a:lnTo>
                    <a:pt x="31" y="0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899" name="Freeform 3691"/>
            <p:cNvSpPr>
              <a:spLocks/>
            </p:cNvSpPr>
            <p:nvPr/>
          </p:nvSpPr>
          <p:spPr bwMode="auto">
            <a:xfrm>
              <a:off x="4201" y="2869"/>
              <a:ext cx="10" cy="27"/>
            </a:xfrm>
            <a:custGeom>
              <a:avLst/>
              <a:gdLst/>
              <a:ahLst/>
              <a:cxnLst>
                <a:cxn ang="0">
                  <a:pos x="38" y="73"/>
                </a:cxn>
                <a:cxn ang="0">
                  <a:pos x="28" y="72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5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3"/>
                </a:cxn>
                <a:cxn ang="0">
                  <a:pos x="31" y="0"/>
                </a:cxn>
              </a:cxnLst>
              <a:rect l="0" t="0" r="r" b="b"/>
              <a:pathLst>
                <a:path w="38" h="73">
                  <a:moveTo>
                    <a:pt x="38" y="73"/>
                  </a:moveTo>
                  <a:lnTo>
                    <a:pt x="28" y="72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5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3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0" name="Freeform 3692"/>
            <p:cNvSpPr>
              <a:spLocks/>
            </p:cNvSpPr>
            <p:nvPr/>
          </p:nvSpPr>
          <p:spPr bwMode="auto">
            <a:xfrm>
              <a:off x="4209" y="2867"/>
              <a:ext cx="14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2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4"/>
                </a:cxn>
              </a:cxnLst>
              <a:rect l="0" t="0" r="r" b="b"/>
              <a:pathLst>
                <a:path w="49" h="77">
                  <a:moveTo>
                    <a:pt x="0" y="4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2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1" name="Freeform 3693"/>
            <p:cNvSpPr>
              <a:spLocks/>
            </p:cNvSpPr>
            <p:nvPr/>
          </p:nvSpPr>
          <p:spPr bwMode="auto">
            <a:xfrm>
              <a:off x="4209" y="2867"/>
              <a:ext cx="14" cy="29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" y="41"/>
                </a:cxn>
                <a:cxn ang="0">
                  <a:pos x="7" y="77"/>
                </a:cxn>
                <a:cxn ang="0">
                  <a:pos x="49" y="72"/>
                </a:cxn>
                <a:cxn ang="0">
                  <a:pos x="45" y="36"/>
                </a:cxn>
                <a:cxn ang="0">
                  <a:pos x="42" y="0"/>
                </a:cxn>
                <a:cxn ang="0">
                  <a:pos x="0" y="4"/>
                </a:cxn>
              </a:cxnLst>
              <a:rect l="0" t="0" r="r" b="b"/>
              <a:pathLst>
                <a:path w="49" h="77">
                  <a:moveTo>
                    <a:pt x="0" y="4"/>
                  </a:moveTo>
                  <a:lnTo>
                    <a:pt x="3" y="41"/>
                  </a:lnTo>
                  <a:lnTo>
                    <a:pt x="7" y="77"/>
                  </a:lnTo>
                  <a:lnTo>
                    <a:pt x="49" y="72"/>
                  </a:lnTo>
                  <a:lnTo>
                    <a:pt x="45" y="36"/>
                  </a:lnTo>
                  <a:lnTo>
                    <a:pt x="42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2" name="Freeform 3694"/>
            <p:cNvSpPr>
              <a:spLocks/>
            </p:cNvSpPr>
            <p:nvPr/>
          </p:nvSpPr>
          <p:spPr bwMode="auto">
            <a:xfrm>
              <a:off x="4223" y="2880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6"/>
                </a:cxn>
                <a:cxn ang="0">
                  <a:pos x="12" y="34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4" y="36"/>
                  </a:lnTo>
                  <a:lnTo>
                    <a:pt x="1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3" name="Line 3695"/>
            <p:cNvSpPr>
              <a:spLocks noChangeShapeType="1"/>
            </p:cNvSpPr>
            <p:nvPr/>
          </p:nvSpPr>
          <p:spPr bwMode="auto">
            <a:xfrm flipV="1">
              <a:off x="4223" y="2894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4" name="Freeform 3696"/>
            <p:cNvSpPr>
              <a:spLocks/>
            </p:cNvSpPr>
            <p:nvPr/>
          </p:nvSpPr>
          <p:spPr bwMode="auto">
            <a:xfrm>
              <a:off x="4219" y="2862"/>
              <a:ext cx="19" cy="3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5" name="Freeform 3697"/>
            <p:cNvSpPr>
              <a:spLocks/>
            </p:cNvSpPr>
            <p:nvPr/>
          </p:nvSpPr>
          <p:spPr bwMode="auto">
            <a:xfrm>
              <a:off x="4219" y="2862"/>
              <a:ext cx="19" cy="32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12" y="49"/>
                </a:cxn>
                <a:cxn ang="0">
                  <a:pos x="24" y="83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5"/>
                </a:cxn>
              </a:cxnLst>
              <a:rect l="0" t="0" r="r" b="b"/>
              <a:pathLst>
                <a:path w="64" h="83">
                  <a:moveTo>
                    <a:pt x="0" y="15"/>
                  </a:moveTo>
                  <a:lnTo>
                    <a:pt x="12" y="49"/>
                  </a:lnTo>
                  <a:lnTo>
                    <a:pt x="24" y="83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6" name="Freeform 3698"/>
            <p:cNvSpPr>
              <a:spLocks/>
            </p:cNvSpPr>
            <p:nvPr/>
          </p:nvSpPr>
          <p:spPr bwMode="auto">
            <a:xfrm>
              <a:off x="4236" y="2876"/>
              <a:ext cx="4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7" y="31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12" y="34"/>
                  </a:lnTo>
                  <a:lnTo>
                    <a:pt x="17" y="3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7" name="Line 3699"/>
            <p:cNvSpPr>
              <a:spLocks noChangeShapeType="1"/>
            </p:cNvSpPr>
            <p:nvPr/>
          </p:nvSpPr>
          <p:spPr bwMode="auto">
            <a:xfrm flipV="1">
              <a:off x="4238" y="288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8" name="Freeform 3700"/>
            <p:cNvSpPr>
              <a:spLocks/>
            </p:cNvSpPr>
            <p:nvPr/>
          </p:nvSpPr>
          <p:spPr bwMode="auto">
            <a:xfrm>
              <a:off x="4230" y="2854"/>
              <a:ext cx="20" cy="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6"/>
                </a:cxn>
                <a:cxn ang="0">
                  <a:pos x="72" y="63"/>
                </a:cxn>
                <a:cxn ang="0">
                  <a:pos x="54" y="31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6">
                  <a:moveTo>
                    <a:pt x="0" y="23"/>
                  </a:moveTo>
                  <a:lnTo>
                    <a:pt x="18" y="55"/>
                  </a:lnTo>
                  <a:lnTo>
                    <a:pt x="35" y="86"/>
                  </a:lnTo>
                  <a:lnTo>
                    <a:pt x="72" y="63"/>
                  </a:lnTo>
                  <a:lnTo>
                    <a:pt x="54" y="31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09" name="Freeform 3701"/>
            <p:cNvSpPr>
              <a:spLocks/>
            </p:cNvSpPr>
            <p:nvPr/>
          </p:nvSpPr>
          <p:spPr bwMode="auto">
            <a:xfrm>
              <a:off x="4230" y="2854"/>
              <a:ext cx="20" cy="33"/>
            </a:xfrm>
            <a:custGeom>
              <a:avLst/>
              <a:gdLst/>
              <a:ahLst/>
              <a:cxnLst>
                <a:cxn ang="0">
                  <a:pos x="0" y="23"/>
                </a:cxn>
                <a:cxn ang="0">
                  <a:pos x="18" y="55"/>
                </a:cxn>
                <a:cxn ang="0">
                  <a:pos x="35" y="86"/>
                </a:cxn>
                <a:cxn ang="0">
                  <a:pos x="72" y="63"/>
                </a:cxn>
                <a:cxn ang="0">
                  <a:pos x="54" y="31"/>
                </a:cxn>
                <a:cxn ang="0">
                  <a:pos x="37" y="0"/>
                </a:cxn>
                <a:cxn ang="0">
                  <a:pos x="0" y="23"/>
                </a:cxn>
              </a:cxnLst>
              <a:rect l="0" t="0" r="r" b="b"/>
              <a:pathLst>
                <a:path w="72" h="86">
                  <a:moveTo>
                    <a:pt x="0" y="23"/>
                  </a:moveTo>
                  <a:lnTo>
                    <a:pt x="18" y="55"/>
                  </a:lnTo>
                  <a:lnTo>
                    <a:pt x="35" y="86"/>
                  </a:lnTo>
                  <a:lnTo>
                    <a:pt x="72" y="63"/>
                  </a:lnTo>
                  <a:lnTo>
                    <a:pt x="54" y="31"/>
                  </a:lnTo>
                  <a:lnTo>
                    <a:pt x="37" y="0"/>
                  </a:lnTo>
                  <a:lnTo>
                    <a:pt x="0" y="2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0" name="Freeform 3702"/>
            <p:cNvSpPr>
              <a:spLocks/>
            </p:cNvSpPr>
            <p:nvPr/>
          </p:nvSpPr>
          <p:spPr bwMode="auto">
            <a:xfrm>
              <a:off x="4246" y="2867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2"/>
                </a:cxn>
                <a:cxn ang="0">
                  <a:pos x="24" y="26"/>
                </a:cxn>
                <a:cxn ang="0">
                  <a:pos x="0" y="0"/>
                </a:cxn>
              </a:cxnLst>
              <a:rect l="0" t="0" r="r" b="b"/>
              <a:pathLst>
                <a:path w="24" h="32">
                  <a:moveTo>
                    <a:pt x="0" y="0"/>
                  </a:moveTo>
                  <a:lnTo>
                    <a:pt x="18" y="32"/>
                  </a:lnTo>
                  <a:lnTo>
                    <a:pt x="2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1" name="Line 3703"/>
            <p:cNvSpPr>
              <a:spLocks noChangeShapeType="1"/>
            </p:cNvSpPr>
            <p:nvPr/>
          </p:nvSpPr>
          <p:spPr bwMode="auto">
            <a:xfrm flipV="1">
              <a:off x="4250" y="287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2" name="Freeform 3704"/>
            <p:cNvSpPr>
              <a:spLocks/>
            </p:cNvSpPr>
            <p:nvPr/>
          </p:nvSpPr>
          <p:spPr bwMode="auto">
            <a:xfrm>
              <a:off x="4238" y="2845"/>
              <a:ext cx="23" cy="31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1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1"/>
                </a:cxn>
              </a:cxnLst>
              <a:rect l="0" t="0" r="r" b="b"/>
              <a:pathLst>
                <a:path w="78" h="83">
                  <a:moveTo>
                    <a:pt x="0" y="31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1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3" name="Freeform 3705"/>
            <p:cNvSpPr>
              <a:spLocks/>
            </p:cNvSpPr>
            <p:nvPr/>
          </p:nvSpPr>
          <p:spPr bwMode="auto">
            <a:xfrm>
              <a:off x="4238" y="2845"/>
              <a:ext cx="23" cy="31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1"/>
                </a:cxn>
                <a:cxn ang="0">
                  <a:pos x="54" y="26"/>
                </a:cxn>
                <a:cxn ang="0">
                  <a:pos x="30" y="0"/>
                </a:cxn>
                <a:cxn ang="0">
                  <a:pos x="0" y="31"/>
                </a:cxn>
              </a:cxnLst>
              <a:rect l="0" t="0" r="r" b="b"/>
              <a:pathLst>
                <a:path w="78" h="83">
                  <a:moveTo>
                    <a:pt x="0" y="31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1"/>
                  </a:lnTo>
                  <a:lnTo>
                    <a:pt x="54" y="26"/>
                  </a:lnTo>
                  <a:lnTo>
                    <a:pt x="30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4" name="Freeform 3706"/>
            <p:cNvSpPr>
              <a:spLocks/>
            </p:cNvSpPr>
            <p:nvPr/>
          </p:nvSpPr>
          <p:spPr bwMode="auto">
            <a:xfrm>
              <a:off x="4254" y="2854"/>
              <a:ext cx="9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5"/>
                </a:cxn>
                <a:cxn ang="0">
                  <a:pos x="30" y="18"/>
                </a:cxn>
                <a:cxn ang="0">
                  <a:pos x="0" y="0"/>
                </a:cxn>
              </a:cxnLst>
              <a:rect l="0" t="0" r="r" b="b"/>
              <a:pathLst>
                <a:path w="30" h="25">
                  <a:moveTo>
                    <a:pt x="0" y="0"/>
                  </a:moveTo>
                  <a:lnTo>
                    <a:pt x="24" y="25"/>
                  </a:lnTo>
                  <a:lnTo>
                    <a:pt x="30" y="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5" name="Line 3707"/>
            <p:cNvSpPr>
              <a:spLocks noChangeShapeType="1"/>
            </p:cNvSpPr>
            <p:nvPr/>
          </p:nvSpPr>
          <p:spPr bwMode="auto">
            <a:xfrm flipV="1">
              <a:off x="4261" y="2862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6" name="Freeform 3708"/>
            <p:cNvSpPr>
              <a:spLocks/>
            </p:cNvSpPr>
            <p:nvPr/>
          </p:nvSpPr>
          <p:spPr bwMode="auto">
            <a:xfrm>
              <a:off x="4246" y="2833"/>
              <a:ext cx="23" cy="29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30" y="58"/>
                </a:cxn>
                <a:cxn ang="0">
                  <a:pos x="60" y="76"/>
                </a:cxn>
                <a:cxn ang="0">
                  <a:pos x="82" y="38"/>
                </a:cxn>
                <a:cxn ang="0">
                  <a:pos x="52" y="19"/>
                </a:cxn>
                <a:cxn ang="0">
                  <a:pos x="22" y="0"/>
                </a:cxn>
                <a:cxn ang="0">
                  <a:pos x="0" y="39"/>
                </a:cxn>
              </a:cxnLst>
              <a:rect l="0" t="0" r="r" b="b"/>
              <a:pathLst>
                <a:path w="82" h="76">
                  <a:moveTo>
                    <a:pt x="0" y="39"/>
                  </a:moveTo>
                  <a:lnTo>
                    <a:pt x="30" y="58"/>
                  </a:lnTo>
                  <a:lnTo>
                    <a:pt x="60" y="76"/>
                  </a:lnTo>
                  <a:lnTo>
                    <a:pt x="82" y="38"/>
                  </a:lnTo>
                  <a:lnTo>
                    <a:pt x="52" y="19"/>
                  </a:lnTo>
                  <a:lnTo>
                    <a:pt x="22" y="0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7" name="Freeform 3709"/>
            <p:cNvSpPr>
              <a:spLocks/>
            </p:cNvSpPr>
            <p:nvPr/>
          </p:nvSpPr>
          <p:spPr bwMode="auto">
            <a:xfrm>
              <a:off x="4246" y="2833"/>
              <a:ext cx="23" cy="29"/>
            </a:xfrm>
            <a:custGeom>
              <a:avLst/>
              <a:gdLst/>
              <a:ahLst/>
              <a:cxnLst>
                <a:cxn ang="0">
                  <a:pos x="0" y="39"/>
                </a:cxn>
                <a:cxn ang="0">
                  <a:pos x="30" y="58"/>
                </a:cxn>
                <a:cxn ang="0">
                  <a:pos x="60" y="76"/>
                </a:cxn>
                <a:cxn ang="0">
                  <a:pos x="82" y="38"/>
                </a:cxn>
                <a:cxn ang="0">
                  <a:pos x="52" y="19"/>
                </a:cxn>
                <a:cxn ang="0">
                  <a:pos x="22" y="0"/>
                </a:cxn>
                <a:cxn ang="0">
                  <a:pos x="0" y="39"/>
                </a:cxn>
              </a:cxnLst>
              <a:rect l="0" t="0" r="r" b="b"/>
              <a:pathLst>
                <a:path w="82" h="76">
                  <a:moveTo>
                    <a:pt x="0" y="39"/>
                  </a:moveTo>
                  <a:lnTo>
                    <a:pt x="30" y="58"/>
                  </a:lnTo>
                  <a:lnTo>
                    <a:pt x="60" y="76"/>
                  </a:lnTo>
                  <a:lnTo>
                    <a:pt x="82" y="38"/>
                  </a:lnTo>
                  <a:lnTo>
                    <a:pt x="52" y="19"/>
                  </a:lnTo>
                  <a:lnTo>
                    <a:pt x="22" y="0"/>
                  </a:lnTo>
                  <a:lnTo>
                    <a:pt x="0" y="3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8" name="Freeform 3710"/>
            <p:cNvSpPr>
              <a:spLocks/>
            </p:cNvSpPr>
            <p:nvPr/>
          </p:nvSpPr>
          <p:spPr bwMode="auto">
            <a:xfrm>
              <a:off x="4261" y="2840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0" y="19"/>
                </a:cxn>
                <a:cxn ang="0">
                  <a:pos x="32" y="13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30" y="19"/>
                  </a:lnTo>
                  <a:lnTo>
                    <a:pt x="3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19" name="Line 3711"/>
            <p:cNvSpPr>
              <a:spLocks noChangeShapeType="1"/>
            </p:cNvSpPr>
            <p:nvPr/>
          </p:nvSpPr>
          <p:spPr bwMode="auto">
            <a:xfrm flipV="1">
              <a:off x="4269" y="284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0" name="Freeform 3712"/>
            <p:cNvSpPr>
              <a:spLocks/>
            </p:cNvSpPr>
            <p:nvPr/>
          </p:nvSpPr>
          <p:spPr bwMode="auto">
            <a:xfrm>
              <a:off x="4252" y="2820"/>
              <a:ext cx="23" cy="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1" name="Freeform 3713"/>
            <p:cNvSpPr>
              <a:spLocks/>
            </p:cNvSpPr>
            <p:nvPr/>
          </p:nvSpPr>
          <p:spPr bwMode="auto">
            <a:xfrm>
              <a:off x="4252" y="2820"/>
              <a:ext cx="23" cy="25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2" name="Freeform 3714"/>
            <p:cNvSpPr>
              <a:spLocks/>
            </p:cNvSpPr>
            <p:nvPr/>
          </p:nvSpPr>
          <p:spPr bwMode="auto">
            <a:xfrm>
              <a:off x="4265" y="2824"/>
              <a:ext cx="10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3"/>
                </a:cxn>
                <a:cxn ang="0">
                  <a:pos x="34" y="3"/>
                </a:cxn>
                <a:cxn ang="0">
                  <a:pos x="0" y="0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lnTo>
                    <a:pt x="32" y="13"/>
                  </a:lnTo>
                  <a:lnTo>
                    <a:pt x="3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3" name="Line 3715"/>
            <p:cNvSpPr>
              <a:spLocks noChangeShapeType="1"/>
            </p:cNvSpPr>
            <p:nvPr/>
          </p:nvSpPr>
          <p:spPr bwMode="auto">
            <a:xfrm flipV="1">
              <a:off x="4275" y="282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4" name="Freeform 3716"/>
            <p:cNvSpPr>
              <a:spLocks/>
            </p:cNvSpPr>
            <p:nvPr/>
          </p:nvSpPr>
          <p:spPr bwMode="auto">
            <a:xfrm>
              <a:off x="4254" y="2806"/>
              <a:ext cx="23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34" y="47"/>
                </a:cxn>
                <a:cxn ang="0">
                  <a:pos x="68" y="50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3"/>
                </a:cxn>
              </a:cxnLst>
              <a:rect l="0" t="0" r="r" b="b"/>
              <a:pathLst>
                <a:path w="73" h="50">
                  <a:moveTo>
                    <a:pt x="0" y="43"/>
                  </a:moveTo>
                  <a:lnTo>
                    <a:pt x="34" y="47"/>
                  </a:lnTo>
                  <a:lnTo>
                    <a:pt x="68" y="50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5" name="Freeform 3717"/>
            <p:cNvSpPr>
              <a:spLocks/>
            </p:cNvSpPr>
            <p:nvPr/>
          </p:nvSpPr>
          <p:spPr bwMode="auto">
            <a:xfrm>
              <a:off x="4254" y="2806"/>
              <a:ext cx="23" cy="21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34" y="47"/>
                </a:cxn>
                <a:cxn ang="0">
                  <a:pos x="68" y="50"/>
                </a:cxn>
                <a:cxn ang="0">
                  <a:pos x="73" y="7"/>
                </a:cxn>
                <a:cxn ang="0">
                  <a:pos x="39" y="4"/>
                </a:cxn>
                <a:cxn ang="0">
                  <a:pos x="5" y="0"/>
                </a:cxn>
                <a:cxn ang="0">
                  <a:pos x="0" y="43"/>
                </a:cxn>
              </a:cxnLst>
              <a:rect l="0" t="0" r="r" b="b"/>
              <a:pathLst>
                <a:path w="73" h="50">
                  <a:moveTo>
                    <a:pt x="0" y="43"/>
                  </a:moveTo>
                  <a:lnTo>
                    <a:pt x="34" y="47"/>
                  </a:lnTo>
                  <a:lnTo>
                    <a:pt x="68" y="50"/>
                  </a:lnTo>
                  <a:lnTo>
                    <a:pt x="73" y="7"/>
                  </a:lnTo>
                  <a:lnTo>
                    <a:pt x="39" y="4"/>
                  </a:lnTo>
                  <a:lnTo>
                    <a:pt x="5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6" name="Freeform 3718"/>
            <p:cNvSpPr>
              <a:spLocks/>
            </p:cNvSpPr>
            <p:nvPr/>
          </p:nvSpPr>
          <p:spPr bwMode="auto">
            <a:xfrm>
              <a:off x="4267" y="2806"/>
              <a:ext cx="10" cy="3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0" y="4"/>
                </a:cxn>
              </a:cxnLst>
              <a:rect l="0" t="0" r="r" b="b"/>
              <a:pathLst>
                <a:path w="34" h="7">
                  <a:moveTo>
                    <a:pt x="0" y="4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7" name="Line 3719"/>
            <p:cNvSpPr>
              <a:spLocks noChangeShapeType="1"/>
            </p:cNvSpPr>
            <p:nvPr/>
          </p:nvSpPr>
          <p:spPr bwMode="auto">
            <a:xfrm flipV="1">
              <a:off x="4277" y="2806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8" name="Freeform 3720"/>
            <p:cNvSpPr>
              <a:spLocks/>
            </p:cNvSpPr>
            <p:nvPr/>
          </p:nvSpPr>
          <p:spPr bwMode="auto">
            <a:xfrm>
              <a:off x="4254" y="2791"/>
              <a:ext cx="23" cy="18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29" name="Freeform 3721"/>
            <p:cNvSpPr>
              <a:spLocks/>
            </p:cNvSpPr>
            <p:nvPr/>
          </p:nvSpPr>
          <p:spPr bwMode="auto">
            <a:xfrm>
              <a:off x="4254" y="2791"/>
              <a:ext cx="23" cy="18"/>
            </a:xfrm>
            <a:custGeom>
              <a:avLst/>
              <a:gdLst/>
              <a:ahLst/>
              <a:cxnLst>
                <a:cxn ang="0">
                  <a:pos x="5" y="51"/>
                </a:cxn>
                <a:cxn ang="0">
                  <a:pos x="39" y="48"/>
                </a:cxn>
                <a:cxn ang="0">
                  <a:pos x="73" y="44"/>
                </a:cxn>
                <a:cxn ang="0">
                  <a:pos x="68" y="0"/>
                </a:cxn>
                <a:cxn ang="0">
                  <a:pos x="34" y="3"/>
                </a:cxn>
                <a:cxn ang="0">
                  <a:pos x="0" y="7"/>
                </a:cxn>
                <a:cxn ang="0">
                  <a:pos x="5" y="51"/>
                </a:cxn>
              </a:cxnLst>
              <a:rect l="0" t="0" r="r" b="b"/>
              <a:pathLst>
                <a:path w="73" h="51">
                  <a:moveTo>
                    <a:pt x="5" y="51"/>
                  </a:moveTo>
                  <a:lnTo>
                    <a:pt x="39" y="48"/>
                  </a:lnTo>
                  <a:lnTo>
                    <a:pt x="73" y="44"/>
                  </a:lnTo>
                  <a:lnTo>
                    <a:pt x="68" y="0"/>
                  </a:lnTo>
                  <a:lnTo>
                    <a:pt x="34" y="3"/>
                  </a:lnTo>
                  <a:lnTo>
                    <a:pt x="0" y="7"/>
                  </a:lnTo>
                  <a:lnTo>
                    <a:pt x="5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0" name="Freeform 3722"/>
            <p:cNvSpPr>
              <a:spLocks/>
            </p:cNvSpPr>
            <p:nvPr/>
          </p:nvSpPr>
          <p:spPr bwMode="auto">
            <a:xfrm>
              <a:off x="4265" y="2786"/>
              <a:ext cx="10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4" y="10"/>
                </a:cxn>
                <a:cxn ang="0">
                  <a:pos x="32" y="0"/>
                </a:cxn>
                <a:cxn ang="0">
                  <a:pos x="0" y="13"/>
                </a:cxn>
              </a:cxnLst>
              <a:rect l="0" t="0" r="r" b="b"/>
              <a:pathLst>
                <a:path w="34" h="13">
                  <a:moveTo>
                    <a:pt x="0" y="13"/>
                  </a:moveTo>
                  <a:lnTo>
                    <a:pt x="34" y="10"/>
                  </a:lnTo>
                  <a:lnTo>
                    <a:pt x="3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1" name="Line 3723"/>
            <p:cNvSpPr>
              <a:spLocks noChangeShapeType="1"/>
            </p:cNvSpPr>
            <p:nvPr/>
          </p:nvSpPr>
          <p:spPr bwMode="auto">
            <a:xfrm flipH="1" flipV="1">
              <a:off x="4275" y="2786"/>
              <a:ext cx="2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2" name="Freeform 3724"/>
            <p:cNvSpPr>
              <a:spLocks/>
            </p:cNvSpPr>
            <p:nvPr/>
          </p:nvSpPr>
          <p:spPr bwMode="auto">
            <a:xfrm>
              <a:off x="4252" y="2771"/>
              <a:ext cx="23" cy="24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3" name="Freeform 3725"/>
            <p:cNvSpPr>
              <a:spLocks/>
            </p:cNvSpPr>
            <p:nvPr/>
          </p:nvSpPr>
          <p:spPr bwMode="auto">
            <a:xfrm>
              <a:off x="4252" y="2771"/>
              <a:ext cx="23" cy="24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4" name="Freeform 3726"/>
            <p:cNvSpPr>
              <a:spLocks/>
            </p:cNvSpPr>
            <p:nvPr/>
          </p:nvSpPr>
          <p:spPr bwMode="auto">
            <a:xfrm>
              <a:off x="4261" y="2768"/>
              <a:ext cx="10" cy="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2" y="6"/>
                </a:cxn>
                <a:cxn ang="0">
                  <a:pos x="30" y="0"/>
                </a:cxn>
                <a:cxn ang="0">
                  <a:pos x="0" y="19"/>
                </a:cxn>
              </a:cxnLst>
              <a:rect l="0" t="0" r="r" b="b"/>
              <a:pathLst>
                <a:path w="32" h="19">
                  <a:moveTo>
                    <a:pt x="0" y="19"/>
                  </a:moveTo>
                  <a:lnTo>
                    <a:pt x="32" y="6"/>
                  </a:lnTo>
                  <a:lnTo>
                    <a:pt x="3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5" name="Line 3727"/>
            <p:cNvSpPr>
              <a:spLocks noChangeShapeType="1"/>
            </p:cNvSpPr>
            <p:nvPr/>
          </p:nvSpPr>
          <p:spPr bwMode="auto">
            <a:xfrm flipH="1" flipV="1">
              <a:off x="4269" y="276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6" name="Freeform 3728"/>
            <p:cNvSpPr>
              <a:spLocks/>
            </p:cNvSpPr>
            <p:nvPr/>
          </p:nvSpPr>
          <p:spPr bwMode="auto">
            <a:xfrm>
              <a:off x="4246" y="2755"/>
              <a:ext cx="23" cy="27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7"/>
                </a:cxn>
                <a:cxn ang="0">
                  <a:pos x="82" y="38"/>
                </a:cxn>
                <a:cxn ang="0">
                  <a:pos x="60" y="0"/>
                </a:cxn>
                <a:cxn ang="0">
                  <a:pos x="30" y="18"/>
                </a:cxn>
                <a:cxn ang="0">
                  <a:pos x="0" y="37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7"/>
                  </a:lnTo>
                  <a:lnTo>
                    <a:pt x="82" y="38"/>
                  </a:lnTo>
                  <a:lnTo>
                    <a:pt x="60" y="0"/>
                  </a:lnTo>
                  <a:lnTo>
                    <a:pt x="30" y="18"/>
                  </a:lnTo>
                  <a:lnTo>
                    <a:pt x="0" y="37"/>
                  </a:lnTo>
                  <a:lnTo>
                    <a:pt x="2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7" name="Freeform 3729"/>
            <p:cNvSpPr>
              <a:spLocks/>
            </p:cNvSpPr>
            <p:nvPr/>
          </p:nvSpPr>
          <p:spPr bwMode="auto">
            <a:xfrm>
              <a:off x="4246" y="2755"/>
              <a:ext cx="23" cy="27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7"/>
                </a:cxn>
                <a:cxn ang="0">
                  <a:pos x="82" y="38"/>
                </a:cxn>
                <a:cxn ang="0">
                  <a:pos x="60" y="0"/>
                </a:cxn>
                <a:cxn ang="0">
                  <a:pos x="30" y="18"/>
                </a:cxn>
                <a:cxn ang="0">
                  <a:pos x="0" y="37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7"/>
                  </a:lnTo>
                  <a:lnTo>
                    <a:pt x="82" y="38"/>
                  </a:lnTo>
                  <a:lnTo>
                    <a:pt x="60" y="0"/>
                  </a:lnTo>
                  <a:lnTo>
                    <a:pt x="30" y="18"/>
                  </a:lnTo>
                  <a:lnTo>
                    <a:pt x="0" y="37"/>
                  </a:lnTo>
                  <a:lnTo>
                    <a:pt x="22" y="7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8" name="Freeform 3730"/>
            <p:cNvSpPr>
              <a:spLocks/>
            </p:cNvSpPr>
            <p:nvPr/>
          </p:nvSpPr>
          <p:spPr bwMode="auto">
            <a:xfrm>
              <a:off x="4254" y="2753"/>
              <a:ext cx="9" cy="9"/>
            </a:xfrm>
            <a:custGeom>
              <a:avLst/>
              <a:gdLst/>
              <a:ahLst/>
              <a:cxnLst>
                <a:cxn ang="0">
                  <a:pos x="0" y="25"/>
                </a:cxn>
                <a:cxn ang="0">
                  <a:pos x="30" y="7"/>
                </a:cxn>
                <a:cxn ang="0">
                  <a:pos x="24" y="0"/>
                </a:cxn>
                <a:cxn ang="0">
                  <a:pos x="0" y="25"/>
                </a:cxn>
              </a:cxnLst>
              <a:rect l="0" t="0" r="r" b="b"/>
              <a:pathLst>
                <a:path w="30" h="25">
                  <a:moveTo>
                    <a:pt x="0" y="25"/>
                  </a:moveTo>
                  <a:lnTo>
                    <a:pt x="30" y="7"/>
                  </a:lnTo>
                  <a:lnTo>
                    <a:pt x="24" y="0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39" name="Line 3731"/>
            <p:cNvSpPr>
              <a:spLocks noChangeShapeType="1"/>
            </p:cNvSpPr>
            <p:nvPr/>
          </p:nvSpPr>
          <p:spPr bwMode="auto">
            <a:xfrm flipH="1" flipV="1">
              <a:off x="4261" y="275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0" name="Freeform 3732"/>
            <p:cNvSpPr>
              <a:spLocks/>
            </p:cNvSpPr>
            <p:nvPr/>
          </p:nvSpPr>
          <p:spPr bwMode="auto">
            <a:xfrm>
              <a:off x="4238" y="2739"/>
              <a:ext cx="23" cy="32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2"/>
                </a:cxn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2"/>
                  </a:lnTo>
                  <a:lnTo>
                    <a:pt x="48" y="0"/>
                  </a:lnTo>
                  <a:lnTo>
                    <a:pt x="24" y="26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1" name="Freeform 3733"/>
            <p:cNvSpPr>
              <a:spLocks/>
            </p:cNvSpPr>
            <p:nvPr/>
          </p:nvSpPr>
          <p:spPr bwMode="auto">
            <a:xfrm>
              <a:off x="4238" y="2739"/>
              <a:ext cx="23" cy="32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2"/>
                </a:cxn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2"/>
                  </a:lnTo>
                  <a:lnTo>
                    <a:pt x="48" y="0"/>
                  </a:lnTo>
                  <a:lnTo>
                    <a:pt x="24" y="26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2" name="Freeform 3734"/>
            <p:cNvSpPr>
              <a:spLocks/>
            </p:cNvSpPr>
            <p:nvPr/>
          </p:nvSpPr>
          <p:spPr bwMode="auto">
            <a:xfrm>
              <a:off x="4246" y="2737"/>
              <a:ext cx="6" cy="13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4" y="6"/>
                </a:cxn>
                <a:cxn ang="0">
                  <a:pos x="18" y="0"/>
                </a:cxn>
                <a:cxn ang="0">
                  <a:pos x="0" y="32"/>
                </a:cxn>
              </a:cxnLst>
              <a:rect l="0" t="0" r="r" b="b"/>
              <a:pathLst>
                <a:path w="24" h="32">
                  <a:moveTo>
                    <a:pt x="0" y="32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3" name="Line 3735"/>
            <p:cNvSpPr>
              <a:spLocks noChangeShapeType="1"/>
            </p:cNvSpPr>
            <p:nvPr/>
          </p:nvSpPr>
          <p:spPr bwMode="auto">
            <a:xfrm flipH="1" flipV="1">
              <a:off x="4250" y="273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4" name="Freeform 3736"/>
            <p:cNvSpPr>
              <a:spLocks/>
            </p:cNvSpPr>
            <p:nvPr/>
          </p:nvSpPr>
          <p:spPr bwMode="auto">
            <a:xfrm>
              <a:off x="4230" y="2728"/>
              <a:ext cx="20" cy="34"/>
            </a:xfrm>
            <a:custGeom>
              <a:avLst/>
              <a:gdLst/>
              <a:ahLst/>
              <a:cxnLst>
                <a:cxn ang="0">
                  <a:pos x="37" y="86"/>
                </a:cxn>
                <a:cxn ang="0">
                  <a:pos x="54" y="55"/>
                </a:cxn>
                <a:cxn ang="0">
                  <a:pos x="72" y="23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37" y="86"/>
                </a:cxn>
              </a:cxnLst>
              <a:rect l="0" t="0" r="r" b="b"/>
              <a:pathLst>
                <a:path w="72" h="86">
                  <a:moveTo>
                    <a:pt x="37" y="86"/>
                  </a:moveTo>
                  <a:lnTo>
                    <a:pt x="54" y="55"/>
                  </a:lnTo>
                  <a:lnTo>
                    <a:pt x="72" y="23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37" y="8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5" name="Freeform 3737"/>
            <p:cNvSpPr>
              <a:spLocks/>
            </p:cNvSpPr>
            <p:nvPr/>
          </p:nvSpPr>
          <p:spPr bwMode="auto">
            <a:xfrm>
              <a:off x="4230" y="2728"/>
              <a:ext cx="20" cy="34"/>
            </a:xfrm>
            <a:custGeom>
              <a:avLst/>
              <a:gdLst/>
              <a:ahLst/>
              <a:cxnLst>
                <a:cxn ang="0">
                  <a:pos x="37" y="86"/>
                </a:cxn>
                <a:cxn ang="0">
                  <a:pos x="54" y="55"/>
                </a:cxn>
                <a:cxn ang="0">
                  <a:pos x="72" y="23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37" y="86"/>
                </a:cxn>
              </a:cxnLst>
              <a:rect l="0" t="0" r="r" b="b"/>
              <a:pathLst>
                <a:path w="72" h="86">
                  <a:moveTo>
                    <a:pt x="37" y="86"/>
                  </a:moveTo>
                  <a:lnTo>
                    <a:pt x="54" y="55"/>
                  </a:lnTo>
                  <a:lnTo>
                    <a:pt x="72" y="23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37" y="8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6" name="Freeform 3738"/>
            <p:cNvSpPr>
              <a:spLocks/>
            </p:cNvSpPr>
            <p:nvPr/>
          </p:nvSpPr>
          <p:spPr bwMode="auto">
            <a:xfrm>
              <a:off x="4236" y="2728"/>
              <a:ext cx="4" cy="13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"/>
                </a:cxn>
                <a:cxn ang="0">
                  <a:pos x="12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3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7" name="Line 3739"/>
            <p:cNvSpPr>
              <a:spLocks noChangeShapeType="1"/>
            </p:cNvSpPr>
            <p:nvPr/>
          </p:nvSpPr>
          <p:spPr bwMode="auto">
            <a:xfrm flipH="1" flipV="1">
              <a:off x="4238" y="272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8" name="Freeform 3740"/>
            <p:cNvSpPr>
              <a:spLocks/>
            </p:cNvSpPr>
            <p:nvPr/>
          </p:nvSpPr>
          <p:spPr bwMode="auto">
            <a:xfrm>
              <a:off x="4219" y="2723"/>
              <a:ext cx="19" cy="30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52" y="49"/>
                </a:cxn>
                <a:cxn ang="0">
                  <a:pos x="64" y="15"/>
                </a:cxn>
                <a:cxn ang="0">
                  <a:pos x="24" y="0"/>
                </a:cxn>
                <a:cxn ang="0">
                  <a:pos x="12" y="34"/>
                </a:cxn>
                <a:cxn ang="0">
                  <a:pos x="0" y="68"/>
                </a:cxn>
                <a:cxn ang="0">
                  <a:pos x="40" y="83"/>
                </a:cxn>
              </a:cxnLst>
              <a:rect l="0" t="0" r="r" b="b"/>
              <a:pathLst>
                <a:path w="64" h="83">
                  <a:moveTo>
                    <a:pt x="40" y="83"/>
                  </a:moveTo>
                  <a:lnTo>
                    <a:pt x="52" y="49"/>
                  </a:lnTo>
                  <a:lnTo>
                    <a:pt x="64" y="15"/>
                  </a:lnTo>
                  <a:lnTo>
                    <a:pt x="24" y="0"/>
                  </a:lnTo>
                  <a:lnTo>
                    <a:pt x="12" y="34"/>
                  </a:lnTo>
                  <a:lnTo>
                    <a:pt x="0" y="68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49" name="Freeform 3741"/>
            <p:cNvSpPr>
              <a:spLocks/>
            </p:cNvSpPr>
            <p:nvPr/>
          </p:nvSpPr>
          <p:spPr bwMode="auto">
            <a:xfrm>
              <a:off x="4219" y="2723"/>
              <a:ext cx="19" cy="30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52" y="49"/>
                </a:cxn>
                <a:cxn ang="0">
                  <a:pos x="64" y="15"/>
                </a:cxn>
                <a:cxn ang="0">
                  <a:pos x="24" y="0"/>
                </a:cxn>
                <a:cxn ang="0">
                  <a:pos x="12" y="34"/>
                </a:cxn>
                <a:cxn ang="0">
                  <a:pos x="0" y="68"/>
                </a:cxn>
                <a:cxn ang="0">
                  <a:pos x="40" y="83"/>
                </a:cxn>
              </a:cxnLst>
              <a:rect l="0" t="0" r="r" b="b"/>
              <a:pathLst>
                <a:path w="64" h="83">
                  <a:moveTo>
                    <a:pt x="40" y="83"/>
                  </a:moveTo>
                  <a:lnTo>
                    <a:pt x="52" y="49"/>
                  </a:lnTo>
                  <a:lnTo>
                    <a:pt x="64" y="15"/>
                  </a:lnTo>
                  <a:lnTo>
                    <a:pt x="24" y="0"/>
                  </a:lnTo>
                  <a:lnTo>
                    <a:pt x="12" y="34"/>
                  </a:lnTo>
                  <a:lnTo>
                    <a:pt x="0" y="68"/>
                  </a:lnTo>
                  <a:lnTo>
                    <a:pt x="4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0" name="Freeform 3742"/>
            <p:cNvSpPr>
              <a:spLocks/>
            </p:cNvSpPr>
            <p:nvPr/>
          </p:nvSpPr>
          <p:spPr bwMode="auto">
            <a:xfrm>
              <a:off x="4223" y="2721"/>
              <a:ext cx="5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2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12" h="36">
                  <a:moveTo>
                    <a:pt x="0" y="36"/>
                  </a:moveTo>
                  <a:lnTo>
                    <a:pt x="12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1" name="Line 3743"/>
            <p:cNvSpPr>
              <a:spLocks noChangeShapeType="1"/>
            </p:cNvSpPr>
            <p:nvPr/>
          </p:nvSpPr>
          <p:spPr bwMode="auto">
            <a:xfrm flipH="1" flipV="1">
              <a:off x="4223" y="2721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2" name="Freeform 3744"/>
            <p:cNvSpPr>
              <a:spLocks/>
            </p:cNvSpPr>
            <p:nvPr/>
          </p:nvSpPr>
          <p:spPr bwMode="auto">
            <a:xfrm>
              <a:off x="4209" y="2719"/>
              <a:ext cx="14" cy="29"/>
            </a:xfrm>
            <a:custGeom>
              <a:avLst/>
              <a:gdLst/>
              <a:ahLst/>
              <a:cxnLst>
                <a:cxn ang="0">
                  <a:pos x="42" y="77"/>
                </a:cxn>
                <a:cxn ang="0">
                  <a:pos x="45" y="41"/>
                </a:cxn>
                <a:cxn ang="0">
                  <a:pos x="49" y="5"/>
                </a:cxn>
                <a:cxn ang="0">
                  <a:pos x="7" y="0"/>
                </a:cxn>
                <a:cxn ang="0">
                  <a:pos x="3" y="36"/>
                </a:cxn>
                <a:cxn ang="0">
                  <a:pos x="0" y="73"/>
                </a:cxn>
                <a:cxn ang="0">
                  <a:pos x="42" y="77"/>
                </a:cxn>
              </a:cxnLst>
              <a:rect l="0" t="0" r="r" b="b"/>
              <a:pathLst>
                <a:path w="49" h="77">
                  <a:moveTo>
                    <a:pt x="42" y="77"/>
                  </a:moveTo>
                  <a:lnTo>
                    <a:pt x="45" y="41"/>
                  </a:lnTo>
                  <a:lnTo>
                    <a:pt x="49" y="5"/>
                  </a:lnTo>
                  <a:lnTo>
                    <a:pt x="7" y="0"/>
                  </a:lnTo>
                  <a:lnTo>
                    <a:pt x="3" y="36"/>
                  </a:lnTo>
                  <a:lnTo>
                    <a:pt x="0" y="73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3" name="Freeform 3745"/>
            <p:cNvSpPr>
              <a:spLocks/>
            </p:cNvSpPr>
            <p:nvPr/>
          </p:nvSpPr>
          <p:spPr bwMode="auto">
            <a:xfrm>
              <a:off x="4209" y="2719"/>
              <a:ext cx="14" cy="29"/>
            </a:xfrm>
            <a:custGeom>
              <a:avLst/>
              <a:gdLst/>
              <a:ahLst/>
              <a:cxnLst>
                <a:cxn ang="0">
                  <a:pos x="42" y="77"/>
                </a:cxn>
                <a:cxn ang="0">
                  <a:pos x="45" y="41"/>
                </a:cxn>
                <a:cxn ang="0">
                  <a:pos x="49" y="5"/>
                </a:cxn>
                <a:cxn ang="0">
                  <a:pos x="7" y="0"/>
                </a:cxn>
                <a:cxn ang="0">
                  <a:pos x="3" y="36"/>
                </a:cxn>
                <a:cxn ang="0">
                  <a:pos x="0" y="73"/>
                </a:cxn>
                <a:cxn ang="0">
                  <a:pos x="42" y="77"/>
                </a:cxn>
              </a:cxnLst>
              <a:rect l="0" t="0" r="r" b="b"/>
              <a:pathLst>
                <a:path w="49" h="77">
                  <a:moveTo>
                    <a:pt x="42" y="77"/>
                  </a:moveTo>
                  <a:lnTo>
                    <a:pt x="45" y="41"/>
                  </a:lnTo>
                  <a:lnTo>
                    <a:pt x="49" y="5"/>
                  </a:lnTo>
                  <a:lnTo>
                    <a:pt x="7" y="0"/>
                  </a:lnTo>
                  <a:lnTo>
                    <a:pt x="3" y="36"/>
                  </a:lnTo>
                  <a:lnTo>
                    <a:pt x="0" y="73"/>
                  </a:lnTo>
                  <a:lnTo>
                    <a:pt x="42" y="7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4" name="Freeform 3746"/>
            <p:cNvSpPr>
              <a:spLocks/>
            </p:cNvSpPr>
            <p:nvPr/>
          </p:nvSpPr>
          <p:spPr bwMode="auto">
            <a:xfrm>
              <a:off x="4201" y="2719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1" y="73"/>
                </a:cxn>
                <a:cxn ang="0">
                  <a:pos x="21" y="70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1" y="9"/>
                </a:cxn>
                <a:cxn ang="0">
                  <a:pos x="19" y="4"/>
                </a:cxn>
                <a:cxn ang="0">
                  <a:pos x="28" y="1"/>
                </a:cxn>
                <a:cxn ang="0">
                  <a:pos x="38" y="0"/>
                </a:cxn>
                <a:cxn ang="0">
                  <a:pos x="34" y="36"/>
                </a:cxn>
              </a:cxnLst>
              <a:rect l="0" t="0" r="r" b="b"/>
              <a:pathLst>
                <a:path w="38" h="73">
                  <a:moveTo>
                    <a:pt x="34" y="36"/>
                  </a:moveTo>
                  <a:lnTo>
                    <a:pt x="31" y="73"/>
                  </a:lnTo>
                  <a:lnTo>
                    <a:pt x="21" y="70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1" y="9"/>
                  </a:lnTo>
                  <a:lnTo>
                    <a:pt x="19" y="4"/>
                  </a:lnTo>
                  <a:lnTo>
                    <a:pt x="28" y="1"/>
                  </a:lnTo>
                  <a:lnTo>
                    <a:pt x="38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5" name="Freeform 3747"/>
            <p:cNvSpPr>
              <a:spLocks/>
            </p:cNvSpPr>
            <p:nvPr/>
          </p:nvSpPr>
          <p:spPr bwMode="auto">
            <a:xfrm>
              <a:off x="4201" y="2719"/>
              <a:ext cx="10" cy="27"/>
            </a:xfrm>
            <a:custGeom>
              <a:avLst/>
              <a:gdLst/>
              <a:ahLst/>
              <a:cxnLst>
                <a:cxn ang="0">
                  <a:pos x="31" y="73"/>
                </a:cxn>
                <a:cxn ang="0">
                  <a:pos x="21" y="70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3" y="48"/>
                </a:cxn>
                <a:cxn ang="0">
                  <a:pos x="0" y="38"/>
                </a:cxn>
                <a:cxn ang="0">
                  <a:pos x="1" y="27"/>
                </a:cxn>
                <a:cxn ang="0">
                  <a:pos x="5" y="18"/>
                </a:cxn>
                <a:cxn ang="0">
                  <a:pos x="11" y="9"/>
                </a:cxn>
                <a:cxn ang="0">
                  <a:pos x="19" y="4"/>
                </a:cxn>
                <a:cxn ang="0">
                  <a:pos x="28" y="1"/>
                </a:cxn>
                <a:cxn ang="0">
                  <a:pos x="38" y="0"/>
                </a:cxn>
              </a:cxnLst>
              <a:rect l="0" t="0" r="r" b="b"/>
              <a:pathLst>
                <a:path w="38" h="73">
                  <a:moveTo>
                    <a:pt x="31" y="73"/>
                  </a:moveTo>
                  <a:lnTo>
                    <a:pt x="21" y="70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3" y="48"/>
                  </a:lnTo>
                  <a:lnTo>
                    <a:pt x="0" y="38"/>
                  </a:lnTo>
                  <a:lnTo>
                    <a:pt x="1" y="27"/>
                  </a:lnTo>
                  <a:lnTo>
                    <a:pt x="5" y="18"/>
                  </a:lnTo>
                  <a:lnTo>
                    <a:pt x="11" y="9"/>
                  </a:lnTo>
                  <a:lnTo>
                    <a:pt x="19" y="4"/>
                  </a:lnTo>
                  <a:lnTo>
                    <a:pt x="28" y="1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6" name="Freeform 3748"/>
            <p:cNvSpPr>
              <a:spLocks/>
            </p:cNvSpPr>
            <p:nvPr/>
          </p:nvSpPr>
          <p:spPr bwMode="auto">
            <a:xfrm>
              <a:off x="4201" y="2719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8" y="73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5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34" y="36"/>
                </a:cxn>
              </a:cxnLst>
              <a:rect l="0" t="0" r="r" b="b"/>
              <a:pathLst>
                <a:path w="38" h="73">
                  <a:moveTo>
                    <a:pt x="34" y="36"/>
                  </a:moveTo>
                  <a:lnTo>
                    <a:pt x="38" y="73"/>
                  </a:ln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5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7" name="Freeform 3749"/>
            <p:cNvSpPr>
              <a:spLocks/>
            </p:cNvSpPr>
            <p:nvPr/>
          </p:nvSpPr>
          <p:spPr bwMode="auto">
            <a:xfrm>
              <a:off x="4201" y="2719"/>
              <a:ext cx="10" cy="27"/>
            </a:xfrm>
            <a:custGeom>
              <a:avLst/>
              <a:gdLst/>
              <a:ahLst/>
              <a:cxnLst>
                <a:cxn ang="0">
                  <a:pos x="38" y="73"/>
                </a:cxn>
                <a:cxn ang="0">
                  <a:pos x="28" y="71"/>
                </a:cxn>
                <a:cxn ang="0">
                  <a:pos x="19" y="69"/>
                </a:cxn>
                <a:cxn ang="0">
                  <a:pos x="11" y="63"/>
                </a:cxn>
                <a:cxn ang="0">
                  <a:pos x="5" y="55"/>
                </a:cxn>
                <a:cxn ang="0">
                  <a:pos x="1" y="46"/>
                </a:cxn>
                <a:cxn ang="0">
                  <a:pos x="0" y="35"/>
                </a:cxn>
                <a:cxn ang="0">
                  <a:pos x="3" y="25"/>
                </a:cxn>
                <a:cxn ang="0">
                  <a:pos x="7" y="15"/>
                </a:cxn>
                <a:cxn ang="0">
                  <a:pos x="14" y="8"/>
                </a:cxn>
                <a:cxn ang="0">
                  <a:pos x="21" y="2"/>
                </a:cxn>
                <a:cxn ang="0">
                  <a:pos x="31" y="0"/>
                </a:cxn>
              </a:cxnLst>
              <a:rect l="0" t="0" r="r" b="b"/>
              <a:pathLst>
                <a:path w="38" h="73">
                  <a:moveTo>
                    <a:pt x="38" y="73"/>
                  </a:moveTo>
                  <a:lnTo>
                    <a:pt x="28" y="71"/>
                  </a:lnTo>
                  <a:lnTo>
                    <a:pt x="19" y="69"/>
                  </a:lnTo>
                  <a:lnTo>
                    <a:pt x="11" y="63"/>
                  </a:lnTo>
                  <a:lnTo>
                    <a:pt x="5" y="55"/>
                  </a:lnTo>
                  <a:lnTo>
                    <a:pt x="1" y="46"/>
                  </a:lnTo>
                  <a:lnTo>
                    <a:pt x="0" y="35"/>
                  </a:lnTo>
                  <a:lnTo>
                    <a:pt x="3" y="25"/>
                  </a:lnTo>
                  <a:lnTo>
                    <a:pt x="7" y="15"/>
                  </a:lnTo>
                  <a:lnTo>
                    <a:pt x="14" y="8"/>
                  </a:lnTo>
                  <a:lnTo>
                    <a:pt x="21" y="2"/>
                  </a:lnTo>
                  <a:lnTo>
                    <a:pt x="3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8" name="Freeform 3750"/>
            <p:cNvSpPr>
              <a:spLocks/>
            </p:cNvSpPr>
            <p:nvPr/>
          </p:nvSpPr>
          <p:spPr bwMode="auto">
            <a:xfrm>
              <a:off x="4209" y="2719"/>
              <a:ext cx="14" cy="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8"/>
                </a:cxn>
                <a:cxn ang="0">
                  <a:pos x="49" y="73"/>
                </a:cxn>
                <a:cxn ang="0">
                  <a:pos x="45" y="37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8">
                  <a:moveTo>
                    <a:pt x="0" y="5"/>
                  </a:moveTo>
                  <a:lnTo>
                    <a:pt x="3" y="41"/>
                  </a:lnTo>
                  <a:lnTo>
                    <a:pt x="7" y="78"/>
                  </a:lnTo>
                  <a:lnTo>
                    <a:pt x="49" y="73"/>
                  </a:lnTo>
                  <a:lnTo>
                    <a:pt x="45" y="37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59" name="Freeform 3751"/>
            <p:cNvSpPr>
              <a:spLocks/>
            </p:cNvSpPr>
            <p:nvPr/>
          </p:nvSpPr>
          <p:spPr bwMode="auto">
            <a:xfrm>
              <a:off x="4209" y="2719"/>
              <a:ext cx="14" cy="27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3" y="41"/>
                </a:cxn>
                <a:cxn ang="0">
                  <a:pos x="7" y="78"/>
                </a:cxn>
                <a:cxn ang="0">
                  <a:pos x="49" y="73"/>
                </a:cxn>
                <a:cxn ang="0">
                  <a:pos x="45" y="37"/>
                </a:cxn>
                <a:cxn ang="0">
                  <a:pos x="42" y="0"/>
                </a:cxn>
                <a:cxn ang="0">
                  <a:pos x="0" y="5"/>
                </a:cxn>
              </a:cxnLst>
              <a:rect l="0" t="0" r="r" b="b"/>
              <a:pathLst>
                <a:path w="49" h="78">
                  <a:moveTo>
                    <a:pt x="0" y="5"/>
                  </a:moveTo>
                  <a:lnTo>
                    <a:pt x="3" y="41"/>
                  </a:lnTo>
                  <a:lnTo>
                    <a:pt x="7" y="78"/>
                  </a:lnTo>
                  <a:lnTo>
                    <a:pt x="49" y="73"/>
                  </a:lnTo>
                  <a:lnTo>
                    <a:pt x="45" y="37"/>
                  </a:lnTo>
                  <a:lnTo>
                    <a:pt x="42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0" name="Freeform 3752"/>
            <p:cNvSpPr>
              <a:spLocks/>
            </p:cNvSpPr>
            <p:nvPr/>
          </p:nvSpPr>
          <p:spPr bwMode="auto">
            <a:xfrm>
              <a:off x="4223" y="2732"/>
              <a:ext cx="5" cy="1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36"/>
                </a:cxn>
                <a:cxn ang="0">
                  <a:pos x="12" y="34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4" y="36"/>
                  </a:lnTo>
                  <a:lnTo>
                    <a:pt x="12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1" name="Line 3753"/>
            <p:cNvSpPr>
              <a:spLocks noChangeShapeType="1"/>
            </p:cNvSpPr>
            <p:nvPr/>
          </p:nvSpPr>
          <p:spPr bwMode="auto">
            <a:xfrm flipV="1">
              <a:off x="4223" y="2744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2" name="Freeform 3754"/>
            <p:cNvSpPr>
              <a:spLocks/>
            </p:cNvSpPr>
            <p:nvPr/>
          </p:nvSpPr>
          <p:spPr bwMode="auto">
            <a:xfrm>
              <a:off x="4219" y="2712"/>
              <a:ext cx="19" cy="3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2" y="50"/>
                </a:cxn>
                <a:cxn ang="0">
                  <a:pos x="24" y="84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6"/>
                </a:cxn>
              </a:cxnLst>
              <a:rect l="0" t="0" r="r" b="b"/>
              <a:pathLst>
                <a:path w="64" h="84">
                  <a:moveTo>
                    <a:pt x="0" y="16"/>
                  </a:moveTo>
                  <a:lnTo>
                    <a:pt x="12" y="50"/>
                  </a:lnTo>
                  <a:lnTo>
                    <a:pt x="24" y="84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3" name="Freeform 3755"/>
            <p:cNvSpPr>
              <a:spLocks/>
            </p:cNvSpPr>
            <p:nvPr/>
          </p:nvSpPr>
          <p:spPr bwMode="auto">
            <a:xfrm>
              <a:off x="4219" y="2712"/>
              <a:ext cx="19" cy="32"/>
            </a:xfrm>
            <a:custGeom>
              <a:avLst/>
              <a:gdLst/>
              <a:ahLst/>
              <a:cxnLst>
                <a:cxn ang="0">
                  <a:pos x="0" y="16"/>
                </a:cxn>
                <a:cxn ang="0">
                  <a:pos x="12" y="50"/>
                </a:cxn>
                <a:cxn ang="0">
                  <a:pos x="24" y="84"/>
                </a:cxn>
                <a:cxn ang="0">
                  <a:pos x="64" y="68"/>
                </a:cxn>
                <a:cxn ang="0">
                  <a:pos x="52" y="34"/>
                </a:cxn>
                <a:cxn ang="0">
                  <a:pos x="40" y="0"/>
                </a:cxn>
                <a:cxn ang="0">
                  <a:pos x="0" y="16"/>
                </a:cxn>
              </a:cxnLst>
              <a:rect l="0" t="0" r="r" b="b"/>
              <a:pathLst>
                <a:path w="64" h="84">
                  <a:moveTo>
                    <a:pt x="0" y="16"/>
                  </a:moveTo>
                  <a:lnTo>
                    <a:pt x="12" y="50"/>
                  </a:lnTo>
                  <a:lnTo>
                    <a:pt x="24" y="84"/>
                  </a:lnTo>
                  <a:lnTo>
                    <a:pt x="64" y="68"/>
                  </a:lnTo>
                  <a:lnTo>
                    <a:pt x="52" y="34"/>
                  </a:lnTo>
                  <a:lnTo>
                    <a:pt x="40" y="0"/>
                  </a:lnTo>
                  <a:lnTo>
                    <a:pt x="0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4" name="Freeform 3756"/>
            <p:cNvSpPr>
              <a:spLocks/>
            </p:cNvSpPr>
            <p:nvPr/>
          </p:nvSpPr>
          <p:spPr bwMode="auto">
            <a:xfrm>
              <a:off x="4236" y="2726"/>
              <a:ext cx="4" cy="1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7" y="32"/>
                </a:cxn>
                <a:cxn ang="0">
                  <a:pos x="0" y="0"/>
                </a:cxn>
              </a:cxnLst>
              <a:rect l="0" t="0" r="r" b="b"/>
              <a:pathLst>
                <a:path w="17" h="34">
                  <a:moveTo>
                    <a:pt x="0" y="0"/>
                  </a:moveTo>
                  <a:lnTo>
                    <a:pt x="12" y="34"/>
                  </a:lnTo>
                  <a:lnTo>
                    <a:pt x="17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5" name="Line 3757"/>
            <p:cNvSpPr>
              <a:spLocks noChangeShapeType="1"/>
            </p:cNvSpPr>
            <p:nvPr/>
          </p:nvSpPr>
          <p:spPr bwMode="auto">
            <a:xfrm flipV="1">
              <a:off x="4238" y="273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6" name="Freeform 3758"/>
            <p:cNvSpPr>
              <a:spLocks/>
            </p:cNvSpPr>
            <p:nvPr/>
          </p:nvSpPr>
          <p:spPr bwMode="auto">
            <a:xfrm>
              <a:off x="4230" y="2705"/>
              <a:ext cx="20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4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4"/>
                </a:cxn>
              </a:cxnLst>
              <a:rect l="0" t="0" r="r" b="b"/>
              <a:pathLst>
                <a:path w="72" h="87">
                  <a:moveTo>
                    <a:pt x="0" y="24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4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7" name="Freeform 3759"/>
            <p:cNvSpPr>
              <a:spLocks/>
            </p:cNvSpPr>
            <p:nvPr/>
          </p:nvSpPr>
          <p:spPr bwMode="auto">
            <a:xfrm>
              <a:off x="4230" y="2705"/>
              <a:ext cx="20" cy="32"/>
            </a:xfrm>
            <a:custGeom>
              <a:avLst/>
              <a:gdLst/>
              <a:ahLst/>
              <a:cxnLst>
                <a:cxn ang="0">
                  <a:pos x="0" y="24"/>
                </a:cxn>
                <a:cxn ang="0">
                  <a:pos x="18" y="55"/>
                </a:cxn>
                <a:cxn ang="0">
                  <a:pos x="35" y="87"/>
                </a:cxn>
                <a:cxn ang="0">
                  <a:pos x="72" y="64"/>
                </a:cxn>
                <a:cxn ang="0">
                  <a:pos x="54" y="32"/>
                </a:cxn>
                <a:cxn ang="0">
                  <a:pos x="37" y="0"/>
                </a:cxn>
                <a:cxn ang="0">
                  <a:pos x="0" y="24"/>
                </a:cxn>
              </a:cxnLst>
              <a:rect l="0" t="0" r="r" b="b"/>
              <a:pathLst>
                <a:path w="72" h="87">
                  <a:moveTo>
                    <a:pt x="0" y="24"/>
                  </a:moveTo>
                  <a:lnTo>
                    <a:pt x="18" y="55"/>
                  </a:lnTo>
                  <a:lnTo>
                    <a:pt x="35" y="87"/>
                  </a:lnTo>
                  <a:lnTo>
                    <a:pt x="72" y="64"/>
                  </a:lnTo>
                  <a:lnTo>
                    <a:pt x="54" y="32"/>
                  </a:lnTo>
                  <a:lnTo>
                    <a:pt x="37" y="0"/>
                  </a:lnTo>
                  <a:lnTo>
                    <a:pt x="0" y="2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8" name="Freeform 3760"/>
            <p:cNvSpPr>
              <a:spLocks/>
            </p:cNvSpPr>
            <p:nvPr/>
          </p:nvSpPr>
          <p:spPr bwMode="auto">
            <a:xfrm>
              <a:off x="4246" y="2717"/>
              <a:ext cx="6" cy="1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2"/>
                </a:cxn>
                <a:cxn ang="0">
                  <a:pos x="24" y="26"/>
                </a:cxn>
                <a:cxn ang="0">
                  <a:pos x="0" y="0"/>
                </a:cxn>
              </a:cxnLst>
              <a:rect l="0" t="0" r="r" b="b"/>
              <a:pathLst>
                <a:path w="24" h="32">
                  <a:moveTo>
                    <a:pt x="0" y="0"/>
                  </a:moveTo>
                  <a:lnTo>
                    <a:pt x="18" y="32"/>
                  </a:lnTo>
                  <a:lnTo>
                    <a:pt x="24" y="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69" name="Line 3761"/>
            <p:cNvSpPr>
              <a:spLocks noChangeShapeType="1"/>
            </p:cNvSpPr>
            <p:nvPr/>
          </p:nvSpPr>
          <p:spPr bwMode="auto">
            <a:xfrm flipV="1">
              <a:off x="4250" y="272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0" name="Freeform 3762"/>
            <p:cNvSpPr>
              <a:spLocks/>
            </p:cNvSpPr>
            <p:nvPr/>
          </p:nvSpPr>
          <p:spPr bwMode="auto">
            <a:xfrm>
              <a:off x="4238" y="2696"/>
              <a:ext cx="23" cy="30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1"/>
                </a:cxn>
                <a:cxn ang="0">
                  <a:pos x="54" y="25"/>
                </a:cxn>
                <a:cxn ang="0">
                  <a:pos x="30" y="0"/>
                </a:cxn>
                <a:cxn ang="0">
                  <a:pos x="0" y="31"/>
                </a:cxn>
              </a:cxnLst>
              <a:rect l="0" t="0" r="r" b="b"/>
              <a:pathLst>
                <a:path w="78" h="83">
                  <a:moveTo>
                    <a:pt x="0" y="31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1"/>
                  </a:lnTo>
                  <a:lnTo>
                    <a:pt x="54" y="25"/>
                  </a:lnTo>
                  <a:lnTo>
                    <a:pt x="30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1" name="Freeform 3763"/>
            <p:cNvSpPr>
              <a:spLocks/>
            </p:cNvSpPr>
            <p:nvPr/>
          </p:nvSpPr>
          <p:spPr bwMode="auto">
            <a:xfrm>
              <a:off x="4238" y="2696"/>
              <a:ext cx="23" cy="30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57"/>
                </a:cxn>
                <a:cxn ang="0">
                  <a:pos x="48" y="83"/>
                </a:cxn>
                <a:cxn ang="0">
                  <a:pos x="78" y="51"/>
                </a:cxn>
                <a:cxn ang="0">
                  <a:pos x="54" y="25"/>
                </a:cxn>
                <a:cxn ang="0">
                  <a:pos x="30" y="0"/>
                </a:cxn>
                <a:cxn ang="0">
                  <a:pos x="0" y="31"/>
                </a:cxn>
              </a:cxnLst>
              <a:rect l="0" t="0" r="r" b="b"/>
              <a:pathLst>
                <a:path w="78" h="83">
                  <a:moveTo>
                    <a:pt x="0" y="31"/>
                  </a:moveTo>
                  <a:lnTo>
                    <a:pt x="24" y="57"/>
                  </a:lnTo>
                  <a:lnTo>
                    <a:pt x="48" y="83"/>
                  </a:lnTo>
                  <a:lnTo>
                    <a:pt x="78" y="51"/>
                  </a:lnTo>
                  <a:lnTo>
                    <a:pt x="54" y="25"/>
                  </a:lnTo>
                  <a:lnTo>
                    <a:pt x="30" y="0"/>
                  </a:lnTo>
                  <a:lnTo>
                    <a:pt x="0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2" name="Freeform 3764"/>
            <p:cNvSpPr>
              <a:spLocks/>
            </p:cNvSpPr>
            <p:nvPr/>
          </p:nvSpPr>
          <p:spPr bwMode="auto">
            <a:xfrm>
              <a:off x="4254" y="2705"/>
              <a:ext cx="9" cy="9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4" y="26"/>
                </a:cxn>
                <a:cxn ang="0">
                  <a:pos x="29" y="19"/>
                </a:cxn>
                <a:cxn ang="0">
                  <a:pos x="0" y="0"/>
                </a:cxn>
              </a:cxnLst>
              <a:rect l="0" t="0" r="r" b="b"/>
              <a:pathLst>
                <a:path w="29" h="26">
                  <a:moveTo>
                    <a:pt x="0" y="0"/>
                  </a:moveTo>
                  <a:lnTo>
                    <a:pt x="24" y="26"/>
                  </a:lnTo>
                  <a:lnTo>
                    <a:pt x="29" y="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3" name="Line 3765"/>
            <p:cNvSpPr>
              <a:spLocks noChangeShapeType="1"/>
            </p:cNvSpPr>
            <p:nvPr/>
          </p:nvSpPr>
          <p:spPr bwMode="auto">
            <a:xfrm flipV="1">
              <a:off x="4261" y="271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4" name="Freeform 3766"/>
            <p:cNvSpPr>
              <a:spLocks/>
            </p:cNvSpPr>
            <p:nvPr/>
          </p:nvSpPr>
          <p:spPr bwMode="auto">
            <a:xfrm>
              <a:off x="4246" y="2685"/>
              <a:ext cx="23" cy="27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8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8"/>
                </a:cxn>
              </a:cxnLst>
              <a:rect l="0" t="0" r="r" b="b"/>
              <a:pathLst>
                <a:path w="80" h="75">
                  <a:moveTo>
                    <a:pt x="0" y="38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8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5" name="Freeform 3767"/>
            <p:cNvSpPr>
              <a:spLocks/>
            </p:cNvSpPr>
            <p:nvPr/>
          </p:nvSpPr>
          <p:spPr bwMode="auto">
            <a:xfrm>
              <a:off x="4246" y="2685"/>
              <a:ext cx="23" cy="27"/>
            </a:xfrm>
            <a:custGeom>
              <a:avLst/>
              <a:gdLst/>
              <a:ahLst/>
              <a:cxnLst>
                <a:cxn ang="0">
                  <a:pos x="0" y="38"/>
                </a:cxn>
                <a:cxn ang="0">
                  <a:pos x="29" y="56"/>
                </a:cxn>
                <a:cxn ang="0">
                  <a:pos x="58" y="75"/>
                </a:cxn>
                <a:cxn ang="0">
                  <a:pos x="80" y="38"/>
                </a:cxn>
                <a:cxn ang="0">
                  <a:pos x="51" y="19"/>
                </a:cxn>
                <a:cxn ang="0">
                  <a:pos x="22" y="0"/>
                </a:cxn>
                <a:cxn ang="0">
                  <a:pos x="0" y="38"/>
                </a:cxn>
              </a:cxnLst>
              <a:rect l="0" t="0" r="r" b="b"/>
              <a:pathLst>
                <a:path w="80" h="75">
                  <a:moveTo>
                    <a:pt x="0" y="38"/>
                  </a:moveTo>
                  <a:lnTo>
                    <a:pt x="29" y="56"/>
                  </a:lnTo>
                  <a:lnTo>
                    <a:pt x="58" y="75"/>
                  </a:lnTo>
                  <a:lnTo>
                    <a:pt x="80" y="38"/>
                  </a:lnTo>
                  <a:lnTo>
                    <a:pt x="51" y="19"/>
                  </a:lnTo>
                  <a:lnTo>
                    <a:pt x="22" y="0"/>
                  </a:lnTo>
                  <a:lnTo>
                    <a:pt x="0" y="3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6" name="Freeform 3768"/>
            <p:cNvSpPr>
              <a:spLocks/>
            </p:cNvSpPr>
            <p:nvPr/>
          </p:nvSpPr>
          <p:spPr bwMode="auto">
            <a:xfrm>
              <a:off x="4261" y="2692"/>
              <a:ext cx="10" cy="7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9" y="19"/>
                </a:cxn>
                <a:cxn ang="0">
                  <a:pos x="32" y="13"/>
                </a:cxn>
                <a:cxn ang="0">
                  <a:pos x="0" y="0"/>
                </a:cxn>
              </a:cxnLst>
              <a:rect l="0" t="0" r="r" b="b"/>
              <a:pathLst>
                <a:path w="32" h="19">
                  <a:moveTo>
                    <a:pt x="0" y="0"/>
                  </a:moveTo>
                  <a:lnTo>
                    <a:pt x="29" y="19"/>
                  </a:lnTo>
                  <a:lnTo>
                    <a:pt x="32" y="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7" name="Line 3769"/>
            <p:cNvSpPr>
              <a:spLocks noChangeShapeType="1"/>
            </p:cNvSpPr>
            <p:nvPr/>
          </p:nvSpPr>
          <p:spPr bwMode="auto">
            <a:xfrm flipV="1">
              <a:off x="4269" y="2696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8" name="Freeform 3770"/>
            <p:cNvSpPr>
              <a:spLocks/>
            </p:cNvSpPr>
            <p:nvPr/>
          </p:nvSpPr>
          <p:spPr bwMode="auto">
            <a:xfrm>
              <a:off x="4252" y="2670"/>
              <a:ext cx="23" cy="26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79" name="Freeform 3771"/>
            <p:cNvSpPr>
              <a:spLocks/>
            </p:cNvSpPr>
            <p:nvPr/>
          </p:nvSpPr>
          <p:spPr bwMode="auto">
            <a:xfrm>
              <a:off x="4252" y="2670"/>
              <a:ext cx="23" cy="26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32" y="55"/>
                </a:cxn>
                <a:cxn ang="0">
                  <a:pos x="64" y="68"/>
                </a:cxn>
                <a:cxn ang="0">
                  <a:pos x="78" y="26"/>
                </a:cxn>
                <a:cxn ang="0">
                  <a:pos x="46" y="13"/>
                </a:cxn>
                <a:cxn ang="0">
                  <a:pos x="14" y="0"/>
                </a:cxn>
                <a:cxn ang="0">
                  <a:pos x="0" y="42"/>
                </a:cxn>
              </a:cxnLst>
              <a:rect l="0" t="0" r="r" b="b"/>
              <a:pathLst>
                <a:path w="78" h="68">
                  <a:moveTo>
                    <a:pt x="0" y="42"/>
                  </a:moveTo>
                  <a:lnTo>
                    <a:pt x="32" y="55"/>
                  </a:lnTo>
                  <a:lnTo>
                    <a:pt x="64" y="68"/>
                  </a:lnTo>
                  <a:lnTo>
                    <a:pt x="78" y="26"/>
                  </a:lnTo>
                  <a:lnTo>
                    <a:pt x="46" y="13"/>
                  </a:lnTo>
                  <a:lnTo>
                    <a:pt x="14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0" name="Freeform 3772"/>
            <p:cNvSpPr>
              <a:spLocks/>
            </p:cNvSpPr>
            <p:nvPr/>
          </p:nvSpPr>
          <p:spPr bwMode="auto">
            <a:xfrm>
              <a:off x="4265" y="2676"/>
              <a:ext cx="10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2" y="13"/>
                </a:cxn>
                <a:cxn ang="0">
                  <a:pos x="34" y="3"/>
                </a:cxn>
                <a:cxn ang="0">
                  <a:pos x="0" y="0"/>
                </a:cxn>
              </a:cxnLst>
              <a:rect l="0" t="0" r="r" b="b"/>
              <a:pathLst>
                <a:path w="34" h="13">
                  <a:moveTo>
                    <a:pt x="0" y="0"/>
                  </a:moveTo>
                  <a:lnTo>
                    <a:pt x="32" y="13"/>
                  </a:lnTo>
                  <a:lnTo>
                    <a:pt x="34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1" name="Line 3773"/>
            <p:cNvSpPr>
              <a:spLocks noChangeShapeType="1"/>
            </p:cNvSpPr>
            <p:nvPr/>
          </p:nvSpPr>
          <p:spPr bwMode="auto">
            <a:xfrm flipV="1">
              <a:off x="4275" y="2676"/>
              <a:ext cx="2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2" name="Freeform 3774"/>
            <p:cNvSpPr>
              <a:spLocks/>
            </p:cNvSpPr>
            <p:nvPr/>
          </p:nvSpPr>
          <p:spPr bwMode="auto">
            <a:xfrm>
              <a:off x="4254" y="2658"/>
              <a:ext cx="23" cy="18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34" y="48"/>
                </a:cxn>
                <a:cxn ang="0">
                  <a:pos x="68" y="51"/>
                </a:cxn>
                <a:cxn ang="0">
                  <a:pos x="73" y="7"/>
                </a:cxn>
                <a:cxn ang="0">
                  <a:pos x="39" y="3"/>
                </a:cxn>
                <a:cxn ang="0">
                  <a:pos x="5" y="0"/>
                </a:cxn>
                <a:cxn ang="0">
                  <a:pos x="0" y="44"/>
                </a:cxn>
              </a:cxnLst>
              <a:rect l="0" t="0" r="r" b="b"/>
              <a:pathLst>
                <a:path w="73" h="51">
                  <a:moveTo>
                    <a:pt x="0" y="44"/>
                  </a:moveTo>
                  <a:lnTo>
                    <a:pt x="34" y="48"/>
                  </a:lnTo>
                  <a:lnTo>
                    <a:pt x="68" y="51"/>
                  </a:lnTo>
                  <a:lnTo>
                    <a:pt x="73" y="7"/>
                  </a:lnTo>
                  <a:lnTo>
                    <a:pt x="39" y="3"/>
                  </a:lnTo>
                  <a:lnTo>
                    <a:pt x="5" y="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3" name="Freeform 3775"/>
            <p:cNvSpPr>
              <a:spLocks/>
            </p:cNvSpPr>
            <p:nvPr/>
          </p:nvSpPr>
          <p:spPr bwMode="auto">
            <a:xfrm>
              <a:off x="4254" y="2658"/>
              <a:ext cx="23" cy="18"/>
            </a:xfrm>
            <a:custGeom>
              <a:avLst/>
              <a:gdLst/>
              <a:ahLst/>
              <a:cxnLst>
                <a:cxn ang="0">
                  <a:pos x="0" y="44"/>
                </a:cxn>
                <a:cxn ang="0">
                  <a:pos x="34" y="48"/>
                </a:cxn>
                <a:cxn ang="0">
                  <a:pos x="68" y="51"/>
                </a:cxn>
                <a:cxn ang="0">
                  <a:pos x="73" y="7"/>
                </a:cxn>
                <a:cxn ang="0">
                  <a:pos x="39" y="3"/>
                </a:cxn>
                <a:cxn ang="0">
                  <a:pos x="5" y="0"/>
                </a:cxn>
                <a:cxn ang="0">
                  <a:pos x="0" y="44"/>
                </a:cxn>
              </a:cxnLst>
              <a:rect l="0" t="0" r="r" b="b"/>
              <a:pathLst>
                <a:path w="73" h="51">
                  <a:moveTo>
                    <a:pt x="0" y="44"/>
                  </a:moveTo>
                  <a:lnTo>
                    <a:pt x="34" y="48"/>
                  </a:lnTo>
                  <a:lnTo>
                    <a:pt x="68" y="51"/>
                  </a:lnTo>
                  <a:lnTo>
                    <a:pt x="73" y="7"/>
                  </a:lnTo>
                  <a:lnTo>
                    <a:pt x="39" y="3"/>
                  </a:lnTo>
                  <a:lnTo>
                    <a:pt x="5" y="0"/>
                  </a:lnTo>
                  <a:lnTo>
                    <a:pt x="0" y="4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4" name="Freeform 3776"/>
            <p:cNvSpPr>
              <a:spLocks/>
            </p:cNvSpPr>
            <p:nvPr/>
          </p:nvSpPr>
          <p:spPr bwMode="auto">
            <a:xfrm>
              <a:off x="4267" y="2658"/>
              <a:ext cx="10" cy="3"/>
            </a:xfrm>
            <a:custGeom>
              <a:avLst/>
              <a:gdLst/>
              <a:ahLst/>
              <a:cxnLst>
                <a:cxn ang="0">
                  <a:pos x="0" y="3"/>
                </a:cxn>
                <a:cxn ang="0">
                  <a:pos x="34" y="7"/>
                </a:cxn>
                <a:cxn ang="0">
                  <a:pos x="34" y="0"/>
                </a:cxn>
                <a:cxn ang="0">
                  <a:pos x="0" y="3"/>
                </a:cxn>
              </a:cxnLst>
              <a:rect l="0" t="0" r="r" b="b"/>
              <a:pathLst>
                <a:path w="34" h="7">
                  <a:moveTo>
                    <a:pt x="0" y="3"/>
                  </a:moveTo>
                  <a:lnTo>
                    <a:pt x="34" y="7"/>
                  </a:lnTo>
                  <a:lnTo>
                    <a:pt x="34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5" name="Line 3777"/>
            <p:cNvSpPr>
              <a:spLocks noChangeShapeType="1"/>
            </p:cNvSpPr>
            <p:nvPr/>
          </p:nvSpPr>
          <p:spPr bwMode="auto">
            <a:xfrm flipV="1">
              <a:off x="4277" y="265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6" name="Freeform 3778"/>
            <p:cNvSpPr>
              <a:spLocks/>
            </p:cNvSpPr>
            <p:nvPr/>
          </p:nvSpPr>
          <p:spPr bwMode="auto">
            <a:xfrm>
              <a:off x="4254" y="2640"/>
              <a:ext cx="23" cy="21"/>
            </a:xfrm>
            <a:custGeom>
              <a:avLst/>
              <a:gdLst/>
              <a:ahLst/>
              <a:cxnLst>
                <a:cxn ang="0">
                  <a:pos x="5" y="52"/>
                </a:cxn>
                <a:cxn ang="0">
                  <a:pos x="39" y="48"/>
                </a:cxn>
                <a:cxn ang="0">
                  <a:pos x="73" y="45"/>
                </a:cxn>
                <a:cxn ang="0">
                  <a:pos x="68" y="0"/>
                </a:cxn>
                <a:cxn ang="0">
                  <a:pos x="34" y="4"/>
                </a:cxn>
                <a:cxn ang="0">
                  <a:pos x="0" y="7"/>
                </a:cxn>
                <a:cxn ang="0">
                  <a:pos x="5" y="52"/>
                </a:cxn>
              </a:cxnLst>
              <a:rect l="0" t="0" r="r" b="b"/>
              <a:pathLst>
                <a:path w="73" h="52">
                  <a:moveTo>
                    <a:pt x="5" y="52"/>
                  </a:moveTo>
                  <a:lnTo>
                    <a:pt x="39" y="48"/>
                  </a:lnTo>
                  <a:lnTo>
                    <a:pt x="73" y="45"/>
                  </a:lnTo>
                  <a:lnTo>
                    <a:pt x="68" y="0"/>
                  </a:lnTo>
                  <a:lnTo>
                    <a:pt x="34" y="4"/>
                  </a:lnTo>
                  <a:lnTo>
                    <a:pt x="0" y="7"/>
                  </a:lnTo>
                  <a:lnTo>
                    <a:pt x="5" y="5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7" name="Freeform 3779"/>
            <p:cNvSpPr>
              <a:spLocks/>
            </p:cNvSpPr>
            <p:nvPr/>
          </p:nvSpPr>
          <p:spPr bwMode="auto">
            <a:xfrm>
              <a:off x="4254" y="2640"/>
              <a:ext cx="23" cy="21"/>
            </a:xfrm>
            <a:custGeom>
              <a:avLst/>
              <a:gdLst/>
              <a:ahLst/>
              <a:cxnLst>
                <a:cxn ang="0">
                  <a:pos x="5" y="52"/>
                </a:cxn>
                <a:cxn ang="0">
                  <a:pos x="39" y="48"/>
                </a:cxn>
                <a:cxn ang="0">
                  <a:pos x="73" y="45"/>
                </a:cxn>
                <a:cxn ang="0">
                  <a:pos x="68" y="0"/>
                </a:cxn>
                <a:cxn ang="0">
                  <a:pos x="34" y="4"/>
                </a:cxn>
                <a:cxn ang="0">
                  <a:pos x="0" y="7"/>
                </a:cxn>
                <a:cxn ang="0">
                  <a:pos x="5" y="52"/>
                </a:cxn>
              </a:cxnLst>
              <a:rect l="0" t="0" r="r" b="b"/>
              <a:pathLst>
                <a:path w="73" h="52">
                  <a:moveTo>
                    <a:pt x="5" y="52"/>
                  </a:moveTo>
                  <a:lnTo>
                    <a:pt x="39" y="48"/>
                  </a:lnTo>
                  <a:lnTo>
                    <a:pt x="73" y="45"/>
                  </a:lnTo>
                  <a:lnTo>
                    <a:pt x="68" y="0"/>
                  </a:lnTo>
                  <a:lnTo>
                    <a:pt x="34" y="4"/>
                  </a:lnTo>
                  <a:lnTo>
                    <a:pt x="0" y="7"/>
                  </a:lnTo>
                  <a:lnTo>
                    <a:pt x="5" y="5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8" name="Freeform 3780"/>
            <p:cNvSpPr>
              <a:spLocks/>
            </p:cNvSpPr>
            <p:nvPr/>
          </p:nvSpPr>
          <p:spPr bwMode="auto">
            <a:xfrm>
              <a:off x="4265" y="2638"/>
              <a:ext cx="10" cy="5"/>
            </a:xfrm>
            <a:custGeom>
              <a:avLst/>
              <a:gdLst/>
              <a:ahLst/>
              <a:cxnLst>
                <a:cxn ang="0">
                  <a:pos x="0" y="13"/>
                </a:cxn>
                <a:cxn ang="0">
                  <a:pos x="34" y="9"/>
                </a:cxn>
                <a:cxn ang="0">
                  <a:pos x="32" y="0"/>
                </a:cxn>
                <a:cxn ang="0">
                  <a:pos x="0" y="13"/>
                </a:cxn>
              </a:cxnLst>
              <a:rect l="0" t="0" r="r" b="b"/>
              <a:pathLst>
                <a:path w="34" h="13">
                  <a:moveTo>
                    <a:pt x="0" y="13"/>
                  </a:moveTo>
                  <a:lnTo>
                    <a:pt x="34" y="9"/>
                  </a:lnTo>
                  <a:lnTo>
                    <a:pt x="3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89" name="Line 3781"/>
            <p:cNvSpPr>
              <a:spLocks noChangeShapeType="1"/>
            </p:cNvSpPr>
            <p:nvPr/>
          </p:nvSpPr>
          <p:spPr bwMode="auto">
            <a:xfrm flipH="1" flipV="1">
              <a:off x="4275" y="263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0" name="Freeform 3782"/>
            <p:cNvSpPr>
              <a:spLocks/>
            </p:cNvSpPr>
            <p:nvPr/>
          </p:nvSpPr>
          <p:spPr bwMode="auto">
            <a:xfrm>
              <a:off x="4252" y="2622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1" name="Freeform 3783"/>
            <p:cNvSpPr>
              <a:spLocks/>
            </p:cNvSpPr>
            <p:nvPr/>
          </p:nvSpPr>
          <p:spPr bwMode="auto">
            <a:xfrm>
              <a:off x="4252" y="2622"/>
              <a:ext cx="23" cy="25"/>
            </a:xfrm>
            <a:custGeom>
              <a:avLst/>
              <a:gdLst/>
              <a:ahLst/>
              <a:cxnLst>
                <a:cxn ang="0">
                  <a:pos x="14" y="68"/>
                </a:cxn>
                <a:cxn ang="0">
                  <a:pos x="46" y="55"/>
                </a:cxn>
                <a:cxn ang="0">
                  <a:pos x="78" y="42"/>
                </a:cxn>
                <a:cxn ang="0">
                  <a:pos x="64" y="0"/>
                </a:cxn>
                <a:cxn ang="0">
                  <a:pos x="32" y="13"/>
                </a:cxn>
                <a:cxn ang="0">
                  <a:pos x="0" y="26"/>
                </a:cxn>
                <a:cxn ang="0">
                  <a:pos x="14" y="68"/>
                </a:cxn>
              </a:cxnLst>
              <a:rect l="0" t="0" r="r" b="b"/>
              <a:pathLst>
                <a:path w="78" h="68">
                  <a:moveTo>
                    <a:pt x="14" y="68"/>
                  </a:moveTo>
                  <a:lnTo>
                    <a:pt x="46" y="55"/>
                  </a:lnTo>
                  <a:lnTo>
                    <a:pt x="78" y="42"/>
                  </a:lnTo>
                  <a:lnTo>
                    <a:pt x="64" y="0"/>
                  </a:lnTo>
                  <a:lnTo>
                    <a:pt x="32" y="13"/>
                  </a:lnTo>
                  <a:lnTo>
                    <a:pt x="0" y="26"/>
                  </a:lnTo>
                  <a:lnTo>
                    <a:pt x="14" y="6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2" name="Freeform 3784"/>
            <p:cNvSpPr>
              <a:spLocks/>
            </p:cNvSpPr>
            <p:nvPr/>
          </p:nvSpPr>
          <p:spPr bwMode="auto">
            <a:xfrm>
              <a:off x="4261" y="2620"/>
              <a:ext cx="10" cy="7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32" y="6"/>
                </a:cxn>
                <a:cxn ang="0">
                  <a:pos x="30" y="0"/>
                </a:cxn>
                <a:cxn ang="0">
                  <a:pos x="0" y="19"/>
                </a:cxn>
              </a:cxnLst>
              <a:rect l="0" t="0" r="r" b="b"/>
              <a:pathLst>
                <a:path w="32" h="19">
                  <a:moveTo>
                    <a:pt x="0" y="19"/>
                  </a:moveTo>
                  <a:lnTo>
                    <a:pt x="32" y="6"/>
                  </a:lnTo>
                  <a:lnTo>
                    <a:pt x="30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3" name="Line 3785"/>
            <p:cNvSpPr>
              <a:spLocks noChangeShapeType="1"/>
            </p:cNvSpPr>
            <p:nvPr/>
          </p:nvSpPr>
          <p:spPr bwMode="auto">
            <a:xfrm flipH="1" flipV="1">
              <a:off x="4269" y="262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4" name="Freeform 3786"/>
            <p:cNvSpPr>
              <a:spLocks/>
            </p:cNvSpPr>
            <p:nvPr/>
          </p:nvSpPr>
          <p:spPr bwMode="auto">
            <a:xfrm>
              <a:off x="4246" y="2605"/>
              <a:ext cx="23" cy="29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8"/>
                </a:cxn>
                <a:cxn ang="0">
                  <a:pos x="82" y="39"/>
                </a:cxn>
                <a:cxn ang="0">
                  <a:pos x="60" y="0"/>
                </a:cxn>
                <a:cxn ang="0">
                  <a:pos x="30" y="19"/>
                </a:cxn>
                <a:cxn ang="0">
                  <a:pos x="0" y="38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8"/>
                  </a:lnTo>
                  <a:lnTo>
                    <a:pt x="82" y="39"/>
                  </a:lnTo>
                  <a:lnTo>
                    <a:pt x="60" y="0"/>
                  </a:lnTo>
                  <a:lnTo>
                    <a:pt x="30" y="19"/>
                  </a:lnTo>
                  <a:lnTo>
                    <a:pt x="0" y="38"/>
                  </a:lnTo>
                  <a:lnTo>
                    <a:pt x="22" y="7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5" name="Freeform 3787"/>
            <p:cNvSpPr>
              <a:spLocks/>
            </p:cNvSpPr>
            <p:nvPr/>
          </p:nvSpPr>
          <p:spPr bwMode="auto">
            <a:xfrm>
              <a:off x="4246" y="2605"/>
              <a:ext cx="23" cy="29"/>
            </a:xfrm>
            <a:custGeom>
              <a:avLst/>
              <a:gdLst/>
              <a:ahLst/>
              <a:cxnLst>
                <a:cxn ang="0">
                  <a:pos x="22" y="76"/>
                </a:cxn>
                <a:cxn ang="0">
                  <a:pos x="52" y="58"/>
                </a:cxn>
                <a:cxn ang="0">
                  <a:pos x="82" y="39"/>
                </a:cxn>
                <a:cxn ang="0">
                  <a:pos x="60" y="0"/>
                </a:cxn>
                <a:cxn ang="0">
                  <a:pos x="30" y="19"/>
                </a:cxn>
                <a:cxn ang="0">
                  <a:pos x="0" y="38"/>
                </a:cxn>
                <a:cxn ang="0">
                  <a:pos x="22" y="76"/>
                </a:cxn>
              </a:cxnLst>
              <a:rect l="0" t="0" r="r" b="b"/>
              <a:pathLst>
                <a:path w="82" h="76">
                  <a:moveTo>
                    <a:pt x="22" y="76"/>
                  </a:moveTo>
                  <a:lnTo>
                    <a:pt x="52" y="58"/>
                  </a:lnTo>
                  <a:lnTo>
                    <a:pt x="82" y="39"/>
                  </a:lnTo>
                  <a:lnTo>
                    <a:pt x="60" y="0"/>
                  </a:lnTo>
                  <a:lnTo>
                    <a:pt x="30" y="19"/>
                  </a:lnTo>
                  <a:lnTo>
                    <a:pt x="0" y="38"/>
                  </a:lnTo>
                  <a:lnTo>
                    <a:pt x="22" y="7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6" name="Freeform 3788"/>
            <p:cNvSpPr>
              <a:spLocks/>
            </p:cNvSpPr>
            <p:nvPr/>
          </p:nvSpPr>
          <p:spPr bwMode="auto">
            <a:xfrm>
              <a:off x="4254" y="2602"/>
              <a:ext cx="9" cy="9"/>
            </a:xfrm>
            <a:custGeom>
              <a:avLst/>
              <a:gdLst/>
              <a:ahLst/>
              <a:cxnLst>
                <a:cxn ang="0">
                  <a:pos x="0" y="26"/>
                </a:cxn>
                <a:cxn ang="0">
                  <a:pos x="30" y="7"/>
                </a:cxn>
                <a:cxn ang="0">
                  <a:pos x="24" y="0"/>
                </a:cxn>
                <a:cxn ang="0">
                  <a:pos x="0" y="26"/>
                </a:cxn>
              </a:cxnLst>
              <a:rect l="0" t="0" r="r" b="b"/>
              <a:pathLst>
                <a:path w="30" h="26">
                  <a:moveTo>
                    <a:pt x="0" y="26"/>
                  </a:moveTo>
                  <a:lnTo>
                    <a:pt x="30" y="7"/>
                  </a:lnTo>
                  <a:lnTo>
                    <a:pt x="24" y="0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7" name="Line 3789"/>
            <p:cNvSpPr>
              <a:spLocks noChangeShapeType="1"/>
            </p:cNvSpPr>
            <p:nvPr/>
          </p:nvSpPr>
          <p:spPr bwMode="auto">
            <a:xfrm flipH="1" flipV="1">
              <a:off x="4261" y="2602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8" name="Freeform 3790"/>
            <p:cNvSpPr>
              <a:spLocks/>
            </p:cNvSpPr>
            <p:nvPr/>
          </p:nvSpPr>
          <p:spPr bwMode="auto">
            <a:xfrm>
              <a:off x="4238" y="2591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999" name="Freeform 3791"/>
            <p:cNvSpPr>
              <a:spLocks/>
            </p:cNvSpPr>
            <p:nvPr/>
          </p:nvSpPr>
          <p:spPr bwMode="auto">
            <a:xfrm>
              <a:off x="4238" y="2591"/>
              <a:ext cx="23" cy="31"/>
            </a:xfrm>
            <a:custGeom>
              <a:avLst/>
              <a:gdLst/>
              <a:ahLst/>
              <a:cxnLst>
                <a:cxn ang="0">
                  <a:pos x="30" y="83"/>
                </a:cxn>
                <a:cxn ang="0">
                  <a:pos x="54" y="57"/>
                </a:cxn>
                <a:cxn ang="0">
                  <a:pos x="78" y="31"/>
                </a:cxn>
                <a:cxn ang="0">
                  <a:pos x="48" y="0"/>
                </a:cxn>
                <a:cxn ang="0">
                  <a:pos x="24" y="25"/>
                </a:cxn>
                <a:cxn ang="0">
                  <a:pos x="0" y="51"/>
                </a:cxn>
                <a:cxn ang="0">
                  <a:pos x="30" y="83"/>
                </a:cxn>
              </a:cxnLst>
              <a:rect l="0" t="0" r="r" b="b"/>
              <a:pathLst>
                <a:path w="78" h="83">
                  <a:moveTo>
                    <a:pt x="30" y="83"/>
                  </a:moveTo>
                  <a:lnTo>
                    <a:pt x="54" y="57"/>
                  </a:lnTo>
                  <a:lnTo>
                    <a:pt x="78" y="31"/>
                  </a:lnTo>
                  <a:lnTo>
                    <a:pt x="48" y="0"/>
                  </a:lnTo>
                  <a:lnTo>
                    <a:pt x="24" y="25"/>
                  </a:lnTo>
                  <a:lnTo>
                    <a:pt x="0" y="51"/>
                  </a:lnTo>
                  <a:lnTo>
                    <a:pt x="3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0" name="Freeform 3792"/>
            <p:cNvSpPr>
              <a:spLocks/>
            </p:cNvSpPr>
            <p:nvPr/>
          </p:nvSpPr>
          <p:spPr bwMode="auto">
            <a:xfrm>
              <a:off x="4246" y="2589"/>
              <a:ext cx="6" cy="11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4" y="6"/>
                </a:cxn>
                <a:cxn ang="0">
                  <a:pos x="18" y="0"/>
                </a:cxn>
                <a:cxn ang="0">
                  <a:pos x="0" y="31"/>
                </a:cxn>
              </a:cxnLst>
              <a:rect l="0" t="0" r="r" b="b"/>
              <a:pathLst>
                <a:path w="24" h="31">
                  <a:moveTo>
                    <a:pt x="0" y="31"/>
                  </a:moveTo>
                  <a:lnTo>
                    <a:pt x="24" y="6"/>
                  </a:lnTo>
                  <a:lnTo>
                    <a:pt x="18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1" name="Line 3793"/>
            <p:cNvSpPr>
              <a:spLocks noChangeShapeType="1"/>
            </p:cNvSpPr>
            <p:nvPr/>
          </p:nvSpPr>
          <p:spPr bwMode="auto">
            <a:xfrm flipH="1" flipV="1">
              <a:off x="4250" y="258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2" name="Freeform 3794"/>
            <p:cNvSpPr>
              <a:spLocks/>
            </p:cNvSpPr>
            <p:nvPr/>
          </p:nvSpPr>
          <p:spPr bwMode="auto">
            <a:xfrm>
              <a:off x="4230" y="2580"/>
              <a:ext cx="20" cy="31"/>
            </a:xfrm>
            <a:custGeom>
              <a:avLst/>
              <a:gdLst/>
              <a:ahLst/>
              <a:cxnLst>
                <a:cxn ang="0">
                  <a:pos x="37" y="87"/>
                </a:cxn>
                <a:cxn ang="0">
                  <a:pos x="54" y="55"/>
                </a:cxn>
                <a:cxn ang="0">
                  <a:pos x="72" y="24"/>
                </a:cxn>
                <a:cxn ang="0">
                  <a:pos x="35" y="0"/>
                </a:cxn>
                <a:cxn ang="0">
                  <a:pos x="18" y="32"/>
                </a:cxn>
                <a:cxn ang="0">
                  <a:pos x="0" y="64"/>
                </a:cxn>
                <a:cxn ang="0">
                  <a:pos x="37" y="87"/>
                </a:cxn>
              </a:cxnLst>
              <a:rect l="0" t="0" r="r" b="b"/>
              <a:pathLst>
                <a:path w="72" h="87">
                  <a:moveTo>
                    <a:pt x="37" y="87"/>
                  </a:moveTo>
                  <a:lnTo>
                    <a:pt x="54" y="55"/>
                  </a:lnTo>
                  <a:lnTo>
                    <a:pt x="72" y="24"/>
                  </a:lnTo>
                  <a:lnTo>
                    <a:pt x="35" y="0"/>
                  </a:lnTo>
                  <a:lnTo>
                    <a:pt x="18" y="32"/>
                  </a:lnTo>
                  <a:lnTo>
                    <a:pt x="0" y="64"/>
                  </a:lnTo>
                  <a:lnTo>
                    <a:pt x="37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3" name="Freeform 3795"/>
            <p:cNvSpPr>
              <a:spLocks/>
            </p:cNvSpPr>
            <p:nvPr/>
          </p:nvSpPr>
          <p:spPr bwMode="auto">
            <a:xfrm>
              <a:off x="4230" y="2580"/>
              <a:ext cx="20" cy="31"/>
            </a:xfrm>
            <a:custGeom>
              <a:avLst/>
              <a:gdLst/>
              <a:ahLst/>
              <a:cxnLst>
                <a:cxn ang="0">
                  <a:pos x="37" y="87"/>
                </a:cxn>
                <a:cxn ang="0">
                  <a:pos x="54" y="55"/>
                </a:cxn>
                <a:cxn ang="0">
                  <a:pos x="72" y="24"/>
                </a:cxn>
                <a:cxn ang="0">
                  <a:pos x="35" y="0"/>
                </a:cxn>
                <a:cxn ang="0">
                  <a:pos x="18" y="32"/>
                </a:cxn>
                <a:cxn ang="0">
                  <a:pos x="0" y="64"/>
                </a:cxn>
                <a:cxn ang="0">
                  <a:pos x="37" y="87"/>
                </a:cxn>
              </a:cxnLst>
              <a:rect l="0" t="0" r="r" b="b"/>
              <a:pathLst>
                <a:path w="72" h="87">
                  <a:moveTo>
                    <a:pt x="37" y="87"/>
                  </a:moveTo>
                  <a:lnTo>
                    <a:pt x="54" y="55"/>
                  </a:lnTo>
                  <a:lnTo>
                    <a:pt x="72" y="24"/>
                  </a:lnTo>
                  <a:lnTo>
                    <a:pt x="35" y="0"/>
                  </a:lnTo>
                  <a:lnTo>
                    <a:pt x="18" y="32"/>
                  </a:lnTo>
                  <a:lnTo>
                    <a:pt x="0" y="64"/>
                  </a:lnTo>
                  <a:lnTo>
                    <a:pt x="37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4" name="Freeform 3796"/>
            <p:cNvSpPr>
              <a:spLocks/>
            </p:cNvSpPr>
            <p:nvPr/>
          </p:nvSpPr>
          <p:spPr bwMode="auto">
            <a:xfrm>
              <a:off x="4236" y="2580"/>
              <a:ext cx="4" cy="11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2"/>
                </a:cxn>
                <a:cxn ang="0">
                  <a:pos x="12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2"/>
                  </a:lnTo>
                  <a:lnTo>
                    <a:pt x="12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5" name="Line 3797"/>
            <p:cNvSpPr>
              <a:spLocks noChangeShapeType="1"/>
            </p:cNvSpPr>
            <p:nvPr/>
          </p:nvSpPr>
          <p:spPr bwMode="auto">
            <a:xfrm flipH="1" flipV="1">
              <a:off x="4238" y="258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6" name="Freeform 3798"/>
            <p:cNvSpPr>
              <a:spLocks/>
            </p:cNvSpPr>
            <p:nvPr/>
          </p:nvSpPr>
          <p:spPr bwMode="auto">
            <a:xfrm>
              <a:off x="4219" y="2573"/>
              <a:ext cx="19" cy="32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52" y="49"/>
                </a:cxn>
                <a:cxn ang="0">
                  <a:pos x="64" y="15"/>
                </a:cxn>
                <a:cxn ang="0">
                  <a:pos x="24" y="0"/>
                </a:cxn>
                <a:cxn ang="0">
                  <a:pos x="12" y="34"/>
                </a:cxn>
                <a:cxn ang="0">
                  <a:pos x="0" y="68"/>
                </a:cxn>
                <a:cxn ang="0">
                  <a:pos x="40" y="83"/>
                </a:cxn>
              </a:cxnLst>
              <a:rect l="0" t="0" r="r" b="b"/>
              <a:pathLst>
                <a:path w="64" h="83">
                  <a:moveTo>
                    <a:pt x="40" y="83"/>
                  </a:moveTo>
                  <a:lnTo>
                    <a:pt x="52" y="49"/>
                  </a:lnTo>
                  <a:lnTo>
                    <a:pt x="64" y="15"/>
                  </a:lnTo>
                  <a:lnTo>
                    <a:pt x="24" y="0"/>
                  </a:lnTo>
                  <a:lnTo>
                    <a:pt x="12" y="34"/>
                  </a:lnTo>
                  <a:lnTo>
                    <a:pt x="0" y="68"/>
                  </a:lnTo>
                  <a:lnTo>
                    <a:pt x="40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7" name="Freeform 3799"/>
            <p:cNvSpPr>
              <a:spLocks/>
            </p:cNvSpPr>
            <p:nvPr/>
          </p:nvSpPr>
          <p:spPr bwMode="auto">
            <a:xfrm>
              <a:off x="4219" y="2573"/>
              <a:ext cx="19" cy="32"/>
            </a:xfrm>
            <a:custGeom>
              <a:avLst/>
              <a:gdLst/>
              <a:ahLst/>
              <a:cxnLst>
                <a:cxn ang="0">
                  <a:pos x="40" y="83"/>
                </a:cxn>
                <a:cxn ang="0">
                  <a:pos x="52" y="49"/>
                </a:cxn>
                <a:cxn ang="0">
                  <a:pos x="64" y="15"/>
                </a:cxn>
                <a:cxn ang="0">
                  <a:pos x="24" y="0"/>
                </a:cxn>
                <a:cxn ang="0">
                  <a:pos x="12" y="34"/>
                </a:cxn>
                <a:cxn ang="0">
                  <a:pos x="0" y="68"/>
                </a:cxn>
                <a:cxn ang="0">
                  <a:pos x="40" y="83"/>
                </a:cxn>
              </a:cxnLst>
              <a:rect l="0" t="0" r="r" b="b"/>
              <a:pathLst>
                <a:path w="64" h="83">
                  <a:moveTo>
                    <a:pt x="40" y="83"/>
                  </a:moveTo>
                  <a:lnTo>
                    <a:pt x="52" y="49"/>
                  </a:lnTo>
                  <a:lnTo>
                    <a:pt x="64" y="15"/>
                  </a:lnTo>
                  <a:lnTo>
                    <a:pt x="24" y="0"/>
                  </a:lnTo>
                  <a:lnTo>
                    <a:pt x="12" y="34"/>
                  </a:lnTo>
                  <a:lnTo>
                    <a:pt x="0" y="68"/>
                  </a:lnTo>
                  <a:lnTo>
                    <a:pt x="40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8" name="Freeform 3800"/>
            <p:cNvSpPr>
              <a:spLocks/>
            </p:cNvSpPr>
            <p:nvPr/>
          </p:nvSpPr>
          <p:spPr bwMode="auto">
            <a:xfrm>
              <a:off x="4223" y="2573"/>
              <a:ext cx="5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2" y="2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12" h="36">
                  <a:moveTo>
                    <a:pt x="0" y="36"/>
                  </a:moveTo>
                  <a:lnTo>
                    <a:pt x="12" y="2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09" name="Line 3801"/>
            <p:cNvSpPr>
              <a:spLocks noChangeShapeType="1"/>
            </p:cNvSpPr>
            <p:nvPr/>
          </p:nvSpPr>
          <p:spPr bwMode="auto">
            <a:xfrm flipH="1" flipV="1">
              <a:off x="4223" y="2573"/>
              <a:ext cx="5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0" name="Freeform 3802"/>
            <p:cNvSpPr>
              <a:spLocks/>
            </p:cNvSpPr>
            <p:nvPr/>
          </p:nvSpPr>
          <p:spPr bwMode="auto">
            <a:xfrm>
              <a:off x="4209" y="2571"/>
              <a:ext cx="14" cy="29"/>
            </a:xfrm>
            <a:custGeom>
              <a:avLst/>
              <a:gdLst/>
              <a:ahLst/>
              <a:cxnLst>
                <a:cxn ang="0">
                  <a:pos x="42" y="77"/>
                </a:cxn>
                <a:cxn ang="0">
                  <a:pos x="45" y="41"/>
                </a:cxn>
                <a:cxn ang="0">
                  <a:pos x="49" y="5"/>
                </a:cxn>
                <a:cxn ang="0">
                  <a:pos x="7" y="0"/>
                </a:cxn>
                <a:cxn ang="0">
                  <a:pos x="3" y="36"/>
                </a:cxn>
                <a:cxn ang="0">
                  <a:pos x="0" y="72"/>
                </a:cxn>
                <a:cxn ang="0">
                  <a:pos x="42" y="77"/>
                </a:cxn>
              </a:cxnLst>
              <a:rect l="0" t="0" r="r" b="b"/>
              <a:pathLst>
                <a:path w="49" h="77">
                  <a:moveTo>
                    <a:pt x="42" y="77"/>
                  </a:moveTo>
                  <a:lnTo>
                    <a:pt x="45" y="41"/>
                  </a:lnTo>
                  <a:lnTo>
                    <a:pt x="49" y="5"/>
                  </a:lnTo>
                  <a:lnTo>
                    <a:pt x="7" y="0"/>
                  </a:lnTo>
                  <a:lnTo>
                    <a:pt x="3" y="36"/>
                  </a:lnTo>
                  <a:lnTo>
                    <a:pt x="0" y="72"/>
                  </a:lnTo>
                  <a:lnTo>
                    <a:pt x="42" y="7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1" name="Freeform 3803"/>
            <p:cNvSpPr>
              <a:spLocks/>
            </p:cNvSpPr>
            <p:nvPr/>
          </p:nvSpPr>
          <p:spPr bwMode="auto">
            <a:xfrm>
              <a:off x="4209" y="2571"/>
              <a:ext cx="14" cy="29"/>
            </a:xfrm>
            <a:custGeom>
              <a:avLst/>
              <a:gdLst/>
              <a:ahLst/>
              <a:cxnLst>
                <a:cxn ang="0">
                  <a:pos x="42" y="77"/>
                </a:cxn>
                <a:cxn ang="0">
                  <a:pos x="45" y="41"/>
                </a:cxn>
                <a:cxn ang="0">
                  <a:pos x="49" y="5"/>
                </a:cxn>
                <a:cxn ang="0">
                  <a:pos x="7" y="0"/>
                </a:cxn>
                <a:cxn ang="0">
                  <a:pos x="3" y="36"/>
                </a:cxn>
                <a:cxn ang="0">
                  <a:pos x="0" y="72"/>
                </a:cxn>
                <a:cxn ang="0">
                  <a:pos x="42" y="77"/>
                </a:cxn>
              </a:cxnLst>
              <a:rect l="0" t="0" r="r" b="b"/>
              <a:pathLst>
                <a:path w="49" h="77">
                  <a:moveTo>
                    <a:pt x="42" y="77"/>
                  </a:moveTo>
                  <a:lnTo>
                    <a:pt x="45" y="41"/>
                  </a:lnTo>
                  <a:lnTo>
                    <a:pt x="49" y="5"/>
                  </a:lnTo>
                  <a:lnTo>
                    <a:pt x="7" y="0"/>
                  </a:lnTo>
                  <a:lnTo>
                    <a:pt x="3" y="36"/>
                  </a:lnTo>
                  <a:lnTo>
                    <a:pt x="0" y="72"/>
                  </a:lnTo>
                  <a:lnTo>
                    <a:pt x="42" y="7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2" name="Freeform 3804"/>
            <p:cNvSpPr>
              <a:spLocks/>
            </p:cNvSpPr>
            <p:nvPr/>
          </p:nvSpPr>
          <p:spPr bwMode="auto">
            <a:xfrm>
              <a:off x="4201" y="2571"/>
              <a:ext cx="10" cy="27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1" y="72"/>
                </a:cxn>
                <a:cxn ang="0">
                  <a:pos x="21" y="70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3" y="48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9" y="3"/>
                </a:cxn>
                <a:cxn ang="0">
                  <a:pos x="28" y="1"/>
                </a:cxn>
                <a:cxn ang="0">
                  <a:pos x="38" y="0"/>
                </a:cxn>
                <a:cxn ang="0">
                  <a:pos x="34" y="36"/>
                </a:cxn>
              </a:cxnLst>
              <a:rect l="0" t="0" r="r" b="b"/>
              <a:pathLst>
                <a:path w="38" h="72">
                  <a:moveTo>
                    <a:pt x="34" y="36"/>
                  </a:moveTo>
                  <a:lnTo>
                    <a:pt x="31" y="72"/>
                  </a:lnTo>
                  <a:lnTo>
                    <a:pt x="21" y="70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3" y="48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9" y="3"/>
                  </a:lnTo>
                  <a:lnTo>
                    <a:pt x="28" y="1"/>
                  </a:lnTo>
                  <a:lnTo>
                    <a:pt x="38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3" name="Freeform 3805"/>
            <p:cNvSpPr>
              <a:spLocks/>
            </p:cNvSpPr>
            <p:nvPr/>
          </p:nvSpPr>
          <p:spPr bwMode="auto">
            <a:xfrm>
              <a:off x="4201" y="2571"/>
              <a:ext cx="10" cy="27"/>
            </a:xfrm>
            <a:custGeom>
              <a:avLst/>
              <a:gdLst/>
              <a:ahLst/>
              <a:cxnLst>
                <a:cxn ang="0">
                  <a:pos x="31" y="72"/>
                </a:cxn>
                <a:cxn ang="0">
                  <a:pos x="21" y="70"/>
                </a:cxn>
                <a:cxn ang="0">
                  <a:pos x="14" y="64"/>
                </a:cxn>
                <a:cxn ang="0">
                  <a:pos x="7" y="57"/>
                </a:cxn>
                <a:cxn ang="0">
                  <a:pos x="3" y="48"/>
                </a:cxn>
                <a:cxn ang="0">
                  <a:pos x="0" y="37"/>
                </a:cxn>
                <a:cxn ang="0">
                  <a:pos x="1" y="27"/>
                </a:cxn>
                <a:cxn ang="0">
                  <a:pos x="5" y="17"/>
                </a:cxn>
                <a:cxn ang="0">
                  <a:pos x="11" y="9"/>
                </a:cxn>
                <a:cxn ang="0">
                  <a:pos x="19" y="3"/>
                </a:cxn>
                <a:cxn ang="0">
                  <a:pos x="28" y="1"/>
                </a:cxn>
                <a:cxn ang="0">
                  <a:pos x="38" y="0"/>
                </a:cxn>
              </a:cxnLst>
              <a:rect l="0" t="0" r="r" b="b"/>
              <a:pathLst>
                <a:path w="38" h="72">
                  <a:moveTo>
                    <a:pt x="31" y="72"/>
                  </a:moveTo>
                  <a:lnTo>
                    <a:pt x="21" y="70"/>
                  </a:lnTo>
                  <a:lnTo>
                    <a:pt x="14" y="64"/>
                  </a:lnTo>
                  <a:lnTo>
                    <a:pt x="7" y="57"/>
                  </a:lnTo>
                  <a:lnTo>
                    <a:pt x="3" y="48"/>
                  </a:lnTo>
                  <a:lnTo>
                    <a:pt x="0" y="37"/>
                  </a:lnTo>
                  <a:lnTo>
                    <a:pt x="1" y="27"/>
                  </a:lnTo>
                  <a:lnTo>
                    <a:pt x="5" y="17"/>
                  </a:lnTo>
                  <a:lnTo>
                    <a:pt x="11" y="9"/>
                  </a:lnTo>
                  <a:lnTo>
                    <a:pt x="19" y="3"/>
                  </a:lnTo>
                  <a:lnTo>
                    <a:pt x="28" y="1"/>
                  </a:lnTo>
                  <a:lnTo>
                    <a:pt x="38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4" name="Freeform 3806"/>
            <p:cNvSpPr>
              <a:spLocks/>
            </p:cNvSpPr>
            <p:nvPr/>
          </p:nvSpPr>
          <p:spPr bwMode="auto">
            <a:xfrm>
              <a:off x="4201" y="2869"/>
              <a:ext cx="20" cy="14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9" y="37"/>
                </a:cxn>
                <a:cxn ang="0">
                  <a:pos x="34" y="37"/>
                </a:cxn>
              </a:cxnLst>
              <a:rect l="0" t="0" r="r" b="b"/>
              <a:pathLst>
                <a:path w="69" h="37">
                  <a:moveTo>
                    <a:pt x="34" y="37"/>
                  </a:moveTo>
                  <a:lnTo>
                    <a:pt x="0" y="37"/>
                  </a:ln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9" y="37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5" name="Freeform 3807"/>
            <p:cNvSpPr>
              <a:spLocks/>
            </p:cNvSpPr>
            <p:nvPr/>
          </p:nvSpPr>
          <p:spPr bwMode="auto">
            <a:xfrm>
              <a:off x="4201" y="2869"/>
              <a:ext cx="20" cy="14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9" y="37"/>
                </a:cxn>
              </a:cxnLst>
              <a:rect l="0" t="0" r="r" b="b"/>
              <a:pathLst>
                <a:path w="69" h="37">
                  <a:moveTo>
                    <a:pt x="0" y="37"/>
                  </a:move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9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6" name="Freeform 3808"/>
            <p:cNvSpPr>
              <a:spLocks/>
            </p:cNvSpPr>
            <p:nvPr/>
          </p:nvSpPr>
          <p:spPr bwMode="auto">
            <a:xfrm>
              <a:off x="4201" y="2883"/>
              <a:ext cx="20" cy="15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421"/>
                </a:cxn>
                <a:cxn ang="0">
                  <a:pos x="34" y="421"/>
                </a:cxn>
                <a:cxn ang="0">
                  <a:pos x="69" y="421"/>
                </a:cxn>
                <a:cxn ang="0">
                  <a:pos x="69" y="0"/>
                </a:cxn>
              </a:cxnLst>
              <a:rect l="0" t="0" r="r" b="b"/>
              <a:pathLst>
                <a:path w="69" h="421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21"/>
                  </a:lnTo>
                  <a:lnTo>
                    <a:pt x="34" y="421"/>
                  </a:lnTo>
                  <a:lnTo>
                    <a:pt x="69" y="421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7" name="Freeform 3809"/>
            <p:cNvSpPr>
              <a:spLocks/>
            </p:cNvSpPr>
            <p:nvPr/>
          </p:nvSpPr>
          <p:spPr bwMode="auto">
            <a:xfrm>
              <a:off x="4201" y="2883"/>
              <a:ext cx="20" cy="15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421"/>
                </a:cxn>
                <a:cxn ang="0">
                  <a:pos x="34" y="421"/>
                </a:cxn>
                <a:cxn ang="0">
                  <a:pos x="69" y="421"/>
                </a:cxn>
                <a:cxn ang="0">
                  <a:pos x="69" y="0"/>
                </a:cxn>
              </a:cxnLst>
              <a:rect l="0" t="0" r="r" b="b"/>
              <a:pathLst>
                <a:path w="69" h="421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421"/>
                  </a:lnTo>
                  <a:lnTo>
                    <a:pt x="34" y="421"/>
                  </a:lnTo>
                  <a:lnTo>
                    <a:pt x="69" y="421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8" name="Freeform 3810"/>
            <p:cNvSpPr>
              <a:spLocks/>
            </p:cNvSpPr>
            <p:nvPr/>
          </p:nvSpPr>
          <p:spPr bwMode="auto">
            <a:xfrm>
              <a:off x="4201" y="3040"/>
              <a:ext cx="20" cy="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19" name="Freeform 3811"/>
            <p:cNvSpPr>
              <a:spLocks/>
            </p:cNvSpPr>
            <p:nvPr/>
          </p:nvSpPr>
          <p:spPr bwMode="auto">
            <a:xfrm>
              <a:off x="4201" y="3040"/>
              <a:ext cx="20" cy="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0" name="Freeform 3812"/>
            <p:cNvSpPr>
              <a:spLocks/>
            </p:cNvSpPr>
            <p:nvPr/>
          </p:nvSpPr>
          <p:spPr bwMode="auto">
            <a:xfrm>
              <a:off x="4201" y="1974"/>
              <a:ext cx="20" cy="14"/>
            </a:xfrm>
            <a:custGeom>
              <a:avLst/>
              <a:gdLst/>
              <a:ahLst/>
              <a:cxnLst>
                <a:cxn ang="0">
                  <a:pos x="34" y="37"/>
                </a:cxn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9" y="37"/>
                </a:cxn>
                <a:cxn ang="0">
                  <a:pos x="34" y="37"/>
                </a:cxn>
              </a:cxnLst>
              <a:rect l="0" t="0" r="r" b="b"/>
              <a:pathLst>
                <a:path w="69" h="37">
                  <a:moveTo>
                    <a:pt x="34" y="37"/>
                  </a:moveTo>
                  <a:lnTo>
                    <a:pt x="0" y="37"/>
                  </a:ln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9" y="37"/>
                  </a:lnTo>
                  <a:lnTo>
                    <a:pt x="34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1" name="Freeform 3813"/>
            <p:cNvSpPr>
              <a:spLocks/>
            </p:cNvSpPr>
            <p:nvPr/>
          </p:nvSpPr>
          <p:spPr bwMode="auto">
            <a:xfrm>
              <a:off x="4201" y="1974"/>
              <a:ext cx="20" cy="14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1" y="26"/>
                </a:cxn>
                <a:cxn ang="0">
                  <a:pos x="6" y="17"/>
                </a:cxn>
                <a:cxn ang="0">
                  <a:pos x="12" y="10"/>
                </a:cxn>
                <a:cxn ang="0">
                  <a:pos x="20" y="4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4"/>
                </a:cxn>
                <a:cxn ang="0">
                  <a:pos x="56" y="10"/>
                </a:cxn>
                <a:cxn ang="0">
                  <a:pos x="63" y="17"/>
                </a:cxn>
                <a:cxn ang="0">
                  <a:pos x="67" y="26"/>
                </a:cxn>
                <a:cxn ang="0">
                  <a:pos x="69" y="37"/>
                </a:cxn>
              </a:cxnLst>
              <a:rect l="0" t="0" r="r" b="b"/>
              <a:pathLst>
                <a:path w="69" h="37">
                  <a:moveTo>
                    <a:pt x="0" y="37"/>
                  </a:moveTo>
                  <a:lnTo>
                    <a:pt x="1" y="26"/>
                  </a:lnTo>
                  <a:lnTo>
                    <a:pt x="6" y="17"/>
                  </a:lnTo>
                  <a:lnTo>
                    <a:pt x="12" y="10"/>
                  </a:lnTo>
                  <a:lnTo>
                    <a:pt x="20" y="4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4"/>
                  </a:lnTo>
                  <a:lnTo>
                    <a:pt x="56" y="10"/>
                  </a:lnTo>
                  <a:lnTo>
                    <a:pt x="63" y="17"/>
                  </a:lnTo>
                  <a:lnTo>
                    <a:pt x="67" y="26"/>
                  </a:lnTo>
                  <a:lnTo>
                    <a:pt x="69" y="3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2" name="Freeform 3814"/>
            <p:cNvSpPr>
              <a:spLocks/>
            </p:cNvSpPr>
            <p:nvPr/>
          </p:nvSpPr>
          <p:spPr bwMode="auto">
            <a:xfrm>
              <a:off x="4201" y="1988"/>
              <a:ext cx="20" cy="14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398"/>
                </a:cxn>
                <a:cxn ang="0">
                  <a:pos x="34" y="398"/>
                </a:cxn>
                <a:cxn ang="0">
                  <a:pos x="69" y="398"/>
                </a:cxn>
                <a:cxn ang="0">
                  <a:pos x="69" y="0"/>
                </a:cxn>
              </a:cxnLst>
              <a:rect l="0" t="0" r="r" b="b"/>
              <a:pathLst>
                <a:path w="69" h="398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398"/>
                  </a:lnTo>
                  <a:lnTo>
                    <a:pt x="34" y="398"/>
                  </a:lnTo>
                  <a:lnTo>
                    <a:pt x="69" y="398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3" name="Freeform 3815"/>
            <p:cNvSpPr>
              <a:spLocks/>
            </p:cNvSpPr>
            <p:nvPr/>
          </p:nvSpPr>
          <p:spPr bwMode="auto">
            <a:xfrm>
              <a:off x="4201" y="1988"/>
              <a:ext cx="20" cy="148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398"/>
                </a:cxn>
                <a:cxn ang="0">
                  <a:pos x="34" y="398"/>
                </a:cxn>
                <a:cxn ang="0">
                  <a:pos x="69" y="398"/>
                </a:cxn>
                <a:cxn ang="0">
                  <a:pos x="69" y="0"/>
                </a:cxn>
              </a:cxnLst>
              <a:rect l="0" t="0" r="r" b="b"/>
              <a:pathLst>
                <a:path w="69" h="398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398"/>
                  </a:lnTo>
                  <a:lnTo>
                    <a:pt x="34" y="398"/>
                  </a:lnTo>
                  <a:lnTo>
                    <a:pt x="69" y="398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4" name="Freeform 3816"/>
            <p:cNvSpPr>
              <a:spLocks/>
            </p:cNvSpPr>
            <p:nvPr/>
          </p:nvSpPr>
          <p:spPr bwMode="auto">
            <a:xfrm>
              <a:off x="4201" y="2136"/>
              <a:ext cx="20" cy="1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0"/>
                </a:cxn>
                <a:cxn ang="0">
                  <a:pos x="63" y="19"/>
                </a:cxn>
                <a:cxn ang="0">
                  <a:pos x="56" y="27"/>
                </a:cxn>
                <a:cxn ang="0">
                  <a:pos x="49" y="32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2"/>
                </a:cxn>
                <a:cxn ang="0">
                  <a:pos x="12" y="27"/>
                </a:cxn>
                <a:cxn ang="0">
                  <a:pos x="6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0"/>
                  </a:lnTo>
                  <a:lnTo>
                    <a:pt x="63" y="19"/>
                  </a:lnTo>
                  <a:lnTo>
                    <a:pt x="56" y="27"/>
                  </a:lnTo>
                  <a:lnTo>
                    <a:pt x="49" y="32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2"/>
                  </a:lnTo>
                  <a:lnTo>
                    <a:pt x="12" y="27"/>
                  </a:lnTo>
                  <a:lnTo>
                    <a:pt x="6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5" name="Freeform 3817"/>
            <p:cNvSpPr>
              <a:spLocks/>
            </p:cNvSpPr>
            <p:nvPr/>
          </p:nvSpPr>
          <p:spPr bwMode="auto">
            <a:xfrm>
              <a:off x="4201" y="2136"/>
              <a:ext cx="20" cy="13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0"/>
                </a:cxn>
                <a:cxn ang="0">
                  <a:pos x="63" y="19"/>
                </a:cxn>
                <a:cxn ang="0">
                  <a:pos x="56" y="27"/>
                </a:cxn>
                <a:cxn ang="0">
                  <a:pos x="49" y="32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2"/>
                </a:cxn>
                <a:cxn ang="0">
                  <a:pos x="12" y="27"/>
                </a:cxn>
                <a:cxn ang="0">
                  <a:pos x="6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0"/>
                  </a:lnTo>
                  <a:lnTo>
                    <a:pt x="63" y="19"/>
                  </a:lnTo>
                  <a:lnTo>
                    <a:pt x="56" y="27"/>
                  </a:lnTo>
                  <a:lnTo>
                    <a:pt x="49" y="32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2"/>
                  </a:lnTo>
                  <a:lnTo>
                    <a:pt x="12" y="27"/>
                  </a:lnTo>
                  <a:lnTo>
                    <a:pt x="6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6" name="Freeform 3818"/>
            <p:cNvSpPr>
              <a:spLocks/>
            </p:cNvSpPr>
            <p:nvPr/>
          </p:nvSpPr>
          <p:spPr bwMode="auto">
            <a:xfrm>
              <a:off x="4877" y="1452"/>
              <a:ext cx="17" cy="24"/>
            </a:xfrm>
            <a:custGeom>
              <a:avLst/>
              <a:gdLst/>
              <a:ahLst/>
              <a:cxnLst>
                <a:cxn ang="0">
                  <a:pos x="18" y="36"/>
                </a:cxn>
                <a:cxn ang="0">
                  <a:pos x="0" y="4"/>
                </a:cxn>
                <a:cxn ang="0">
                  <a:pos x="10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8" y="7"/>
                </a:cxn>
                <a:cxn ang="0">
                  <a:pos x="44" y="14"/>
                </a:cxn>
                <a:cxn ang="0">
                  <a:pos x="50" y="22"/>
                </a:cxn>
                <a:cxn ang="0">
                  <a:pos x="52" y="32"/>
                </a:cxn>
                <a:cxn ang="0">
                  <a:pos x="51" y="43"/>
                </a:cxn>
                <a:cxn ang="0">
                  <a:pos x="49" y="52"/>
                </a:cxn>
                <a:cxn ang="0">
                  <a:pos x="42" y="60"/>
                </a:cxn>
                <a:cxn ang="0">
                  <a:pos x="36" y="67"/>
                </a:cxn>
                <a:cxn ang="0">
                  <a:pos x="18" y="36"/>
                </a:cxn>
              </a:cxnLst>
              <a:rect l="0" t="0" r="r" b="b"/>
              <a:pathLst>
                <a:path w="52" h="67">
                  <a:moveTo>
                    <a:pt x="18" y="36"/>
                  </a:moveTo>
                  <a:lnTo>
                    <a:pt x="0" y="4"/>
                  </a:lnTo>
                  <a:lnTo>
                    <a:pt x="10" y="1"/>
                  </a:lnTo>
                  <a:lnTo>
                    <a:pt x="19" y="0"/>
                  </a:lnTo>
                  <a:lnTo>
                    <a:pt x="29" y="2"/>
                  </a:lnTo>
                  <a:lnTo>
                    <a:pt x="38" y="7"/>
                  </a:lnTo>
                  <a:lnTo>
                    <a:pt x="44" y="14"/>
                  </a:lnTo>
                  <a:lnTo>
                    <a:pt x="50" y="22"/>
                  </a:lnTo>
                  <a:lnTo>
                    <a:pt x="52" y="32"/>
                  </a:lnTo>
                  <a:lnTo>
                    <a:pt x="51" y="43"/>
                  </a:lnTo>
                  <a:lnTo>
                    <a:pt x="49" y="52"/>
                  </a:lnTo>
                  <a:lnTo>
                    <a:pt x="42" y="60"/>
                  </a:lnTo>
                  <a:lnTo>
                    <a:pt x="36" y="67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7" name="Freeform 3819"/>
            <p:cNvSpPr>
              <a:spLocks/>
            </p:cNvSpPr>
            <p:nvPr/>
          </p:nvSpPr>
          <p:spPr bwMode="auto">
            <a:xfrm>
              <a:off x="4877" y="1452"/>
              <a:ext cx="17" cy="24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10" y="1"/>
                </a:cxn>
                <a:cxn ang="0">
                  <a:pos x="19" y="0"/>
                </a:cxn>
                <a:cxn ang="0">
                  <a:pos x="29" y="2"/>
                </a:cxn>
                <a:cxn ang="0">
                  <a:pos x="38" y="7"/>
                </a:cxn>
                <a:cxn ang="0">
                  <a:pos x="44" y="14"/>
                </a:cxn>
                <a:cxn ang="0">
                  <a:pos x="50" y="22"/>
                </a:cxn>
                <a:cxn ang="0">
                  <a:pos x="52" y="32"/>
                </a:cxn>
                <a:cxn ang="0">
                  <a:pos x="51" y="43"/>
                </a:cxn>
                <a:cxn ang="0">
                  <a:pos x="49" y="52"/>
                </a:cxn>
                <a:cxn ang="0">
                  <a:pos x="42" y="60"/>
                </a:cxn>
                <a:cxn ang="0">
                  <a:pos x="36" y="67"/>
                </a:cxn>
              </a:cxnLst>
              <a:rect l="0" t="0" r="r" b="b"/>
              <a:pathLst>
                <a:path w="52" h="67">
                  <a:moveTo>
                    <a:pt x="0" y="4"/>
                  </a:moveTo>
                  <a:lnTo>
                    <a:pt x="10" y="1"/>
                  </a:lnTo>
                  <a:lnTo>
                    <a:pt x="19" y="0"/>
                  </a:lnTo>
                  <a:lnTo>
                    <a:pt x="29" y="2"/>
                  </a:lnTo>
                  <a:lnTo>
                    <a:pt x="38" y="7"/>
                  </a:lnTo>
                  <a:lnTo>
                    <a:pt x="44" y="14"/>
                  </a:lnTo>
                  <a:lnTo>
                    <a:pt x="50" y="22"/>
                  </a:lnTo>
                  <a:lnTo>
                    <a:pt x="52" y="32"/>
                  </a:lnTo>
                  <a:lnTo>
                    <a:pt x="51" y="43"/>
                  </a:lnTo>
                  <a:lnTo>
                    <a:pt x="49" y="52"/>
                  </a:lnTo>
                  <a:lnTo>
                    <a:pt x="42" y="60"/>
                  </a:lnTo>
                  <a:lnTo>
                    <a:pt x="36" y="6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8" name="Freeform 3820"/>
            <p:cNvSpPr>
              <a:spLocks/>
            </p:cNvSpPr>
            <p:nvPr/>
          </p:nvSpPr>
          <p:spPr bwMode="auto">
            <a:xfrm>
              <a:off x="4782" y="1454"/>
              <a:ext cx="106" cy="98"/>
            </a:xfrm>
            <a:custGeom>
              <a:avLst/>
              <a:gdLst/>
              <a:ahLst/>
              <a:cxnLst>
                <a:cxn ang="0">
                  <a:pos x="360" y="63"/>
                </a:cxn>
                <a:cxn ang="0">
                  <a:pos x="342" y="32"/>
                </a:cxn>
                <a:cxn ang="0">
                  <a:pos x="324" y="0"/>
                </a:cxn>
                <a:cxn ang="0">
                  <a:pos x="0" y="200"/>
                </a:cxn>
                <a:cxn ang="0">
                  <a:pos x="17" y="232"/>
                </a:cxn>
                <a:cxn ang="0">
                  <a:pos x="35" y="264"/>
                </a:cxn>
                <a:cxn ang="0">
                  <a:pos x="360" y="63"/>
                </a:cxn>
              </a:cxnLst>
              <a:rect l="0" t="0" r="r" b="b"/>
              <a:pathLst>
                <a:path w="360" h="264">
                  <a:moveTo>
                    <a:pt x="360" y="63"/>
                  </a:moveTo>
                  <a:lnTo>
                    <a:pt x="342" y="32"/>
                  </a:lnTo>
                  <a:lnTo>
                    <a:pt x="324" y="0"/>
                  </a:lnTo>
                  <a:lnTo>
                    <a:pt x="0" y="200"/>
                  </a:lnTo>
                  <a:lnTo>
                    <a:pt x="17" y="232"/>
                  </a:lnTo>
                  <a:lnTo>
                    <a:pt x="35" y="264"/>
                  </a:lnTo>
                  <a:lnTo>
                    <a:pt x="360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29" name="Freeform 3821"/>
            <p:cNvSpPr>
              <a:spLocks/>
            </p:cNvSpPr>
            <p:nvPr/>
          </p:nvSpPr>
          <p:spPr bwMode="auto">
            <a:xfrm>
              <a:off x="4782" y="1454"/>
              <a:ext cx="106" cy="98"/>
            </a:xfrm>
            <a:custGeom>
              <a:avLst/>
              <a:gdLst/>
              <a:ahLst/>
              <a:cxnLst>
                <a:cxn ang="0">
                  <a:pos x="360" y="63"/>
                </a:cxn>
                <a:cxn ang="0">
                  <a:pos x="342" y="32"/>
                </a:cxn>
                <a:cxn ang="0">
                  <a:pos x="324" y="0"/>
                </a:cxn>
                <a:cxn ang="0">
                  <a:pos x="0" y="200"/>
                </a:cxn>
                <a:cxn ang="0">
                  <a:pos x="17" y="232"/>
                </a:cxn>
                <a:cxn ang="0">
                  <a:pos x="35" y="264"/>
                </a:cxn>
                <a:cxn ang="0">
                  <a:pos x="360" y="63"/>
                </a:cxn>
              </a:cxnLst>
              <a:rect l="0" t="0" r="r" b="b"/>
              <a:pathLst>
                <a:path w="360" h="264">
                  <a:moveTo>
                    <a:pt x="360" y="63"/>
                  </a:moveTo>
                  <a:lnTo>
                    <a:pt x="342" y="32"/>
                  </a:lnTo>
                  <a:lnTo>
                    <a:pt x="324" y="0"/>
                  </a:lnTo>
                  <a:lnTo>
                    <a:pt x="0" y="200"/>
                  </a:lnTo>
                  <a:lnTo>
                    <a:pt x="17" y="232"/>
                  </a:lnTo>
                  <a:lnTo>
                    <a:pt x="35" y="264"/>
                  </a:lnTo>
                  <a:lnTo>
                    <a:pt x="360" y="6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0" name="Freeform 3822"/>
            <p:cNvSpPr>
              <a:spLocks/>
            </p:cNvSpPr>
            <p:nvPr/>
          </p:nvSpPr>
          <p:spPr bwMode="auto">
            <a:xfrm>
              <a:off x="4776" y="1528"/>
              <a:ext cx="17" cy="24"/>
            </a:xfrm>
            <a:custGeom>
              <a:avLst/>
              <a:gdLst/>
              <a:ahLst/>
              <a:cxnLst>
                <a:cxn ang="0">
                  <a:pos x="34" y="32"/>
                </a:cxn>
                <a:cxn ang="0">
                  <a:pos x="52" y="64"/>
                </a:cxn>
                <a:cxn ang="0">
                  <a:pos x="42" y="67"/>
                </a:cxn>
                <a:cxn ang="0">
                  <a:pos x="33" y="68"/>
                </a:cxn>
                <a:cxn ang="0">
                  <a:pos x="23" y="66"/>
                </a:cxn>
                <a:cxn ang="0">
                  <a:pos x="15" y="61"/>
                </a:cxn>
                <a:cxn ang="0">
                  <a:pos x="8" y="54"/>
                </a:cxn>
                <a:cxn ang="0">
                  <a:pos x="3" y="4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4" y="16"/>
                </a:cxn>
                <a:cxn ang="0">
                  <a:pos x="10" y="7"/>
                </a:cxn>
                <a:cxn ang="0">
                  <a:pos x="17" y="0"/>
                </a:cxn>
                <a:cxn ang="0">
                  <a:pos x="34" y="32"/>
                </a:cxn>
              </a:cxnLst>
              <a:rect l="0" t="0" r="r" b="b"/>
              <a:pathLst>
                <a:path w="52" h="68">
                  <a:moveTo>
                    <a:pt x="34" y="32"/>
                  </a:moveTo>
                  <a:lnTo>
                    <a:pt x="52" y="64"/>
                  </a:lnTo>
                  <a:lnTo>
                    <a:pt x="42" y="67"/>
                  </a:lnTo>
                  <a:lnTo>
                    <a:pt x="33" y="68"/>
                  </a:lnTo>
                  <a:lnTo>
                    <a:pt x="23" y="66"/>
                  </a:lnTo>
                  <a:lnTo>
                    <a:pt x="15" y="61"/>
                  </a:lnTo>
                  <a:lnTo>
                    <a:pt x="8" y="54"/>
                  </a:lnTo>
                  <a:lnTo>
                    <a:pt x="3" y="46"/>
                  </a:lnTo>
                  <a:lnTo>
                    <a:pt x="0" y="36"/>
                  </a:lnTo>
                  <a:lnTo>
                    <a:pt x="1" y="25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0"/>
                  </a:lnTo>
                  <a:lnTo>
                    <a:pt x="3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1" name="Freeform 3823"/>
            <p:cNvSpPr>
              <a:spLocks/>
            </p:cNvSpPr>
            <p:nvPr/>
          </p:nvSpPr>
          <p:spPr bwMode="auto">
            <a:xfrm>
              <a:off x="4776" y="1528"/>
              <a:ext cx="17" cy="24"/>
            </a:xfrm>
            <a:custGeom>
              <a:avLst/>
              <a:gdLst/>
              <a:ahLst/>
              <a:cxnLst>
                <a:cxn ang="0">
                  <a:pos x="52" y="64"/>
                </a:cxn>
                <a:cxn ang="0">
                  <a:pos x="42" y="67"/>
                </a:cxn>
                <a:cxn ang="0">
                  <a:pos x="33" y="68"/>
                </a:cxn>
                <a:cxn ang="0">
                  <a:pos x="23" y="66"/>
                </a:cxn>
                <a:cxn ang="0">
                  <a:pos x="15" y="61"/>
                </a:cxn>
                <a:cxn ang="0">
                  <a:pos x="8" y="54"/>
                </a:cxn>
                <a:cxn ang="0">
                  <a:pos x="3" y="4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4" y="16"/>
                </a:cxn>
                <a:cxn ang="0">
                  <a:pos x="10" y="7"/>
                </a:cxn>
                <a:cxn ang="0">
                  <a:pos x="17" y="0"/>
                </a:cxn>
              </a:cxnLst>
              <a:rect l="0" t="0" r="r" b="b"/>
              <a:pathLst>
                <a:path w="52" h="68">
                  <a:moveTo>
                    <a:pt x="52" y="64"/>
                  </a:moveTo>
                  <a:lnTo>
                    <a:pt x="42" y="67"/>
                  </a:lnTo>
                  <a:lnTo>
                    <a:pt x="33" y="68"/>
                  </a:lnTo>
                  <a:lnTo>
                    <a:pt x="23" y="66"/>
                  </a:lnTo>
                  <a:lnTo>
                    <a:pt x="15" y="61"/>
                  </a:lnTo>
                  <a:lnTo>
                    <a:pt x="8" y="54"/>
                  </a:lnTo>
                  <a:lnTo>
                    <a:pt x="3" y="46"/>
                  </a:lnTo>
                  <a:lnTo>
                    <a:pt x="0" y="36"/>
                  </a:lnTo>
                  <a:lnTo>
                    <a:pt x="1" y="25"/>
                  </a:lnTo>
                  <a:lnTo>
                    <a:pt x="4" y="16"/>
                  </a:lnTo>
                  <a:lnTo>
                    <a:pt x="10" y="7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2" name="Freeform 3824"/>
            <p:cNvSpPr>
              <a:spLocks/>
            </p:cNvSpPr>
            <p:nvPr/>
          </p:nvSpPr>
          <p:spPr bwMode="auto">
            <a:xfrm>
              <a:off x="4302" y="1900"/>
              <a:ext cx="15" cy="25"/>
            </a:xfrm>
            <a:custGeom>
              <a:avLst/>
              <a:gdLst/>
              <a:ahLst/>
              <a:cxnLst>
                <a:cxn ang="0">
                  <a:pos x="17" y="36"/>
                </a:cxn>
                <a:cxn ang="0">
                  <a:pos x="0" y="5"/>
                </a:cxn>
                <a:cxn ang="0">
                  <a:pos x="9" y="1"/>
                </a:cxn>
                <a:cxn ang="0">
                  <a:pos x="18" y="0"/>
                </a:cxn>
                <a:cxn ang="0">
                  <a:pos x="28" y="2"/>
                </a:cxn>
                <a:cxn ang="0">
                  <a:pos x="37" y="7"/>
                </a:cxn>
                <a:cxn ang="0">
                  <a:pos x="44" y="14"/>
                </a:cxn>
                <a:cxn ang="0">
                  <a:pos x="49" y="22"/>
                </a:cxn>
                <a:cxn ang="0">
                  <a:pos x="51" y="33"/>
                </a:cxn>
                <a:cxn ang="0">
                  <a:pos x="50" y="43"/>
                </a:cxn>
                <a:cxn ang="0">
                  <a:pos x="48" y="53"/>
                </a:cxn>
                <a:cxn ang="0">
                  <a:pos x="41" y="61"/>
                </a:cxn>
                <a:cxn ang="0">
                  <a:pos x="35" y="68"/>
                </a:cxn>
                <a:cxn ang="0">
                  <a:pos x="17" y="36"/>
                </a:cxn>
              </a:cxnLst>
              <a:rect l="0" t="0" r="r" b="b"/>
              <a:pathLst>
                <a:path w="51" h="68">
                  <a:moveTo>
                    <a:pt x="17" y="36"/>
                  </a:moveTo>
                  <a:lnTo>
                    <a:pt x="0" y="5"/>
                  </a:lnTo>
                  <a:lnTo>
                    <a:pt x="9" y="1"/>
                  </a:lnTo>
                  <a:lnTo>
                    <a:pt x="18" y="0"/>
                  </a:lnTo>
                  <a:lnTo>
                    <a:pt x="28" y="2"/>
                  </a:lnTo>
                  <a:lnTo>
                    <a:pt x="37" y="7"/>
                  </a:lnTo>
                  <a:lnTo>
                    <a:pt x="44" y="14"/>
                  </a:lnTo>
                  <a:lnTo>
                    <a:pt x="49" y="22"/>
                  </a:lnTo>
                  <a:lnTo>
                    <a:pt x="51" y="33"/>
                  </a:lnTo>
                  <a:lnTo>
                    <a:pt x="50" y="43"/>
                  </a:lnTo>
                  <a:lnTo>
                    <a:pt x="48" y="53"/>
                  </a:lnTo>
                  <a:lnTo>
                    <a:pt x="41" y="61"/>
                  </a:lnTo>
                  <a:lnTo>
                    <a:pt x="35" y="68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3" name="Freeform 3825"/>
            <p:cNvSpPr>
              <a:spLocks/>
            </p:cNvSpPr>
            <p:nvPr/>
          </p:nvSpPr>
          <p:spPr bwMode="auto">
            <a:xfrm>
              <a:off x="4302" y="1900"/>
              <a:ext cx="15" cy="25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9" y="1"/>
                </a:cxn>
                <a:cxn ang="0">
                  <a:pos x="18" y="0"/>
                </a:cxn>
                <a:cxn ang="0">
                  <a:pos x="28" y="2"/>
                </a:cxn>
                <a:cxn ang="0">
                  <a:pos x="37" y="7"/>
                </a:cxn>
                <a:cxn ang="0">
                  <a:pos x="44" y="14"/>
                </a:cxn>
                <a:cxn ang="0">
                  <a:pos x="49" y="22"/>
                </a:cxn>
                <a:cxn ang="0">
                  <a:pos x="51" y="33"/>
                </a:cxn>
                <a:cxn ang="0">
                  <a:pos x="50" y="43"/>
                </a:cxn>
                <a:cxn ang="0">
                  <a:pos x="48" y="53"/>
                </a:cxn>
                <a:cxn ang="0">
                  <a:pos x="41" y="61"/>
                </a:cxn>
                <a:cxn ang="0">
                  <a:pos x="35" y="68"/>
                </a:cxn>
              </a:cxnLst>
              <a:rect l="0" t="0" r="r" b="b"/>
              <a:pathLst>
                <a:path w="51" h="68">
                  <a:moveTo>
                    <a:pt x="0" y="5"/>
                  </a:moveTo>
                  <a:lnTo>
                    <a:pt x="9" y="1"/>
                  </a:lnTo>
                  <a:lnTo>
                    <a:pt x="18" y="0"/>
                  </a:lnTo>
                  <a:lnTo>
                    <a:pt x="28" y="2"/>
                  </a:lnTo>
                  <a:lnTo>
                    <a:pt x="37" y="7"/>
                  </a:lnTo>
                  <a:lnTo>
                    <a:pt x="44" y="14"/>
                  </a:lnTo>
                  <a:lnTo>
                    <a:pt x="49" y="22"/>
                  </a:lnTo>
                  <a:lnTo>
                    <a:pt x="51" y="33"/>
                  </a:lnTo>
                  <a:lnTo>
                    <a:pt x="50" y="43"/>
                  </a:lnTo>
                  <a:lnTo>
                    <a:pt x="48" y="53"/>
                  </a:lnTo>
                  <a:lnTo>
                    <a:pt x="41" y="61"/>
                  </a:lnTo>
                  <a:lnTo>
                    <a:pt x="35" y="6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4" name="Freeform 3826"/>
            <p:cNvSpPr>
              <a:spLocks/>
            </p:cNvSpPr>
            <p:nvPr/>
          </p:nvSpPr>
          <p:spPr bwMode="auto">
            <a:xfrm>
              <a:off x="4205" y="1900"/>
              <a:ext cx="107" cy="99"/>
            </a:xfrm>
            <a:custGeom>
              <a:avLst/>
              <a:gdLst/>
              <a:ahLst/>
              <a:cxnLst>
                <a:cxn ang="0">
                  <a:pos x="361" y="63"/>
                </a:cxn>
                <a:cxn ang="0">
                  <a:pos x="343" y="31"/>
                </a:cxn>
                <a:cxn ang="0">
                  <a:pos x="326" y="0"/>
                </a:cxn>
                <a:cxn ang="0">
                  <a:pos x="0" y="200"/>
                </a:cxn>
                <a:cxn ang="0">
                  <a:pos x="17" y="232"/>
                </a:cxn>
                <a:cxn ang="0">
                  <a:pos x="35" y="263"/>
                </a:cxn>
                <a:cxn ang="0">
                  <a:pos x="361" y="63"/>
                </a:cxn>
              </a:cxnLst>
              <a:rect l="0" t="0" r="r" b="b"/>
              <a:pathLst>
                <a:path w="361" h="263">
                  <a:moveTo>
                    <a:pt x="361" y="63"/>
                  </a:moveTo>
                  <a:lnTo>
                    <a:pt x="343" y="31"/>
                  </a:lnTo>
                  <a:lnTo>
                    <a:pt x="326" y="0"/>
                  </a:lnTo>
                  <a:lnTo>
                    <a:pt x="0" y="200"/>
                  </a:lnTo>
                  <a:lnTo>
                    <a:pt x="17" y="232"/>
                  </a:lnTo>
                  <a:lnTo>
                    <a:pt x="35" y="263"/>
                  </a:lnTo>
                  <a:lnTo>
                    <a:pt x="361" y="6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6" name="Freeform 3828"/>
            <p:cNvSpPr>
              <a:spLocks/>
            </p:cNvSpPr>
            <p:nvPr/>
          </p:nvSpPr>
          <p:spPr bwMode="auto">
            <a:xfrm>
              <a:off x="4205" y="1900"/>
              <a:ext cx="107" cy="99"/>
            </a:xfrm>
            <a:custGeom>
              <a:avLst/>
              <a:gdLst/>
              <a:ahLst/>
              <a:cxnLst>
                <a:cxn ang="0">
                  <a:pos x="361" y="63"/>
                </a:cxn>
                <a:cxn ang="0">
                  <a:pos x="343" y="31"/>
                </a:cxn>
                <a:cxn ang="0">
                  <a:pos x="326" y="0"/>
                </a:cxn>
                <a:cxn ang="0">
                  <a:pos x="0" y="200"/>
                </a:cxn>
                <a:cxn ang="0">
                  <a:pos x="17" y="232"/>
                </a:cxn>
                <a:cxn ang="0">
                  <a:pos x="35" y="263"/>
                </a:cxn>
                <a:cxn ang="0">
                  <a:pos x="361" y="63"/>
                </a:cxn>
              </a:cxnLst>
              <a:rect l="0" t="0" r="r" b="b"/>
              <a:pathLst>
                <a:path w="361" h="263">
                  <a:moveTo>
                    <a:pt x="361" y="63"/>
                  </a:moveTo>
                  <a:lnTo>
                    <a:pt x="343" y="31"/>
                  </a:lnTo>
                  <a:lnTo>
                    <a:pt x="326" y="0"/>
                  </a:lnTo>
                  <a:lnTo>
                    <a:pt x="0" y="200"/>
                  </a:lnTo>
                  <a:lnTo>
                    <a:pt x="17" y="232"/>
                  </a:lnTo>
                  <a:lnTo>
                    <a:pt x="35" y="263"/>
                  </a:lnTo>
                  <a:lnTo>
                    <a:pt x="361" y="6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7" name="Freeform 3829"/>
            <p:cNvSpPr>
              <a:spLocks/>
            </p:cNvSpPr>
            <p:nvPr/>
          </p:nvSpPr>
          <p:spPr bwMode="auto">
            <a:xfrm>
              <a:off x="4201" y="1976"/>
              <a:ext cx="14" cy="25"/>
            </a:xfrm>
            <a:custGeom>
              <a:avLst/>
              <a:gdLst/>
              <a:ahLst/>
              <a:cxnLst>
                <a:cxn ang="0">
                  <a:pos x="34" y="32"/>
                </a:cxn>
                <a:cxn ang="0">
                  <a:pos x="52" y="63"/>
                </a:cxn>
                <a:cxn ang="0">
                  <a:pos x="42" y="67"/>
                </a:cxn>
                <a:cxn ang="0">
                  <a:pos x="33" y="68"/>
                </a:cxn>
                <a:cxn ang="0">
                  <a:pos x="23" y="66"/>
                </a:cxn>
                <a:cxn ang="0">
                  <a:pos x="15" y="61"/>
                </a:cxn>
                <a:cxn ang="0">
                  <a:pos x="8" y="54"/>
                </a:cxn>
                <a:cxn ang="0">
                  <a:pos x="3" y="46"/>
                </a:cxn>
                <a:cxn ang="0">
                  <a:pos x="0" y="35"/>
                </a:cxn>
                <a:cxn ang="0">
                  <a:pos x="1" y="25"/>
                </a:cxn>
                <a:cxn ang="0">
                  <a:pos x="4" y="15"/>
                </a:cxn>
                <a:cxn ang="0">
                  <a:pos x="10" y="7"/>
                </a:cxn>
                <a:cxn ang="0">
                  <a:pos x="17" y="0"/>
                </a:cxn>
                <a:cxn ang="0">
                  <a:pos x="34" y="32"/>
                </a:cxn>
              </a:cxnLst>
              <a:rect l="0" t="0" r="r" b="b"/>
              <a:pathLst>
                <a:path w="52" h="68">
                  <a:moveTo>
                    <a:pt x="34" y="32"/>
                  </a:moveTo>
                  <a:lnTo>
                    <a:pt x="52" y="63"/>
                  </a:lnTo>
                  <a:lnTo>
                    <a:pt x="42" y="67"/>
                  </a:lnTo>
                  <a:lnTo>
                    <a:pt x="33" y="68"/>
                  </a:lnTo>
                  <a:lnTo>
                    <a:pt x="23" y="66"/>
                  </a:lnTo>
                  <a:lnTo>
                    <a:pt x="15" y="61"/>
                  </a:lnTo>
                  <a:lnTo>
                    <a:pt x="8" y="54"/>
                  </a:lnTo>
                  <a:lnTo>
                    <a:pt x="3" y="46"/>
                  </a:lnTo>
                  <a:lnTo>
                    <a:pt x="0" y="35"/>
                  </a:lnTo>
                  <a:lnTo>
                    <a:pt x="1" y="25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7" y="0"/>
                  </a:lnTo>
                  <a:lnTo>
                    <a:pt x="34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8" name="Freeform 3830"/>
            <p:cNvSpPr>
              <a:spLocks/>
            </p:cNvSpPr>
            <p:nvPr/>
          </p:nvSpPr>
          <p:spPr bwMode="auto">
            <a:xfrm>
              <a:off x="4201" y="1976"/>
              <a:ext cx="14" cy="25"/>
            </a:xfrm>
            <a:custGeom>
              <a:avLst/>
              <a:gdLst/>
              <a:ahLst/>
              <a:cxnLst>
                <a:cxn ang="0">
                  <a:pos x="52" y="63"/>
                </a:cxn>
                <a:cxn ang="0">
                  <a:pos x="42" y="67"/>
                </a:cxn>
                <a:cxn ang="0">
                  <a:pos x="33" y="68"/>
                </a:cxn>
                <a:cxn ang="0">
                  <a:pos x="23" y="66"/>
                </a:cxn>
                <a:cxn ang="0">
                  <a:pos x="15" y="61"/>
                </a:cxn>
                <a:cxn ang="0">
                  <a:pos x="8" y="54"/>
                </a:cxn>
                <a:cxn ang="0">
                  <a:pos x="3" y="46"/>
                </a:cxn>
                <a:cxn ang="0">
                  <a:pos x="0" y="35"/>
                </a:cxn>
                <a:cxn ang="0">
                  <a:pos x="1" y="25"/>
                </a:cxn>
                <a:cxn ang="0">
                  <a:pos x="4" y="15"/>
                </a:cxn>
                <a:cxn ang="0">
                  <a:pos x="10" y="7"/>
                </a:cxn>
                <a:cxn ang="0">
                  <a:pos x="17" y="0"/>
                </a:cxn>
              </a:cxnLst>
              <a:rect l="0" t="0" r="r" b="b"/>
              <a:pathLst>
                <a:path w="52" h="68">
                  <a:moveTo>
                    <a:pt x="52" y="63"/>
                  </a:moveTo>
                  <a:lnTo>
                    <a:pt x="42" y="67"/>
                  </a:lnTo>
                  <a:lnTo>
                    <a:pt x="33" y="68"/>
                  </a:lnTo>
                  <a:lnTo>
                    <a:pt x="23" y="66"/>
                  </a:lnTo>
                  <a:lnTo>
                    <a:pt x="15" y="61"/>
                  </a:lnTo>
                  <a:lnTo>
                    <a:pt x="8" y="54"/>
                  </a:lnTo>
                  <a:lnTo>
                    <a:pt x="3" y="46"/>
                  </a:lnTo>
                  <a:lnTo>
                    <a:pt x="0" y="35"/>
                  </a:lnTo>
                  <a:lnTo>
                    <a:pt x="1" y="25"/>
                  </a:lnTo>
                  <a:lnTo>
                    <a:pt x="4" y="15"/>
                  </a:lnTo>
                  <a:lnTo>
                    <a:pt x="10" y="7"/>
                  </a:lnTo>
                  <a:lnTo>
                    <a:pt x="1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39" name="Freeform 3831"/>
            <p:cNvSpPr>
              <a:spLocks/>
            </p:cNvSpPr>
            <p:nvPr/>
          </p:nvSpPr>
          <p:spPr bwMode="auto">
            <a:xfrm>
              <a:off x="4490" y="1757"/>
              <a:ext cx="19" cy="2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55" y="0"/>
                </a:cxn>
                <a:cxn ang="0">
                  <a:pos x="59" y="8"/>
                </a:cxn>
                <a:cxn ang="0">
                  <a:pos x="62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8"/>
                </a:cxn>
                <a:cxn ang="0">
                  <a:pos x="15" y="55"/>
                </a:cxn>
                <a:cxn ang="0">
                  <a:pos x="7" y="50"/>
                </a:cxn>
                <a:cxn ang="0">
                  <a:pos x="0" y="42"/>
                </a:cxn>
                <a:cxn ang="0">
                  <a:pos x="27" y="21"/>
                </a:cxn>
              </a:cxnLst>
              <a:rect l="0" t="0" r="r" b="b"/>
              <a:pathLst>
                <a:path w="62" h="58">
                  <a:moveTo>
                    <a:pt x="27" y="21"/>
                  </a:moveTo>
                  <a:lnTo>
                    <a:pt x="55" y="0"/>
                  </a:lnTo>
                  <a:lnTo>
                    <a:pt x="59" y="8"/>
                  </a:lnTo>
                  <a:lnTo>
                    <a:pt x="62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8"/>
                  </a:lnTo>
                  <a:lnTo>
                    <a:pt x="15" y="55"/>
                  </a:lnTo>
                  <a:lnTo>
                    <a:pt x="7" y="50"/>
                  </a:lnTo>
                  <a:lnTo>
                    <a:pt x="0" y="42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0" name="Freeform 3832"/>
            <p:cNvSpPr>
              <a:spLocks/>
            </p:cNvSpPr>
            <p:nvPr/>
          </p:nvSpPr>
          <p:spPr bwMode="auto">
            <a:xfrm>
              <a:off x="4490" y="1757"/>
              <a:ext cx="19" cy="2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9" y="8"/>
                </a:cxn>
                <a:cxn ang="0">
                  <a:pos x="62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8"/>
                </a:cxn>
                <a:cxn ang="0">
                  <a:pos x="15" y="55"/>
                </a:cxn>
                <a:cxn ang="0">
                  <a:pos x="7" y="50"/>
                </a:cxn>
                <a:cxn ang="0">
                  <a:pos x="0" y="42"/>
                </a:cxn>
              </a:cxnLst>
              <a:rect l="0" t="0" r="r" b="b"/>
              <a:pathLst>
                <a:path w="62" h="58">
                  <a:moveTo>
                    <a:pt x="55" y="0"/>
                  </a:moveTo>
                  <a:lnTo>
                    <a:pt x="59" y="8"/>
                  </a:lnTo>
                  <a:lnTo>
                    <a:pt x="62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8"/>
                  </a:lnTo>
                  <a:lnTo>
                    <a:pt x="15" y="55"/>
                  </a:lnTo>
                  <a:lnTo>
                    <a:pt x="7" y="50"/>
                  </a:lnTo>
                  <a:lnTo>
                    <a:pt x="0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1" name="Freeform 3833"/>
            <p:cNvSpPr>
              <a:spLocks/>
            </p:cNvSpPr>
            <p:nvPr/>
          </p:nvSpPr>
          <p:spPr bwMode="auto">
            <a:xfrm>
              <a:off x="4484" y="1741"/>
              <a:ext cx="23" cy="31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2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7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2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7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2" name="Freeform 3834"/>
            <p:cNvSpPr>
              <a:spLocks/>
            </p:cNvSpPr>
            <p:nvPr/>
          </p:nvSpPr>
          <p:spPr bwMode="auto">
            <a:xfrm>
              <a:off x="4484" y="1741"/>
              <a:ext cx="23" cy="31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2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7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2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7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3" name="Freeform 3835"/>
            <p:cNvSpPr>
              <a:spLocks/>
            </p:cNvSpPr>
            <p:nvPr/>
          </p:nvSpPr>
          <p:spPr bwMode="auto">
            <a:xfrm>
              <a:off x="4492" y="1739"/>
              <a:ext cx="9" cy="11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28" y="7"/>
                </a:cxn>
                <a:cxn ang="0">
                  <a:pos x="22" y="0"/>
                </a:cxn>
                <a:cxn ang="0">
                  <a:pos x="0" y="28"/>
                </a:cxn>
              </a:cxnLst>
              <a:rect l="0" t="0" r="r" b="b"/>
              <a:pathLst>
                <a:path w="28" h="28">
                  <a:moveTo>
                    <a:pt x="0" y="28"/>
                  </a:moveTo>
                  <a:lnTo>
                    <a:pt x="28" y="7"/>
                  </a:lnTo>
                  <a:lnTo>
                    <a:pt x="2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4" name="Line 3836"/>
            <p:cNvSpPr>
              <a:spLocks noChangeShapeType="1"/>
            </p:cNvSpPr>
            <p:nvPr/>
          </p:nvSpPr>
          <p:spPr bwMode="auto">
            <a:xfrm flipH="1" flipV="1">
              <a:off x="4499" y="173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5" name="Freeform 3837"/>
            <p:cNvSpPr>
              <a:spLocks/>
            </p:cNvSpPr>
            <p:nvPr/>
          </p:nvSpPr>
          <p:spPr bwMode="auto">
            <a:xfrm>
              <a:off x="4476" y="1730"/>
              <a:ext cx="23" cy="31"/>
            </a:xfrm>
            <a:custGeom>
              <a:avLst/>
              <a:gdLst/>
              <a:ahLst/>
              <a:cxnLst>
                <a:cxn ang="0">
                  <a:pos x="32" y="84"/>
                </a:cxn>
                <a:cxn ang="0">
                  <a:pos x="54" y="56"/>
                </a:cxn>
                <a:cxn ang="0">
                  <a:pos x="76" y="28"/>
                </a:cxn>
                <a:cxn ang="0">
                  <a:pos x="44" y="0"/>
                </a:cxn>
                <a:cxn ang="0">
                  <a:pos x="22" y="28"/>
                </a:cxn>
                <a:cxn ang="0">
                  <a:pos x="0" y="56"/>
                </a:cxn>
                <a:cxn ang="0">
                  <a:pos x="32" y="84"/>
                </a:cxn>
              </a:cxnLst>
              <a:rect l="0" t="0" r="r" b="b"/>
              <a:pathLst>
                <a:path w="76" h="84">
                  <a:moveTo>
                    <a:pt x="32" y="84"/>
                  </a:moveTo>
                  <a:lnTo>
                    <a:pt x="54" y="56"/>
                  </a:lnTo>
                  <a:lnTo>
                    <a:pt x="76" y="28"/>
                  </a:lnTo>
                  <a:lnTo>
                    <a:pt x="44" y="0"/>
                  </a:lnTo>
                  <a:lnTo>
                    <a:pt x="22" y="28"/>
                  </a:lnTo>
                  <a:lnTo>
                    <a:pt x="0" y="56"/>
                  </a:lnTo>
                  <a:lnTo>
                    <a:pt x="32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6" name="Freeform 3838"/>
            <p:cNvSpPr>
              <a:spLocks/>
            </p:cNvSpPr>
            <p:nvPr/>
          </p:nvSpPr>
          <p:spPr bwMode="auto">
            <a:xfrm>
              <a:off x="4476" y="1730"/>
              <a:ext cx="23" cy="31"/>
            </a:xfrm>
            <a:custGeom>
              <a:avLst/>
              <a:gdLst/>
              <a:ahLst/>
              <a:cxnLst>
                <a:cxn ang="0">
                  <a:pos x="32" y="84"/>
                </a:cxn>
                <a:cxn ang="0">
                  <a:pos x="54" y="56"/>
                </a:cxn>
                <a:cxn ang="0">
                  <a:pos x="76" y="28"/>
                </a:cxn>
                <a:cxn ang="0">
                  <a:pos x="44" y="0"/>
                </a:cxn>
                <a:cxn ang="0">
                  <a:pos x="22" y="28"/>
                </a:cxn>
                <a:cxn ang="0">
                  <a:pos x="0" y="56"/>
                </a:cxn>
                <a:cxn ang="0">
                  <a:pos x="32" y="84"/>
                </a:cxn>
              </a:cxnLst>
              <a:rect l="0" t="0" r="r" b="b"/>
              <a:pathLst>
                <a:path w="76" h="84">
                  <a:moveTo>
                    <a:pt x="32" y="84"/>
                  </a:moveTo>
                  <a:lnTo>
                    <a:pt x="54" y="56"/>
                  </a:lnTo>
                  <a:lnTo>
                    <a:pt x="76" y="28"/>
                  </a:lnTo>
                  <a:lnTo>
                    <a:pt x="44" y="0"/>
                  </a:lnTo>
                  <a:lnTo>
                    <a:pt x="22" y="28"/>
                  </a:lnTo>
                  <a:lnTo>
                    <a:pt x="0" y="56"/>
                  </a:lnTo>
                  <a:lnTo>
                    <a:pt x="32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7" name="Freeform 3839"/>
            <p:cNvSpPr>
              <a:spLocks/>
            </p:cNvSpPr>
            <p:nvPr/>
          </p:nvSpPr>
          <p:spPr bwMode="auto">
            <a:xfrm>
              <a:off x="4482" y="1727"/>
              <a:ext cx="6" cy="1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2" y="4"/>
                </a:cxn>
                <a:cxn ang="0">
                  <a:pos x="17" y="0"/>
                </a:cxn>
                <a:cxn ang="0">
                  <a:pos x="0" y="32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22" y="4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8" name="Line 3840"/>
            <p:cNvSpPr>
              <a:spLocks noChangeShapeType="1"/>
            </p:cNvSpPr>
            <p:nvPr/>
          </p:nvSpPr>
          <p:spPr bwMode="auto">
            <a:xfrm flipH="1" flipV="1">
              <a:off x="4486" y="1727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49" name="Freeform 3841"/>
            <p:cNvSpPr>
              <a:spLocks/>
            </p:cNvSpPr>
            <p:nvPr/>
          </p:nvSpPr>
          <p:spPr bwMode="auto">
            <a:xfrm>
              <a:off x="4466" y="1721"/>
              <a:ext cx="20" cy="31"/>
            </a:xfrm>
            <a:custGeom>
              <a:avLst/>
              <a:gdLst/>
              <a:ahLst/>
              <a:cxnLst>
                <a:cxn ang="0">
                  <a:pos x="38" y="84"/>
                </a:cxn>
                <a:cxn ang="0">
                  <a:pos x="54" y="53"/>
                </a:cxn>
                <a:cxn ang="0">
                  <a:pos x="71" y="21"/>
                </a:cxn>
                <a:cxn ang="0">
                  <a:pos x="33" y="0"/>
                </a:cxn>
                <a:cxn ang="0">
                  <a:pos x="17" y="32"/>
                </a:cxn>
                <a:cxn ang="0">
                  <a:pos x="0" y="63"/>
                </a:cxn>
                <a:cxn ang="0">
                  <a:pos x="38" y="84"/>
                </a:cxn>
              </a:cxnLst>
              <a:rect l="0" t="0" r="r" b="b"/>
              <a:pathLst>
                <a:path w="71" h="84">
                  <a:moveTo>
                    <a:pt x="38" y="84"/>
                  </a:moveTo>
                  <a:lnTo>
                    <a:pt x="54" y="53"/>
                  </a:lnTo>
                  <a:lnTo>
                    <a:pt x="71" y="21"/>
                  </a:lnTo>
                  <a:lnTo>
                    <a:pt x="33" y="0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38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0" name="Freeform 3842"/>
            <p:cNvSpPr>
              <a:spLocks/>
            </p:cNvSpPr>
            <p:nvPr/>
          </p:nvSpPr>
          <p:spPr bwMode="auto">
            <a:xfrm>
              <a:off x="4466" y="1721"/>
              <a:ext cx="20" cy="31"/>
            </a:xfrm>
            <a:custGeom>
              <a:avLst/>
              <a:gdLst/>
              <a:ahLst/>
              <a:cxnLst>
                <a:cxn ang="0">
                  <a:pos x="38" y="84"/>
                </a:cxn>
                <a:cxn ang="0">
                  <a:pos x="54" y="53"/>
                </a:cxn>
                <a:cxn ang="0">
                  <a:pos x="71" y="21"/>
                </a:cxn>
                <a:cxn ang="0">
                  <a:pos x="33" y="0"/>
                </a:cxn>
                <a:cxn ang="0">
                  <a:pos x="17" y="32"/>
                </a:cxn>
                <a:cxn ang="0">
                  <a:pos x="0" y="63"/>
                </a:cxn>
                <a:cxn ang="0">
                  <a:pos x="38" y="84"/>
                </a:cxn>
              </a:cxnLst>
              <a:rect l="0" t="0" r="r" b="b"/>
              <a:pathLst>
                <a:path w="71" h="84">
                  <a:moveTo>
                    <a:pt x="38" y="84"/>
                  </a:moveTo>
                  <a:lnTo>
                    <a:pt x="54" y="53"/>
                  </a:lnTo>
                  <a:lnTo>
                    <a:pt x="71" y="21"/>
                  </a:lnTo>
                  <a:lnTo>
                    <a:pt x="33" y="0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38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1" name="Freeform 3843"/>
            <p:cNvSpPr>
              <a:spLocks/>
            </p:cNvSpPr>
            <p:nvPr/>
          </p:nvSpPr>
          <p:spPr bwMode="auto">
            <a:xfrm>
              <a:off x="4472" y="1718"/>
              <a:ext cx="4" cy="1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6" y="3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6" h="35">
                  <a:moveTo>
                    <a:pt x="0" y="35"/>
                  </a:moveTo>
                  <a:lnTo>
                    <a:pt x="16" y="3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2" name="Line 3844"/>
            <p:cNvSpPr>
              <a:spLocks noChangeShapeType="1"/>
            </p:cNvSpPr>
            <p:nvPr/>
          </p:nvSpPr>
          <p:spPr bwMode="auto">
            <a:xfrm flipH="1" flipV="1">
              <a:off x="4474" y="1718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3" name="Freeform 3845"/>
            <p:cNvSpPr>
              <a:spLocks/>
            </p:cNvSpPr>
            <p:nvPr/>
          </p:nvSpPr>
          <p:spPr bwMode="auto">
            <a:xfrm>
              <a:off x="4457" y="1714"/>
              <a:ext cx="17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2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2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4" name="Freeform 3846"/>
            <p:cNvSpPr>
              <a:spLocks/>
            </p:cNvSpPr>
            <p:nvPr/>
          </p:nvSpPr>
          <p:spPr bwMode="auto">
            <a:xfrm>
              <a:off x="4457" y="1714"/>
              <a:ext cx="17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2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2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5" name="Freeform 3847"/>
            <p:cNvSpPr>
              <a:spLocks/>
            </p:cNvSpPr>
            <p:nvPr/>
          </p:nvSpPr>
          <p:spPr bwMode="auto">
            <a:xfrm>
              <a:off x="4459" y="1714"/>
              <a:ext cx="2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1"/>
                </a:cxn>
                <a:cxn ang="0">
                  <a:pos x="2" y="0"/>
                </a:cxn>
                <a:cxn ang="0">
                  <a:pos x="0" y="36"/>
                </a:cxn>
              </a:cxnLst>
              <a:rect l="0" t="0" r="r" b="b"/>
              <a:pathLst>
                <a:path w="9" h="36">
                  <a:moveTo>
                    <a:pt x="0" y="36"/>
                  </a:moveTo>
                  <a:lnTo>
                    <a:pt x="9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6" name="Line 3848"/>
            <p:cNvSpPr>
              <a:spLocks noChangeShapeType="1"/>
            </p:cNvSpPr>
            <p:nvPr/>
          </p:nvSpPr>
          <p:spPr bwMode="auto">
            <a:xfrm flipH="1" flipV="1">
              <a:off x="4459" y="171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7" name="Freeform 3849"/>
            <p:cNvSpPr>
              <a:spLocks/>
            </p:cNvSpPr>
            <p:nvPr/>
          </p:nvSpPr>
          <p:spPr bwMode="auto">
            <a:xfrm>
              <a:off x="4447" y="1712"/>
              <a:ext cx="12" cy="29"/>
            </a:xfrm>
            <a:custGeom>
              <a:avLst/>
              <a:gdLst/>
              <a:ahLst/>
              <a:cxnLst>
                <a:cxn ang="0">
                  <a:pos x="43" y="75"/>
                </a:cxn>
                <a:cxn ang="0">
                  <a:pos x="45" y="39"/>
                </a:cxn>
                <a:cxn ang="0">
                  <a:pos x="47" y="3"/>
                </a:cxn>
                <a:cxn ang="0">
                  <a:pos x="5" y="0"/>
                </a:cxn>
                <a:cxn ang="0">
                  <a:pos x="2" y="37"/>
                </a:cxn>
                <a:cxn ang="0">
                  <a:pos x="0" y="73"/>
                </a:cxn>
                <a:cxn ang="0">
                  <a:pos x="43" y="75"/>
                </a:cxn>
              </a:cxnLst>
              <a:rect l="0" t="0" r="r" b="b"/>
              <a:pathLst>
                <a:path w="47" h="75">
                  <a:moveTo>
                    <a:pt x="43" y="75"/>
                  </a:moveTo>
                  <a:lnTo>
                    <a:pt x="45" y="39"/>
                  </a:lnTo>
                  <a:lnTo>
                    <a:pt x="47" y="3"/>
                  </a:lnTo>
                  <a:lnTo>
                    <a:pt x="5" y="0"/>
                  </a:lnTo>
                  <a:lnTo>
                    <a:pt x="2" y="37"/>
                  </a:lnTo>
                  <a:lnTo>
                    <a:pt x="0" y="73"/>
                  </a:lnTo>
                  <a:lnTo>
                    <a:pt x="43" y="7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8" name="Freeform 3850"/>
            <p:cNvSpPr>
              <a:spLocks/>
            </p:cNvSpPr>
            <p:nvPr/>
          </p:nvSpPr>
          <p:spPr bwMode="auto">
            <a:xfrm>
              <a:off x="4447" y="1712"/>
              <a:ext cx="12" cy="29"/>
            </a:xfrm>
            <a:custGeom>
              <a:avLst/>
              <a:gdLst/>
              <a:ahLst/>
              <a:cxnLst>
                <a:cxn ang="0">
                  <a:pos x="43" y="75"/>
                </a:cxn>
                <a:cxn ang="0">
                  <a:pos x="45" y="39"/>
                </a:cxn>
                <a:cxn ang="0">
                  <a:pos x="47" y="3"/>
                </a:cxn>
                <a:cxn ang="0">
                  <a:pos x="5" y="0"/>
                </a:cxn>
                <a:cxn ang="0">
                  <a:pos x="2" y="37"/>
                </a:cxn>
                <a:cxn ang="0">
                  <a:pos x="0" y="73"/>
                </a:cxn>
                <a:cxn ang="0">
                  <a:pos x="43" y="75"/>
                </a:cxn>
              </a:cxnLst>
              <a:rect l="0" t="0" r="r" b="b"/>
              <a:pathLst>
                <a:path w="47" h="75">
                  <a:moveTo>
                    <a:pt x="43" y="75"/>
                  </a:moveTo>
                  <a:lnTo>
                    <a:pt x="45" y="39"/>
                  </a:lnTo>
                  <a:lnTo>
                    <a:pt x="47" y="3"/>
                  </a:lnTo>
                  <a:lnTo>
                    <a:pt x="5" y="0"/>
                  </a:lnTo>
                  <a:lnTo>
                    <a:pt x="2" y="37"/>
                  </a:lnTo>
                  <a:lnTo>
                    <a:pt x="0" y="73"/>
                  </a:lnTo>
                  <a:lnTo>
                    <a:pt x="43" y="7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59" name="Freeform 3851"/>
            <p:cNvSpPr>
              <a:spLocks/>
            </p:cNvSpPr>
            <p:nvPr/>
          </p:nvSpPr>
          <p:spPr bwMode="auto">
            <a:xfrm>
              <a:off x="4445" y="1712"/>
              <a:ext cx="2" cy="13"/>
            </a:xfrm>
            <a:custGeom>
              <a:avLst/>
              <a:gdLst/>
              <a:ahLst/>
              <a:cxnLst>
                <a:cxn ang="0">
                  <a:pos x="7" y="37"/>
                </a:cxn>
                <a:cxn ang="0">
                  <a:pos x="10" y="0"/>
                </a:cxn>
                <a:cxn ang="0">
                  <a:pos x="0" y="2"/>
                </a:cxn>
                <a:cxn ang="0">
                  <a:pos x="7" y="37"/>
                </a:cxn>
              </a:cxnLst>
              <a:rect l="0" t="0" r="r" b="b"/>
              <a:pathLst>
                <a:path w="10" h="37">
                  <a:moveTo>
                    <a:pt x="7" y="37"/>
                  </a:moveTo>
                  <a:lnTo>
                    <a:pt x="10" y="0"/>
                  </a:lnTo>
                  <a:lnTo>
                    <a:pt x="0" y="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0" name="Line 3852"/>
            <p:cNvSpPr>
              <a:spLocks noChangeShapeType="1"/>
            </p:cNvSpPr>
            <p:nvPr/>
          </p:nvSpPr>
          <p:spPr bwMode="auto">
            <a:xfrm flipH="1">
              <a:off x="4445" y="171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1" name="Freeform 3853"/>
            <p:cNvSpPr>
              <a:spLocks/>
            </p:cNvSpPr>
            <p:nvPr/>
          </p:nvSpPr>
          <p:spPr bwMode="auto">
            <a:xfrm>
              <a:off x="4432" y="1714"/>
              <a:ext cx="17" cy="29"/>
            </a:xfrm>
            <a:custGeom>
              <a:avLst/>
              <a:gdLst/>
              <a:ahLst/>
              <a:cxnLst>
                <a:cxn ang="0">
                  <a:pos x="56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9"/>
                </a:cxn>
                <a:cxn ang="0">
                  <a:pos x="8" y="44"/>
                </a:cxn>
                <a:cxn ang="0">
                  <a:pos x="15" y="79"/>
                </a:cxn>
                <a:cxn ang="0">
                  <a:pos x="56" y="70"/>
                </a:cxn>
              </a:cxnLst>
              <a:rect l="0" t="0" r="r" b="b"/>
              <a:pathLst>
                <a:path w="56" h="79">
                  <a:moveTo>
                    <a:pt x="56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9"/>
                  </a:lnTo>
                  <a:lnTo>
                    <a:pt x="8" y="44"/>
                  </a:lnTo>
                  <a:lnTo>
                    <a:pt x="15" y="79"/>
                  </a:lnTo>
                  <a:lnTo>
                    <a:pt x="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2" name="Freeform 3854"/>
            <p:cNvSpPr>
              <a:spLocks/>
            </p:cNvSpPr>
            <p:nvPr/>
          </p:nvSpPr>
          <p:spPr bwMode="auto">
            <a:xfrm>
              <a:off x="4432" y="1714"/>
              <a:ext cx="17" cy="29"/>
            </a:xfrm>
            <a:custGeom>
              <a:avLst/>
              <a:gdLst/>
              <a:ahLst/>
              <a:cxnLst>
                <a:cxn ang="0">
                  <a:pos x="56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9"/>
                </a:cxn>
                <a:cxn ang="0">
                  <a:pos x="8" y="44"/>
                </a:cxn>
                <a:cxn ang="0">
                  <a:pos x="15" y="79"/>
                </a:cxn>
                <a:cxn ang="0">
                  <a:pos x="56" y="70"/>
                </a:cxn>
              </a:cxnLst>
              <a:rect l="0" t="0" r="r" b="b"/>
              <a:pathLst>
                <a:path w="56" h="79">
                  <a:moveTo>
                    <a:pt x="56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9"/>
                  </a:lnTo>
                  <a:lnTo>
                    <a:pt x="8" y="44"/>
                  </a:lnTo>
                  <a:lnTo>
                    <a:pt x="15" y="79"/>
                  </a:lnTo>
                  <a:lnTo>
                    <a:pt x="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3" name="Freeform 3855"/>
            <p:cNvSpPr>
              <a:spLocks/>
            </p:cNvSpPr>
            <p:nvPr/>
          </p:nvSpPr>
          <p:spPr bwMode="auto">
            <a:xfrm>
              <a:off x="4430" y="1716"/>
              <a:ext cx="5" cy="14"/>
            </a:xfrm>
            <a:custGeom>
              <a:avLst/>
              <a:gdLst/>
              <a:ahLst/>
              <a:cxnLst>
                <a:cxn ang="0">
                  <a:pos x="14" y="35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14" y="35"/>
                </a:cxn>
              </a:cxnLst>
              <a:rect l="0" t="0" r="r" b="b"/>
              <a:pathLst>
                <a:path w="14" h="35">
                  <a:moveTo>
                    <a:pt x="14" y="35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4" name="Line 3856"/>
            <p:cNvSpPr>
              <a:spLocks noChangeShapeType="1"/>
            </p:cNvSpPr>
            <p:nvPr/>
          </p:nvSpPr>
          <p:spPr bwMode="auto">
            <a:xfrm flipH="1">
              <a:off x="4430" y="171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5" name="Freeform 3857"/>
            <p:cNvSpPr>
              <a:spLocks/>
            </p:cNvSpPr>
            <p:nvPr/>
          </p:nvSpPr>
          <p:spPr bwMode="auto">
            <a:xfrm>
              <a:off x="4420" y="1718"/>
              <a:ext cx="19" cy="30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13" y="51"/>
                </a:cxn>
                <a:cxn ang="0">
                  <a:pos x="26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8" y="0"/>
                  </a:lnTo>
                  <a:lnTo>
                    <a:pt x="0" y="18"/>
                  </a:lnTo>
                  <a:lnTo>
                    <a:pt x="13" y="51"/>
                  </a:lnTo>
                  <a:lnTo>
                    <a:pt x="26" y="83"/>
                  </a:lnTo>
                  <a:lnTo>
                    <a:pt x="65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6" name="Freeform 3858"/>
            <p:cNvSpPr>
              <a:spLocks/>
            </p:cNvSpPr>
            <p:nvPr/>
          </p:nvSpPr>
          <p:spPr bwMode="auto">
            <a:xfrm>
              <a:off x="4420" y="1718"/>
              <a:ext cx="19" cy="30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13" y="51"/>
                </a:cxn>
                <a:cxn ang="0">
                  <a:pos x="26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8" y="0"/>
                  </a:lnTo>
                  <a:lnTo>
                    <a:pt x="0" y="18"/>
                  </a:lnTo>
                  <a:lnTo>
                    <a:pt x="13" y="51"/>
                  </a:lnTo>
                  <a:lnTo>
                    <a:pt x="26" y="83"/>
                  </a:lnTo>
                  <a:lnTo>
                    <a:pt x="65" y="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7" name="Freeform 3859"/>
            <p:cNvSpPr>
              <a:spLocks/>
            </p:cNvSpPr>
            <p:nvPr/>
          </p:nvSpPr>
          <p:spPr bwMode="auto">
            <a:xfrm>
              <a:off x="4418" y="1723"/>
              <a:ext cx="6" cy="13"/>
            </a:xfrm>
            <a:custGeom>
              <a:avLst/>
              <a:gdLst/>
              <a:ahLst/>
              <a:cxnLst>
                <a:cxn ang="0">
                  <a:pos x="20" y="33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20" y="33"/>
                </a:cxn>
              </a:cxnLst>
              <a:rect l="0" t="0" r="r" b="b"/>
              <a:pathLst>
                <a:path w="20" h="33">
                  <a:moveTo>
                    <a:pt x="20" y="33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2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8" name="Line 3860"/>
            <p:cNvSpPr>
              <a:spLocks noChangeShapeType="1"/>
            </p:cNvSpPr>
            <p:nvPr/>
          </p:nvSpPr>
          <p:spPr bwMode="auto">
            <a:xfrm flipH="1">
              <a:off x="4418" y="172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69" name="Freeform 3861"/>
            <p:cNvSpPr>
              <a:spLocks/>
            </p:cNvSpPr>
            <p:nvPr/>
          </p:nvSpPr>
          <p:spPr bwMode="auto">
            <a:xfrm>
              <a:off x="4408" y="1725"/>
              <a:ext cx="20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30"/>
                </a:cxn>
                <a:cxn ang="0">
                  <a:pos x="34" y="0"/>
                </a:cxn>
                <a:cxn ang="0">
                  <a:pos x="0" y="26"/>
                </a:cxn>
                <a:cxn ang="0">
                  <a:pos x="20" y="55"/>
                </a:cxn>
                <a:cxn ang="0">
                  <a:pos x="40" y="85"/>
                </a:cxn>
                <a:cxn ang="0">
                  <a:pos x="74" y="59"/>
                </a:cxn>
              </a:cxnLst>
              <a:rect l="0" t="0" r="r" b="b"/>
              <a:pathLst>
                <a:path w="74" h="85">
                  <a:moveTo>
                    <a:pt x="74" y="59"/>
                  </a:moveTo>
                  <a:lnTo>
                    <a:pt x="54" y="30"/>
                  </a:lnTo>
                  <a:lnTo>
                    <a:pt x="34" y="0"/>
                  </a:lnTo>
                  <a:lnTo>
                    <a:pt x="0" y="26"/>
                  </a:lnTo>
                  <a:lnTo>
                    <a:pt x="20" y="55"/>
                  </a:lnTo>
                  <a:lnTo>
                    <a:pt x="40" y="85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0" name="Freeform 3862"/>
            <p:cNvSpPr>
              <a:spLocks/>
            </p:cNvSpPr>
            <p:nvPr/>
          </p:nvSpPr>
          <p:spPr bwMode="auto">
            <a:xfrm>
              <a:off x="4408" y="1725"/>
              <a:ext cx="20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30"/>
                </a:cxn>
                <a:cxn ang="0">
                  <a:pos x="34" y="0"/>
                </a:cxn>
                <a:cxn ang="0">
                  <a:pos x="0" y="26"/>
                </a:cxn>
                <a:cxn ang="0">
                  <a:pos x="20" y="55"/>
                </a:cxn>
                <a:cxn ang="0">
                  <a:pos x="40" y="85"/>
                </a:cxn>
                <a:cxn ang="0">
                  <a:pos x="74" y="59"/>
                </a:cxn>
              </a:cxnLst>
              <a:rect l="0" t="0" r="r" b="b"/>
              <a:pathLst>
                <a:path w="74" h="85">
                  <a:moveTo>
                    <a:pt x="74" y="59"/>
                  </a:moveTo>
                  <a:lnTo>
                    <a:pt x="54" y="30"/>
                  </a:lnTo>
                  <a:lnTo>
                    <a:pt x="34" y="0"/>
                  </a:lnTo>
                  <a:lnTo>
                    <a:pt x="0" y="26"/>
                  </a:lnTo>
                  <a:lnTo>
                    <a:pt x="20" y="55"/>
                  </a:lnTo>
                  <a:lnTo>
                    <a:pt x="40" y="85"/>
                  </a:lnTo>
                  <a:lnTo>
                    <a:pt x="74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1" name="Freeform 3863"/>
            <p:cNvSpPr>
              <a:spLocks/>
            </p:cNvSpPr>
            <p:nvPr/>
          </p:nvSpPr>
          <p:spPr bwMode="auto">
            <a:xfrm>
              <a:off x="4406" y="1734"/>
              <a:ext cx="8" cy="11"/>
            </a:xfrm>
            <a:custGeom>
              <a:avLst/>
              <a:gdLst/>
              <a:ahLst/>
              <a:cxnLst>
                <a:cxn ang="0">
                  <a:pos x="25" y="29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25" y="29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lnTo>
                    <a:pt x="5" y="0"/>
                  </a:lnTo>
                  <a:lnTo>
                    <a:pt x="0" y="6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2" name="Line 3864"/>
            <p:cNvSpPr>
              <a:spLocks noChangeShapeType="1"/>
            </p:cNvSpPr>
            <p:nvPr/>
          </p:nvSpPr>
          <p:spPr bwMode="auto">
            <a:xfrm flipH="1">
              <a:off x="4406" y="173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3" name="Freeform 3865"/>
            <p:cNvSpPr>
              <a:spLocks/>
            </p:cNvSpPr>
            <p:nvPr/>
          </p:nvSpPr>
          <p:spPr bwMode="auto">
            <a:xfrm>
              <a:off x="4397" y="1736"/>
              <a:ext cx="23" cy="32"/>
            </a:xfrm>
            <a:custGeom>
              <a:avLst/>
              <a:gdLst/>
              <a:ahLst/>
              <a:cxnLst>
                <a:cxn ang="0">
                  <a:pos x="78" y="47"/>
                </a:cxn>
                <a:cxn ang="0">
                  <a:pos x="53" y="23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5" y="57"/>
                </a:cxn>
                <a:cxn ang="0">
                  <a:pos x="51" y="81"/>
                </a:cxn>
                <a:cxn ang="0">
                  <a:pos x="78" y="47"/>
                </a:cxn>
              </a:cxnLst>
              <a:rect l="0" t="0" r="r" b="b"/>
              <a:pathLst>
                <a:path w="78" h="81">
                  <a:moveTo>
                    <a:pt x="78" y="47"/>
                  </a:moveTo>
                  <a:lnTo>
                    <a:pt x="53" y="23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5" y="57"/>
                  </a:lnTo>
                  <a:lnTo>
                    <a:pt x="51" y="81"/>
                  </a:lnTo>
                  <a:lnTo>
                    <a:pt x="78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4" name="Freeform 3866"/>
            <p:cNvSpPr>
              <a:spLocks/>
            </p:cNvSpPr>
            <p:nvPr/>
          </p:nvSpPr>
          <p:spPr bwMode="auto">
            <a:xfrm>
              <a:off x="4397" y="1736"/>
              <a:ext cx="23" cy="32"/>
            </a:xfrm>
            <a:custGeom>
              <a:avLst/>
              <a:gdLst/>
              <a:ahLst/>
              <a:cxnLst>
                <a:cxn ang="0">
                  <a:pos x="78" y="47"/>
                </a:cxn>
                <a:cxn ang="0">
                  <a:pos x="53" y="23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5" y="57"/>
                </a:cxn>
                <a:cxn ang="0">
                  <a:pos x="51" y="81"/>
                </a:cxn>
                <a:cxn ang="0">
                  <a:pos x="78" y="47"/>
                </a:cxn>
              </a:cxnLst>
              <a:rect l="0" t="0" r="r" b="b"/>
              <a:pathLst>
                <a:path w="78" h="81">
                  <a:moveTo>
                    <a:pt x="78" y="47"/>
                  </a:moveTo>
                  <a:lnTo>
                    <a:pt x="53" y="23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5" y="57"/>
                  </a:lnTo>
                  <a:lnTo>
                    <a:pt x="51" y="81"/>
                  </a:lnTo>
                  <a:lnTo>
                    <a:pt x="78" y="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5" name="Freeform 3867"/>
            <p:cNvSpPr>
              <a:spLocks/>
            </p:cNvSpPr>
            <p:nvPr/>
          </p:nvSpPr>
          <p:spPr bwMode="auto">
            <a:xfrm>
              <a:off x="4395" y="1750"/>
              <a:ext cx="11" cy="9"/>
            </a:xfrm>
            <a:custGeom>
              <a:avLst/>
              <a:gdLst/>
              <a:ahLst/>
              <a:cxnLst>
                <a:cxn ang="0">
                  <a:pos x="30" y="23"/>
                </a:cxn>
                <a:cxn ang="0">
                  <a:pos x="5" y="0"/>
                </a:cxn>
                <a:cxn ang="0">
                  <a:pos x="0" y="7"/>
                </a:cxn>
                <a:cxn ang="0">
                  <a:pos x="30" y="23"/>
                </a:cxn>
              </a:cxnLst>
              <a:rect l="0" t="0" r="r" b="b"/>
              <a:pathLst>
                <a:path w="30" h="23">
                  <a:moveTo>
                    <a:pt x="30" y="23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6" name="Line 3868"/>
            <p:cNvSpPr>
              <a:spLocks noChangeShapeType="1"/>
            </p:cNvSpPr>
            <p:nvPr/>
          </p:nvSpPr>
          <p:spPr bwMode="auto">
            <a:xfrm flipH="1">
              <a:off x="4395" y="175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7" name="Freeform 3869"/>
            <p:cNvSpPr>
              <a:spLocks/>
            </p:cNvSpPr>
            <p:nvPr/>
          </p:nvSpPr>
          <p:spPr bwMode="auto">
            <a:xfrm>
              <a:off x="4391" y="1752"/>
              <a:ext cx="23" cy="27"/>
            </a:xfrm>
            <a:custGeom>
              <a:avLst/>
              <a:gdLst/>
              <a:ahLst/>
              <a:cxnLst>
                <a:cxn ang="0">
                  <a:pos x="80" y="33"/>
                </a:cxn>
                <a:cxn ang="0">
                  <a:pos x="49" y="16"/>
                </a:cxn>
                <a:cxn ang="0">
                  <a:pos x="19" y="0"/>
                </a:cxn>
                <a:cxn ang="0">
                  <a:pos x="0" y="40"/>
                </a:cxn>
                <a:cxn ang="0">
                  <a:pos x="31" y="56"/>
                </a:cxn>
                <a:cxn ang="0">
                  <a:pos x="62" y="73"/>
                </a:cxn>
                <a:cxn ang="0">
                  <a:pos x="80" y="33"/>
                </a:cxn>
              </a:cxnLst>
              <a:rect l="0" t="0" r="r" b="b"/>
              <a:pathLst>
                <a:path w="80" h="73">
                  <a:moveTo>
                    <a:pt x="80" y="33"/>
                  </a:moveTo>
                  <a:lnTo>
                    <a:pt x="49" y="16"/>
                  </a:lnTo>
                  <a:lnTo>
                    <a:pt x="19" y="0"/>
                  </a:lnTo>
                  <a:lnTo>
                    <a:pt x="0" y="40"/>
                  </a:lnTo>
                  <a:lnTo>
                    <a:pt x="31" y="56"/>
                  </a:lnTo>
                  <a:lnTo>
                    <a:pt x="62" y="73"/>
                  </a:lnTo>
                  <a:lnTo>
                    <a:pt x="80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8" name="Freeform 3870"/>
            <p:cNvSpPr>
              <a:spLocks/>
            </p:cNvSpPr>
            <p:nvPr/>
          </p:nvSpPr>
          <p:spPr bwMode="auto">
            <a:xfrm>
              <a:off x="4391" y="1752"/>
              <a:ext cx="23" cy="27"/>
            </a:xfrm>
            <a:custGeom>
              <a:avLst/>
              <a:gdLst/>
              <a:ahLst/>
              <a:cxnLst>
                <a:cxn ang="0">
                  <a:pos x="80" y="33"/>
                </a:cxn>
                <a:cxn ang="0">
                  <a:pos x="49" y="16"/>
                </a:cxn>
                <a:cxn ang="0">
                  <a:pos x="19" y="0"/>
                </a:cxn>
                <a:cxn ang="0">
                  <a:pos x="0" y="40"/>
                </a:cxn>
                <a:cxn ang="0">
                  <a:pos x="31" y="56"/>
                </a:cxn>
                <a:cxn ang="0">
                  <a:pos x="62" y="73"/>
                </a:cxn>
                <a:cxn ang="0">
                  <a:pos x="80" y="33"/>
                </a:cxn>
              </a:cxnLst>
              <a:rect l="0" t="0" r="r" b="b"/>
              <a:pathLst>
                <a:path w="80" h="73">
                  <a:moveTo>
                    <a:pt x="80" y="33"/>
                  </a:moveTo>
                  <a:lnTo>
                    <a:pt x="49" y="16"/>
                  </a:lnTo>
                  <a:lnTo>
                    <a:pt x="19" y="0"/>
                  </a:lnTo>
                  <a:lnTo>
                    <a:pt x="0" y="40"/>
                  </a:lnTo>
                  <a:lnTo>
                    <a:pt x="31" y="56"/>
                  </a:lnTo>
                  <a:lnTo>
                    <a:pt x="62" y="73"/>
                  </a:lnTo>
                  <a:lnTo>
                    <a:pt x="80" y="3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79" name="Freeform 3871"/>
            <p:cNvSpPr>
              <a:spLocks/>
            </p:cNvSpPr>
            <p:nvPr/>
          </p:nvSpPr>
          <p:spPr bwMode="auto">
            <a:xfrm>
              <a:off x="4389" y="1768"/>
              <a:ext cx="10" cy="7"/>
            </a:xfrm>
            <a:custGeom>
              <a:avLst/>
              <a:gdLst/>
              <a:ahLst/>
              <a:cxnLst>
                <a:cxn ang="0">
                  <a:pos x="33" y="16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6"/>
                </a:cxn>
              </a:cxnLst>
              <a:rect l="0" t="0" r="r" b="b"/>
              <a:pathLst>
                <a:path w="33" h="16">
                  <a:moveTo>
                    <a:pt x="33" y="16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0" name="Line 3872"/>
            <p:cNvSpPr>
              <a:spLocks noChangeShapeType="1"/>
            </p:cNvSpPr>
            <p:nvPr/>
          </p:nvSpPr>
          <p:spPr bwMode="auto">
            <a:xfrm flipH="1">
              <a:off x="4389" y="176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1" name="Freeform 3873"/>
            <p:cNvSpPr>
              <a:spLocks/>
            </p:cNvSpPr>
            <p:nvPr/>
          </p:nvSpPr>
          <p:spPr bwMode="auto">
            <a:xfrm>
              <a:off x="4387" y="1770"/>
              <a:ext cx="23" cy="22"/>
            </a:xfrm>
            <a:custGeom>
              <a:avLst/>
              <a:gdLst/>
              <a:ahLst/>
              <a:cxnLst>
                <a:cxn ang="0">
                  <a:pos x="77" y="19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9"/>
                </a:cxn>
              </a:cxnLst>
              <a:rect l="0" t="0" r="r" b="b"/>
              <a:pathLst>
                <a:path w="77" h="62">
                  <a:moveTo>
                    <a:pt x="77" y="19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2" name="Freeform 3874"/>
            <p:cNvSpPr>
              <a:spLocks/>
            </p:cNvSpPr>
            <p:nvPr/>
          </p:nvSpPr>
          <p:spPr bwMode="auto">
            <a:xfrm>
              <a:off x="4387" y="1770"/>
              <a:ext cx="23" cy="22"/>
            </a:xfrm>
            <a:custGeom>
              <a:avLst/>
              <a:gdLst/>
              <a:ahLst/>
              <a:cxnLst>
                <a:cxn ang="0">
                  <a:pos x="77" y="19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9"/>
                </a:cxn>
              </a:cxnLst>
              <a:rect l="0" t="0" r="r" b="b"/>
              <a:pathLst>
                <a:path w="77" h="62">
                  <a:moveTo>
                    <a:pt x="77" y="19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3" name="Freeform 3875"/>
            <p:cNvSpPr>
              <a:spLocks/>
            </p:cNvSpPr>
            <p:nvPr/>
          </p:nvSpPr>
          <p:spPr bwMode="auto">
            <a:xfrm>
              <a:off x="4387" y="1786"/>
              <a:ext cx="10" cy="4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4" name="Line 3876"/>
            <p:cNvSpPr>
              <a:spLocks noChangeShapeType="1"/>
            </p:cNvSpPr>
            <p:nvPr/>
          </p:nvSpPr>
          <p:spPr bwMode="auto">
            <a:xfrm flipH="1">
              <a:off x="4387" y="178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5" name="Freeform 3877"/>
            <p:cNvSpPr>
              <a:spLocks/>
            </p:cNvSpPr>
            <p:nvPr/>
          </p:nvSpPr>
          <p:spPr bwMode="auto">
            <a:xfrm>
              <a:off x="4385" y="1788"/>
              <a:ext cx="21" cy="20"/>
            </a:xfrm>
            <a:custGeom>
              <a:avLst/>
              <a:gdLst/>
              <a:ahLst/>
              <a:cxnLst>
                <a:cxn ang="0">
                  <a:pos x="71" y="5"/>
                </a:cxn>
                <a:cxn ang="0">
                  <a:pos x="37" y="2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35" y="47"/>
                </a:cxn>
                <a:cxn ang="0">
                  <a:pos x="69" y="49"/>
                </a:cxn>
                <a:cxn ang="0">
                  <a:pos x="71" y="5"/>
                </a:cxn>
              </a:cxnLst>
              <a:rect l="0" t="0" r="r" b="b"/>
              <a:pathLst>
                <a:path w="71" h="49">
                  <a:moveTo>
                    <a:pt x="71" y="5"/>
                  </a:moveTo>
                  <a:lnTo>
                    <a:pt x="37" y="2"/>
                  </a:lnTo>
                  <a:lnTo>
                    <a:pt x="3" y="0"/>
                  </a:lnTo>
                  <a:lnTo>
                    <a:pt x="0" y="45"/>
                  </a:lnTo>
                  <a:lnTo>
                    <a:pt x="35" y="47"/>
                  </a:lnTo>
                  <a:lnTo>
                    <a:pt x="69" y="49"/>
                  </a:lnTo>
                  <a:lnTo>
                    <a:pt x="71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6" name="Freeform 3878"/>
            <p:cNvSpPr>
              <a:spLocks/>
            </p:cNvSpPr>
            <p:nvPr/>
          </p:nvSpPr>
          <p:spPr bwMode="auto">
            <a:xfrm>
              <a:off x="4385" y="1788"/>
              <a:ext cx="21" cy="20"/>
            </a:xfrm>
            <a:custGeom>
              <a:avLst/>
              <a:gdLst/>
              <a:ahLst/>
              <a:cxnLst>
                <a:cxn ang="0">
                  <a:pos x="71" y="5"/>
                </a:cxn>
                <a:cxn ang="0">
                  <a:pos x="37" y="2"/>
                </a:cxn>
                <a:cxn ang="0">
                  <a:pos x="3" y="0"/>
                </a:cxn>
                <a:cxn ang="0">
                  <a:pos x="0" y="45"/>
                </a:cxn>
                <a:cxn ang="0">
                  <a:pos x="35" y="47"/>
                </a:cxn>
                <a:cxn ang="0">
                  <a:pos x="69" y="49"/>
                </a:cxn>
                <a:cxn ang="0">
                  <a:pos x="71" y="5"/>
                </a:cxn>
              </a:cxnLst>
              <a:rect l="0" t="0" r="r" b="b"/>
              <a:pathLst>
                <a:path w="71" h="49">
                  <a:moveTo>
                    <a:pt x="71" y="5"/>
                  </a:moveTo>
                  <a:lnTo>
                    <a:pt x="37" y="2"/>
                  </a:lnTo>
                  <a:lnTo>
                    <a:pt x="3" y="0"/>
                  </a:lnTo>
                  <a:lnTo>
                    <a:pt x="0" y="45"/>
                  </a:lnTo>
                  <a:lnTo>
                    <a:pt x="35" y="47"/>
                  </a:lnTo>
                  <a:lnTo>
                    <a:pt x="69" y="49"/>
                  </a:lnTo>
                  <a:lnTo>
                    <a:pt x="71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7" name="Freeform 3879"/>
            <p:cNvSpPr>
              <a:spLocks/>
            </p:cNvSpPr>
            <p:nvPr/>
          </p:nvSpPr>
          <p:spPr bwMode="auto">
            <a:xfrm>
              <a:off x="4385" y="1806"/>
              <a:ext cx="10" cy="2"/>
            </a:xfrm>
            <a:custGeom>
              <a:avLst/>
              <a:gdLst/>
              <a:ahLst/>
              <a:cxnLst>
                <a:cxn ang="0">
                  <a:pos x="35" y="2"/>
                </a:cxn>
                <a:cxn ang="0">
                  <a:pos x="0" y="0"/>
                </a:cxn>
                <a:cxn ang="0">
                  <a:pos x="2" y="9"/>
                </a:cxn>
                <a:cxn ang="0">
                  <a:pos x="35" y="2"/>
                </a:cxn>
              </a:cxnLst>
              <a:rect l="0" t="0" r="r" b="b"/>
              <a:pathLst>
                <a:path w="35" h="9">
                  <a:moveTo>
                    <a:pt x="35" y="2"/>
                  </a:moveTo>
                  <a:lnTo>
                    <a:pt x="0" y="0"/>
                  </a:lnTo>
                  <a:lnTo>
                    <a:pt x="2" y="9"/>
                  </a:lnTo>
                  <a:lnTo>
                    <a:pt x="35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8" name="Line 3880"/>
            <p:cNvSpPr>
              <a:spLocks noChangeShapeType="1"/>
            </p:cNvSpPr>
            <p:nvPr/>
          </p:nvSpPr>
          <p:spPr bwMode="auto">
            <a:xfrm>
              <a:off x="4385" y="180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89" name="Freeform 3881"/>
            <p:cNvSpPr>
              <a:spLocks/>
            </p:cNvSpPr>
            <p:nvPr/>
          </p:nvSpPr>
          <p:spPr bwMode="auto">
            <a:xfrm>
              <a:off x="4387" y="1804"/>
              <a:ext cx="21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7" y="58"/>
                </a:cxn>
                <a:cxn ang="0">
                  <a:pos x="40" y="51"/>
                </a:cxn>
                <a:cxn ang="0">
                  <a:pos x="73" y="44"/>
                </a:cxn>
                <a:cxn ang="0">
                  <a:pos x="66" y="0"/>
                </a:cxn>
              </a:cxnLst>
              <a:rect l="0" t="0" r="r" b="b"/>
              <a:pathLst>
                <a:path w="73" h="58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7" y="58"/>
                  </a:lnTo>
                  <a:lnTo>
                    <a:pt x="40" y="51"/>
                  </a:lnTo>
                  <a:lnTo>
                    <a:pt x="73" y="4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0" name="Freeform 3882"/>
            <p:cNvSpPr>
              <a:spLocks/>
            </p:cNvSpPr>
            <p:nvPr/>
          </p:nvSpPr>
          <p:spPr bwMode="auto">
            <a:xfrm>
              <a:off x="4387" y="1804"/>
              <a:ext cx="21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7" y="58"/>
                </a:cxn>
                <a:cxn ang="0">
                  <a:pos x="40" y="51"/>
                </a:cxn>
                <a:cxn ang="0">
                  <a:pos x="73" y="44"/>
                </a:cxn>
                <a:cxn ang="0">
                  <a:pos x="66" y="0"/>
                </a:cxn>
              </a:cxnLst>
              <a:rect l="0" t="0" r="r" b="b"/>
              <a:pathLst>
                <a:path w="73" h="58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7" y="58"/>
                  </a:lnTo>
                  <a:lnTo>
                    <a:pt x="40" y="51"/>
                  </a:lnTo>
                  <a:lnTo>
                    <a:pt x="73" y="44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1" name="Freeform 3883"/>
            <p:cNvSpPr>
              <a:spLocks/>
            </p:cNvSpPr>
            <p:nvPr/>
          </p:nvSpPr>
          <p:spPr bwMode="auto">
            <a:xfrm>
              <a:off x="4389" y="1824"/>
              <a:ext cx="8" cy="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7"/>
                </a:cxn>
                <a:cxn ang="0">
                  <a:pos x="2" y="16"/>
                </a:cxn>
                <a:cxn ang="0">
                  <a:pos x="33" y="0"/>
                </a:cxn>
              </a:cxnLst>
              <a:rect l="0" t="0" r="r" b="b"/>
              <a:pathLst>
                <a:path w="33" h="16">
                  <a:moveTo>
                    <a:pt x="33" y="0"/>
                  </a:moveTo>
                  <a:lnTo>
                    <a:pt x="0" y="7"/>
                  </a:lnTo>
                  <a:lnTo>
                    <a:pt x="2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2" name="Line 3884"/>
            <p:cNvSpPr>
              <a:spLocks noChangeShapeType="1"/>
            </p:cNvSpPr>
            <p:nvPr/>
          </p:nvSpPr>
          <p:spPr bwMode="auto">
            <a:xfrm>
              <a:off x="4389" y="182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3" name="Freeform 3885"/>
            <p:cNvSpPr>
              <a:spLocks/>
            </p:cNvSpPr>
            <p:nvPr/>
          </p:nvSpPr>
          <p:spPr bwMode="auto">
            <a:xfrm>
              <a:off x="4389" y="1817"/>
              <a:ext cx="23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18" y="72"/>
                </a:cxn>
                <a:cxn ang="0">
                  <a:pos x="49" y="56"/>
                </a:cxn>
                <a:cxn ang="0">
                  <a:pos x="80" y="41"/>
                </a:cxn>
                <a:cxn ang="0">
                  <a:pos x="62" y="0"/>
                </a:cxn>
              </a:cxnLst>
              <a:rect l="0" t="0" r="r" b="b"/>
              <a:pathLst>
                <a:path w="80" h="7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18" y="72"/>
                  </a:lnTo>
                  <a:lnTo>
                    <a:pt x="49" y="56"/>
                  </a:lnTo>
                  <a:lnTo>
                    <a:pt x="80" y="4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4" name="Freeform 3886"/>
            <p:cNvSpPr>
              <a:spLocks/>
            </p:cNvSpPr>
            <p:nvPr/>
          </p:nvSpPr>
          <p:spPr bwMode="auto">
            <a:xfrm>
              <a:off x="4389" y="1817"/>
              <a:ext cx="23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18" y="72"/>
                </a:cxn>
                <a:cxn ang="0">
                  <a:pos x="49" y="56"/>
                </a:cxn>
                <a:cxn ang="0">
                  <a:pos x="80" y="41"/>
                </a:cxn>
                <a:cxn ang="0">
                  <a:pos x="62" y="0"/>
                </a:cxn>
              </a:cxnLst>
              <a:rect l="0" t="0" r="r" b="b"/>
              <a:pathLst>
                <a:path w="80" h="7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18" y="72"/>
                  </a:lnTo>
                  <a:lnTo>
                    <a:pt x="49" y="56"/>
                  </a:lnTo>
                  <a:lnTo>
                    <a:pt x="80" y="4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5" name="Freeform 3887"/>
            <p:cNvSpPr>
              <a:spLocks/>
            </p:cNvSpPr>
            <p:nvPr/>
          </p:nvSpPr>
          <p:spPr bwMode="auto">
            <a:xfrm>
              <a:off x="4393" y="1833"/>
              <a:ext cx="21" cy="18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1"/>
                </a:cxn>
                <a:cxn ang="0">
                  <a:pos x="31" y="52"/>
                </a:cxn>
                <a:cxn ang="0">
                  <a:pos x="21" y="51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2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1"/>
                  </a:lnTo>
                  <a:lnTo>
                    <a:pt x="31" y="52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6" name="Freeform 3888"/>
            <p:cNvSpPr>
              <a:spLocks/>
            </p:cNvSpPr>
            <p:nvPr/>
          </p:nvSpPr>
          <p:spPr bwMode="auto">
            <a:xfrm>
              <a:off x="4393" y="1833"/>
              <a:ext cx="21" cy="1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1"/>
                </a:cxn>
                <a:cxn ang="0">
                  <a:pos x="31" y="52"/>
                </a:cxn>
                <a:cxn ang="0">
                  <a:pos x="21" y="51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1"/>
                  </a:lnTo>
                  <a:lnTo>
                    <a:pt x="31" y="52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7" name="Freeform 3889"/>
            <p:cNvSpPr>
              <a:spLocks/>
            </p:cNvSpPr>
            <p:nvPr/>
          </p:nvSpPr>
          <p:spPr bwMode="auto">
            <a:xfrm>
              <a:off x="4395" y="1831"/>
              <a:ext cx="19" cy="20"/>
            </a:xfrm>
            <a:custGeom>
              <a:avLst/>
              <a:gdLst/>
              <a:ahLst/>
              <a:cxnLst>
                <a:cxn ang="0">
                  <a:pos x="28" y="21"/>
                </a:cxn>
                <a:cxn ang="0">
                  <a:pos x="55" y="0"/>
                </a:cxn>
                <a:cxn ang="0">
                  <a:pos x="60" y="9"/>
                </a:cxn>
                <a:cxn ang="0">
                  <a:pos x="62" y="19"/>
                </a:cxn>
                <a:cxn ang="0">
                  <a:pos x="61" y="30"/>
                </a:cxn>
                <a:cxn ang="0">
                  <a:pos x="58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7"/>
                </a:cxn>
                <a:cxn ang="0">
                  <a:pos x="26" y="58"/>
                </a:cxn>
                <a:cxn ang="0">
                  <a:pos x="16" y="55"/>
                </a:cxn>
                <a:cxn ang="0">
                  <a:pos x="7" y="51"/>
                </a:cxn>
                <a:cxn ang="0">
                  <a:pos x="0" y="42"/>
                </a:cxn>
                <a:cxn ang="0">
                  <a:pos x="28" y="21"/>
                </a:cxn>
              </a:cxnLst>
              <a:rect l="0" t="0" r="r" b="b"/>
              <a:pathLst>
                <a:path w="62" h="58">
                  <a:moveTo>
                    <a:pt x="28" y="21"/>
                  </a:moveTo>
                  <a:lnTo>
                    <a:pt x="55" y="0"/>
                  </a:lnTo>
                  <a:lnTo>
                    <a:pt x="60" y="9"/>
                  </a:lnTo>
                  <a:lnTo>
                    <a:pt x="62" y="19"/>
                  </a:lnTo>
                  <a:lnTo>
                    <a:pt x="61" y="30"/>
                  </a:lnTo>
                  <a:lnTo>
                    <a:pt x="58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7"/>
                  </a:lnTo>
                  <a:lnTo>
                    <a:pt x="26" y="58"/>
                  </a:lnTo>
                  <a:lnTo>
                    <a:pt x="16" y="55"/>
                  </a:lnTo>
                  <a:lnTo>
                    <a:pt x="7" y="51"/>
                  </a:lnTo>
                  <a:lnTo>
                    <a:pt x="0" y="42"/>
                  </a:lnTo>
                  <a:lnTo>
                    <a:pt x="28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8" name="Freeform 3890"/>
            <p:cNvSpPr>
              <a:spLocks/>
            </p:cNvSpPr>
            <p:nvPr/>
          </p:nvSpPr>
          <p:spPr bwMode="auto">
            <a:xfrm>
              <a:off x="4395" y="1831"/>
              <a:ext cx="19" cy="2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60" y="9"/>
                </a:cxn>
                <a:cxn ang="0">
                  <a:pos x="62" y="19"/>
                </a:cxn>
                <a:cxn ang="0">
                  <a:pos x="61" y="30"/>
                </a:cxn>
                <a:cxn ang="0">
                  <a:pos x="58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7"/>
                </a:cxn>
                <a:cxn ang="0">
                  <a:pos x="26" y="58"/>
                </a:cxn>
                <a:cxn ang="0">
                  <a:pos x="16" y="55"/>
                </a:cxn>
                <a:cxn ang="0">
                  <a:pos x="7" y="51"/>
                </a:cxn>
                <a:cxn ang="0">
                  <a:pos x="0" y="42"/>
                </a:cxn>
              </a:cxnLst>
              <a:rect l="0" t="0" r="r" b="b"/>
              <a:pathLst>
                <a:path w="62" h="58">
                  <a:moveTo>
                    <a:pt x="55" y="0"/>
                  </a:moveTo>
                  <a:lnTo>
                    <a:pt x="60" y="9"/>
                  </a:lnTo>
                  <a:lnTo>
                    <a:pt x="62" y="19"/>
                  </a:lnTo>
                  <a:lnTo>
                    <a:pt x="61" y="30"/>
                  </a:lnTo>
                  <a:lnTo>
                    <a:pt x="58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7"/>
                  </a:lnTo>
                  <a:lnTo>
                    <a:pt x="26" y="58"/>
                  </a:lnTo>
                  <a:lnTo>
                    <a:pt x="16" y="55"/>
                  </a:lnTo>
                  <a:lnTo>
                    <a:pt x="7" y="51"/>
                  </a:lnTo>
                  <a:lnTo>
                    <a:pt x="0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099" name="Freeform 3891"/>
            <p:cNvSpPr>
              <a:spLocks/>
            </p:cNvSpPr>
            <p:nvPr/>
          </p:nvSpPr>
          <p:spPr bwMode="auto">
            <a:xfrm>
              <a:off x="4387" y="1817"/>
              <a:ext cx="25" cy="29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3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8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3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8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0" name="Freeform 3892"/>
            <p:cNvSpPr>
              <a:spLocks/>
            </p:cNvSpPr>
            <p:nvPr/>
          </p:nvSpPr>
          <p:spPr bwMode="auto">
            <a:xfrm>
              <a:off x="4387" y="1817"/>
              <a:ext cx="25" cy="29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3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8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3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8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1" name="Freeform 3893"/>
            <p:cNvSpPr>
              <a:spLocks/>
            </p:cNvSpPr>
            <p:nvPr/>
          </p:nvSpPr>
          <p:spPr bwMode="auto">
            <a:xfrm>
              <a:off x="4395" y="1815"/>
              <a:ext cx="8" cy="9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6"/>
                </a:cxn>
                <a:cxn ang="0">
                  <a:pos x="22" y="0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lnTo>
                    <a:pt x="27" y="6"/>
                  </a:lnTo>
                  <a:lnTo>
                    <a:pt x="22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2" name="Line 3894"/>
            <p:cNvSpPr>
              <a:spLocks noChangeShapeType="1"/>
            </p:cNvSpPr>
            <p:nvPr/>
          </p:nvSpPr>
          <p:spPr bwMode="auto">
            <a:xfrm flipH="1" flipV="1">
              <a:off x="4401" y="181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3" name="Freeform 3895"/>
            <p:cNvSpPr>
              <a:spLocks/>
            </p:cNvSpPr>
            <p:nvPr/>
          </p:nvSpPr>
          <p:spPr bwMode="auto">
            <a:xfrm>
              <a:off x="4381" y="1804"/>
              <a:ext cx="20" cy="31"/>
            </a:xfrm>
            <a:custGeom>
              <a:avLst/>
              <a:gdLst/>
              <a:ahLst/>
              <a:cxnLst>
                <a:cxn ang="0">
                  <a:pos x="32" y="83"/>
                </a:cxn>
                <a:cxn ang="0">
                  <a:pos x="54" y="56"/>
                </a:cxn>
                <a:cxn ang="0">
                  <a:pos x="76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2" y="83"/>
                </a:cxn>
              </a:cxnLst>
              <a:rect l="0" t="0" r="r" b="b"/>
              <a:pathLst>
                <a:path w="76" h="83">
                  <a:moveTo>
                    <a:pt x="32" y="83"/>
                  </a:moveTo>
                  <a:lnTo>
                    <a:pt x="54" y="56"/>
                  </a:lnTo>
                  <a:lnTo>
                    <a:pt x="76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4" name="Freeform 3896"/>
            <p:cNvSpPr>
              <a:spLocks/>
            </p:cNvSpPr>
            <p:nvPr/>
          </p:nvSpPr>
          <p:spPr bwMode="auto">
            <a:xfrm>
              <a:off x="4381" y="1804"/>
              <a:ext cx="20" cy="31"/>
            </a:xfrm>
            <a:custGeom>
              <a:avLst/>
              <a:gdLst/>
              <a:ahLst/>
              <a:cxnLst>
                <a:cxn ang="0">
                  <a:pos x="32" y="83"/>
                </a:cxn>
                <a:cxn ang="0">
                  <a:pos x="54" y="56"/>
                </a:cxn>
                <a:cxn ang="0">
                  <a:pos x="76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2" y="83"/>
                </a:cxn>
              </a:cxnLst>
              <a:rect l="0" t="0" r="r" b="b"/>
              <a:pathLst>
                <a:path w="76" h="83">
                  <a:moveTo>
                    <a:pt x="32" y="83"/>
                  </a:moveTo>
                  <a:lnTo>
                    <a:pt x="54" y="56"/>
                  </a:lnTo>
                  <a:lnTo>
                    <a:pt x="76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2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5" name="Freeform 3897"/>
            <p:cNvSpPr>
              <a:spLocks/>
            </p:cNvSpPr>
            <p:nvPr/>
          </p:nvSpPr>
          <p:spPr bwMode="auto">
            <a:xfrm>
              <a:off x="4387" y="1801"/>
              <a:ext cx="6" cy="1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2" y="5"/>
                </a:cxn>
                <a:cxn ang="0">
                  <a:pos x="16" y="0"/>
                </a:cxn>
                <a:cxn ang="0">
                  <a:pos x="0" y="32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22" y="5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6" name="Line 3898"/>
            <p:cNvSpPr>
              <a:spLocks noChangeShapeType="1"/>
            </p:cNvSpPr>
            <p:nvPr/>
          </p:nvSpPr>
          <p:spPr bwMode="auto">
            <a:xfrm flipH="1" flipV="1">
              <a:off x="4391" y="1801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7" name="Freeform 3899"/>
            <p:cNvSpPr>
              <a:spLocks/>
            </p:cNvSpPr>
            <p:nvPr/>
          </p:nvSpPr>
          <p:spPr bwMode="auto">
            <a:xfrm>
              <a:off x="4370" y="1795"/>
              <a:ext cx="21" cy="31"/>
            </a:xfrm>
            <a:custGeom>
              <a:avLst/>
              <a:gdLst/>
              <a:ahLst/>
              <a:cxnLst>
                <a:cxn ang="0">
                  <a:pos x="37" y="84"/>
                </a:cxn>
                <a:cxn ang="0">
                  <a:pos x="54" y="53"/>
                </a:cxn>
                <a:cxn ang="0">
                  <a:pos x="70" y="21"/>
                </a:cxn>
                <a:cxn ang="0">
                  <a:pos x="33" y="0"/>
                </a:cxn>
                <a:cxn ang="0">
                  <a:pos x="16" y="32"/>
                </a:cxn>
                <a:cxn ang="0">
                  <a:pos x="0" y="63"/>
                </a:cxn>
                <a:cxn ang="0">
                  <a:pos x="37" y="84"/>
                </a:cxn>
              </a:cxnLst>
              <a:rect l="0" t="0" r="r" b="b"/>
              <a:pathLst>
                <a:path w="70" h="84">
                  <a:moveTo>
                    <a:pt x="37" y="84"/>
                  </a:moveTo>
                  <a:lnTo>
                    <a:pt x="54" y="53"/>
                  </a:lnTo>
                  <a:lnTo>
                    <a:pt x="70" y="21"/>
                  </a:lnTo>
                  <a:lnTo>
                    <a:pt x="33" y="0"/>
                  </a:lnTo>
                  <a:lnTo>
                    <a:pt x="16" y="32"/>
                  </a:lnTo>
                  <a:lnTo>
                    <a:pt x="0" y="63"/>
                  </a:lnTo>
                  <a:lnTo>
                    <a:pt x="37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8" name="Freeform 3900"/>
            <p:cNvSpPr>
              <a:spLocks/>
            </p:cNvSpPr>
            <p:nvPr/>
          </p:nvSpPr>
          <p:spPr bwMode="auto">
            <a:xfrm>
              <a:off x="4370" y="1795"/>
              <a:ext cx="21" cy="31"/>
            </a:xfrm>
            <a:custGeom>
              <a:avLst/>
              <a:gdLst/>
              <a:ahLst/>
              <a:cxnLst>
                <a:cxn ang="0">
                  <a:pos x="37" y="84"/>
                </a:cxn>
                <a:cxn ang="0">
                  <a:pos x="54" y="53"/>
                </a:cxn>
                <a:cxn ang="0">
                  <a:pos x="70" y="21"/>
                </a:cxn>
                <a:cxn ang="0">
                  <a:pos x="33" y="0"/>
                </a:cxn>
                <a:cxn ang="0">
                  <a:pos x="16" y="32"/>
                </a:cxn>
                <a:cxn ang="0">
                  <a:pos x="0" y="63"/>
                </a:cxn>
                <a:cxn ang="0">
                  <a:pos x="37" y="84"/>
                </a:cxn>
              </a:cxnLst>
              <a:rect l="0" t="0" r="r" b="b"/>
              <a:pathLst>
                <a:path w="70" h="84">
                  <a:moveTo>
                    <a:pt x="37" y="84"/>
                  </a:moveTo>
                  <a:lnTo>
                    <a:pt x="54" y="53"/>
                  </a:lnTo>
                  <a:lnTo>
                    <a:pt x="70" y="21"/>
                  </a:lnTo>
                  <a:lnTo>
                    <a:pt x="33" y="0"/>
                  </a:lnTo>
                  <a:lnTo>
                    <a:pt x="16" y="32"/>
                  </a:lnTo>
                  <a:lnTo>
                    <a:pt x="0" y="63"/>
                  </a:lnTo>
                  <a:lnTo>
                    <a:pt x="37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09" name="Freeform 3901"/>
            <p:cNvSpPr>
              <a:spLocks/>
            </p:cNvSpPr>
            <p:nvPr/>
          </p:nvSpPr>
          <p:spPr bwMode="auto">
            <a:xfrm>
              <a:off x="4375" y="1792"/>
              <a:ext cx="6" cy="1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7" y="3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7" h="35">
                  <a:moveTo>
                    <a:pt x="0" y="35"/>
                  </a:moveTo>
                  <a:lnTo>
                    <a:pt x="17" y="3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0" name="Line 3902"/>
            <p:cNvSpPr>
              <a:spLocks noChangeShapeType="1"/>
            </p:cNvSpPr>
            <p:nvPr/>
          </p:nvSpPr>
          <p:spPr bwMode="auto">
            <a:xfrm flipH="1" flipV="1">
              <a:off x="4379" y="1792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1" name="Freeform 3903"/>
            <p:cNvSpPr>
              <a:spLocks/>
            </p:cNvSpPr>
            <p:nvPr/>
          </p:nvSpPr>
          <p:spPr bwMode="auto">
            <a:xfrm>
              <a:off x="4360" y="1788"/>
              <a:ext cx="19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2"/>
                </a:cxn>
                <a:cxn ang="0">
                  <a:pos x="17" y="0"/>
                </a:cxn>
                <a:cxn ang="0">
                  <a:pos x="8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2"/>
                  </a:lnTo>
                  <a:lnTo>
                    <a:pt x="17" y="0"/>
                  </a:lnTo>
                  <a:lnTo>
                    <a:pt x="8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2" name="Freeform 3904"/>
            <p:cNvSpPr>
              <a:spLocks/>
            </p:cNvSpPr>
            <p:nvPr/>
          </p:nvSpPr>
          <p:spPr bwMode="auto">
            <a:xfrm>
              <a:off x="4360" y="1788"/>
              <a:ext cx="19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2"/>
                </a:cxn>
                <a:cxn ang="0">
                  <a:pos x="17" y="0"/>
                </a:cxn>
                <a:cxn ang="0">
                  <a:pos x="8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2"/>
                  </a:lnTo>
                  <a:lnTo>
                    <a:pt x="17" y="0"/>
                  </a:lnTo>
                  <a:lnTo>
                    <a:pt x="8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3" name="Freeform 3905"/>
            <p:cNvSpPr>
              <a:spLocks/>
            </p:cNvSpPr>
            <p:nvPr/>
          </p:nvSpPr>
          <p:spPr bwMode="auto">
            <a:xfrm>
              <a:off x="4362" y="1788"/>
              <a:ext cx="4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1"/>
                </a:cxn>
                <a:cxn ang="0">
                  <a:pos x="2" y="0"/>
                </a:cxn>
                <a:cxn ang="0">
                  <a:pos x="0" y="36"/>
                </a:cxn>
              </a:cxnLst>
              <a:rect l="0" t="0" r="r" b="b"/>
              <a:pathLst>
                <a:path w="9" h="36">
                  <a:moveTo>
                    <a:pt x="0" y="36"/>
                  </a:moveTo>
                  <a:lnTo>
                    <a:pt x="9" y="1"/>
                  </a:lnTo>
                  <a:lnTo>
                    <a:pt x="2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4" name="Line 3906"/>
            <p:cNvSpPr>
              <a:spLocks noChangeShapeType="1"/>
            </p:cNvSpPr>
            <p:nvPr/>
          </p:nvSpPr>
          <p:spPr bwMode="auto">
            <a:xfrm flipH="1" flipV="1">
              <a:off x="4364" y="178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5" name="Freeform 3907"/>
            <p:cNvSpPr>
              <a:spLocks/>
            </p:cNvSpPr>
            <p:nvPr/>
          </p:nvSpPr>
          <p:spPr bwMode="auto">
            <a:xfrm>
              <a:off x="4350" y="1788"/>
              <a:ext cx="14" cy="27"/>
            </a:xfrm>
            <a:custGeom>
              <a:avLst/>
              <a:gdLst/>
              <a:ahLst/>
              <a:cxnLst>
                <a:cxn ang="0">
                  <a:pos x="41" y="73"/>
                </a:cxn>
                <a:cxn ang="0">
                  <a:pos x="42" y="37"/>
                </a:cxn>
                <a:cxn ang="0">
                  <a:pos x="44" y="1"/>
                </a:cxn>
                <a:cxn ang="0">
                  <a:pos x="2" y="0"/>
                </a:cxn>
                <a:cxn ang="0">
                  <a:pos x="1" y="36"/>
                </a:cxn>
                <a:cxn ang="0">
                  <a:pos x="0" y="72"/>
                </a:cxn>
                <a:cxn ang="0">
                  <a:pos x="41" y="73"/>
                </a:cxn>
              </a:cxnLst>
              <a:rect l="0" t="0" r="r" b="b"/>
              <a:pathLst>
                <a:path w="44" h="73">
                  <a:moveTo>
                    <a:pt x="41" y="73"/>
                  </a:moveTo>
                  <a:lnTo>
                    <a:pt x="42" y="37"/>
                  </a:lnTo>
                  <a:lnTo>
                    <a:pt x="44" y="1"/>
                  </a:lnTo>
                  <a:lnTo>
                    <a:pt x="2" y="0"/>
                  </a:lnTo>
                  <a:lnTo>
                    <a:pt x="1" y="36"/>
                  </a:lnTo>
                  <a:lnTo>
                    <a:pt x="0" y="72"/>
                  </a:lnTo>
                  <a:lnTo>
                    <a:pt x="41" y="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6" name="Freeform 3908"/>
            <p:cNvSpPr>
              <a:spLocks/>
            </p:cNvSpPr>
            <p:nvPr/>
          </p:nvSpPr>
          <p:spPr bwMode="auto">
            <a:xfrm>
              <a:off x="4350" y="1788"/>
              <a:ext cx="14" cy="27"/>
            </a:xfrm>
            <a:custGeom>
              <a:avLst/>
              <a:gdLst/>
              <a:ahLst/>
              <a:cxnLst>
                <a:cxn ang="0">
                  <a:pos x="41" y="73"/>
                </a:cxn>
                <a:cxn ang="0">
                  <a:pos x="42" y="37"/>
                </a:cxn>
                <a:cxn ang="0">
                  <a:pos x="44" y="1"/>
                </a:cxn>
                <a:cxn ang="0">
                  <a:pos x="2" y="0"/>
                </a:cxn>
                <a:cxn ang="0">
                  <a:pos x="1" y="36"/>
                </a:cxn>
                <a:cxn ang="0">
                  <a:pos x="0" y="72"/>
                </a:cxn>
                <a:cxn ang="0">
                  <a:pos x="41" y="73"/>
                </a:cxn>
              </a:cxnLst>
              <a:rect l="0" t="0" r="r" b="b"/>
              <a:pathLst>
                <a:path w="44" h="73">
                  <a:moveTo>
                    <a:pt x="41" y="73"/>
                  </a:moveTo>
                  <a:lnTo>
                    <a:pt x="42" y="37"/>
                  </a:lnTo>
                  <a:lnTo>
                    <a:pt x="44" y="1"/>
                  </a:lnTo>
                  <a:lnTo>
                    <a:pt x="2" y="0"/>
                  </a:lnTo>
                  <a:lnTo>
                    <a:pt x="1" y="36"/>
                  </a:lnTo>
                  <a:lnTo>
                    <a:pt x="0" y="72"/>
                  </a:lnTo>
                  <a:lnTo>
                    <a:pt x="41" y="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7" name="Freeform 3909"/>
            <p:cNvSpPr>
              <a:spLocks/>
            </p:cNvSpPr>
            <p:nvPr/>
          </p:nvSpPr>
          <p:spPr bwMode="auto">
            <a:xfrm>
              <a:off x="4350" y="1788"/>
              <a:ext cx="2" cy="13"/>
            </a:xfrm>
            <a:custGeom>
              <a:avLst/>
              <a:gdLst/>
              <a:ahLst/>
              <a:cxnLst>
                <a:cxn ang="0">
                  <a:pos x="7" y="36"/>
                </a:cxn>
                <a:cxn ang="0">
                  <a:pos x="8" y="0"/>
                </a:cxn>
                <a:cxn ang="0">
                  <a:pos x="0" y="1"/>
                </a:cxn>
                <a:cxn ang="0">
                  <a:pos x="7" y="36"/>
                </a:cxn>
              </a:cxnLst>
              <a:rect l="0" t="0" r="r" b="b"/>
              <a:pathLst>
                <a:path w="8" h="36">
                  <a:moveTo>
                    <a:pt x="7" y="36"/>
                  </a:moveTo>
                  <a:lnTo>
                    <a:pt x="8" y="0"/>
                  </a:lnTo>
                  <a:lnTo>
                    <a:pt x="0" y="1"/>
                  </a:lnTo>
                  <a:lnTo>
                    <a:pt x="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8" name="Line 3910"/>
            <p:cNvSpPr>
              <a:spLocks noChangeShapeType="1"/>
            </p:cNvSpPr>
            <p:nvPr/>
          </p:nvSpPr>
          <p:spPr bwMode="auto">
            <a:xfrm flipH="1">
              <a:off x="4350" y="178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19" name="Freeform 3911"/>
            <p:cNvSpPr>
              <a:spLocks/>
            </p:cNvSpPr>
            <p:nvPr/>
          </p:nvSpPr>
          <p:spPr bwMode="auto">
            <a:xfrm>
              <a:off x="4337" y="1788"/>
              <a:ext cx="15" cy="29"/>
            </a:xfrm>
            <a:custGeom>
              <a:avLst/>
              <a:gdLst/>
              <a:ahLst/>
              <a:cxnLst>
                <a:cxn ang="0">
                  <a:pos x="54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8"/>
                </a:cxn>
                <a:cxn ang="0">
                  <a:pos x="7" y="43"/>
                </a:cxn>
                <a:cxn ang="0">
                  <a:pos x="14" y="78"/>
                </a:cxn>
                <a:cxn ang="0">
                  <a:pos x="54" y="70"/>
                </a:cxn>
              </a:cxnLst>
              <a:rect l="0" t="0" r="r" b="b"/>
              <a:pathLst>
                <a:path w="54" h="78">
                  <a:moveTo>
                    <a:pt x="54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8"/>
                  </a:lnTo>
                  <a:lnTo>
                    <a:pt x="7" y="43"/>
                  </a:lnTo>
                  <a:lnTo>
                    <a:pt x="14" y="78"/>
                  </a:lnTo>
                  <a:lnTo>
                    <a:pt x="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0" name="Freeform 3912"/>
            <p:cNvSpPr>
              <a:spLocks/>
            </p:cNvSpPr>
            <p:nvPr/>
          </p:nvSpPr>
          <p:spPr bwMode="auto">
            <a:xfrm>
              <a:off x="4337" y="1788"/>
              <a:ext cx="15" cy="29"/>
            </a:xfrm>
            <a:custGeom>
              <a:avLst/>
              <a:gdLst/>
              <a:ahLst/>
              <a:cxnLst>
                <a:cxn ang="0">
                  <a:pos x="54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8"/>
                </a:cxn>
                <a:cxn ang="0">
                  <a:pos x="7" y="43"/>
                </a:cxn>
                <a:cxn ang="0">
                  <a:pos x="14" y="78"/>
                </a:cxn>
                <a:cxn ang="0">
                  <a:pos x="54" y="70"/>
                </a:cxn>
              </a:cxnLst>
              <a:rect l="0" t="0" r="r" b="b"/>
              <a:pathLst>
                <a:path w="54" h="78">
                  <a:moveTo>
                    <a:pt x="54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8"/>
                  </a:lnTo>
                  <a:lnTo>
                    <a:pt x="7" y="43"/>
                  </a:lnTo>
                  <a:lnTo>
                    <a:pt x="14" y="78"/>
                  </a:lnTo>
                  <a:lnTo>
                    <a:pt x="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1" name="Freeform 3913"/>
            <p:cNvSpPr>
              <a:spLocks/>
            </p:cNvSpPr>
            <p:nvPr/>
          </p:nvSpPr>
          <p:spPr bwMode="auto">
            <a:xfrm>
              <a:off x="4335" y="1790"/>
              <a:ext cx="4" cy="14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2" name="Line 3914"/>
            <p:cNvSpPr>
              <a:spLocks noChangeShapeType="1"/>
            </p:cNvSpPr>
            <p:nvPr/>
          </p:nvSpPr>
          <p:spPr bwMode="auto">
            <a:xfrm flipH="1">
              <a:off x="4335" y="179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3" name="Freeform 3915"/>
            <p:cNvSpPr>
              <a:spLocks/>
            </p:cNvSpPr>
            <p:nvPr/>
          </p:nvSpPr>
          <p:spPr bwMode="auto">
            <a:xfrm>
              <a:off x="4323" y="1792"/>
              <a:ext cx="20" cy="32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9" y="0"/>
                </a:cxn>
                <a:cxn ang="0">
                  <a:pos x="0" y="18"/>
                </a:cxn>
                <a:cxn ang="0">
                  <a:pos x="13" y="51"/>
                </a:cxn>
                <a:cxn ang="0">
                  <a:pos x="27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9" y="0"/>
                  </a:lnTo>
                  <a:lnTo>
                    <a:pt x="0" y="18"/>
                  </a:lnTo>
                  <a:lnTo>
                    <a:pt x="13" y="51"/>
                  </a:lnTo>
                  <a:lnTo>
                    <a:pt x="27" y="83"/>
                  </a:lnTo>
                  <a:lnTo>
                    <a:pt x="65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4" name="Freeform 3916"/>
            <p:cNvSpPr>
              <a:spLocks/>
            </p:cNvSpPr>
            <p:nvPr/>
          </p:nvSpPr>
          <p:spPr bwMode="auto">
            <a:xfrm>
              <a:off x="4323" y="1792"/>
              <a:ext cx="20" cy="32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9" y="0"/>
                </a:cxn>
                <a:cxn ang="0">
                  <a:pos x="0" y="18"/>
                </a:cxn>
                <a:cxn ang="0">
                  <a:pos x="13" y="51"/>
                </a:cxn>
                <a:cxn ang="0">
                  <a:pos x="27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9" y="0"/>
                  </a:lnTo>
                  <a:lnTo>
                    <a:pt x="0" y="18"/>
                  </a:lnTo>
                  <a:lnTo>
                    <a:pt x="13" y="51"/>
                  </a:lnTo>
                  <a:lnTo>
                    <a:pt x="27" y="83"/>
                  </a:lnTo>
                  <a:lnTo>
                    <a:pt x="65" y="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5" name="Freeform 3917"/>
            <p:cNvSpPr>
              <a:spLocks/>
            </p:cNvSpPr>
            <p:nvPr/>
          </p:nvSpPr>
          <p:spPr bwMode="auto">
            <a:xfrm>
              <a:off x="4321" y="1799"/>
              <a:ext cx="6" cy="11"/>
            </a:xfrm>
            <a:custGeom>
              <a:avLst/>
              <a:gdLst/>
              <a:ahLst/>
              <a:cxnLst>
                <a:cxn ang="0">
                  <a:pos x="19" y="33"/>
                </a:cxn>
                <a:cxn ang="0">
                  <a:pos x="6" y="0"/>
                </a:cxn>
                <a:cxn ang="0">
                  <a:pos x="0" y="3"/>
                </a:cxn>
                <a:cxn ang="0">
                  <a:pos x="19" y="33"/>
                </a:cxn>
              </a:cxnLst>
              <a:rect l="0" t="0" r="r" b="b"/>
              <a:pathLst>
                <a:path w="19" h="33">
                  <a:moveTo>
                    <a:pt x="19" y="33"/>
                  </a:moveTo>
                  <a:lnTo>
                    <a:pt x="6" y="0"/>
                  </a:lnTo>
                  <a:lnTo>
                    <a:pt x="0" y="3"/>
                  </a:lnTo>
                  <a:lnTo>
                    <a:pt x="19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6" name="Line 3918"/>
            <p:cNvSpPr>
              <a:spLocks noChangeShapeType="1"/>
            </p:cNvSpPr>
            <p:nvPr/>
          </p:nvSpPr>
          <p:spPr bwMode="auto">
            <a:xfrm flipH="1">
              <a:off x="4321" y="179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7" name="Freeform 3919"/>
            <p:cNvSpPr>
              <a:spLocks/>
            </p:cNvSpPr>
            <p:nvPr/>
          </p:nvSpPr>
          <p:spPr bwMode="auto">
            <a:xfrm>
              <a:off x="4310" y="1799"/>
              <a:ext cx="23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30"/>
                </a:cxn>
                <a:cxn ang="0">
                  <a:pos x="35" y="0"/>
                </a:cxn>
                <a:cxn ang="0">
                  <a:pos x="0" y="27"/>
                </a:cxn>
                <a:cxn ang="0">
                  <a:pos x="20" y="57"/>
                </a:cxn>
                <a:cxn ang="0">
                  <a:pos x="40" y="86"/>
                </a:cxn>
                <a:cxn ang="0">
                  <a:pos x="74" y="59"/>
                </a:cxn>
              </a:cxnLst>
              <a:rect l="0" t="0" r="r" b="b"/>
              <a:pathLst>
                <a:path w="74" h="86">
                  <a:moveTo>
                    <a:pt x="74" y="59"/>
                  </a:moveTo>
                  <a:lnTo>
                    <a:pt x="54" y="30"/>
                  </a:lnTo>
                  <a:lnTo>
                    <a:pt x="35" y="0"/>
                  </a:lnTo>
                  <a:lnTo>
                    <a:pt x="0" y="27"/>
                  </a:lnTo>
                  <a:lnTo>
                    <a:pt x="20" y="57"/>
                  </a:lnTo>
                  <a:lnTo>
                    <a:pt x="40" y="86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8" name="Freeform 3920"/>
            <p:cNvSpPr>
              <a:spLocks/>
            </p:cNvSpPr>
            <p:nvPr/>
          </p:nvSpPr>
          <p:spPr bwMode="auto">
            <a:xfrm>
              <a:off x="4310" y="1799"/>
              <a:ext cx="23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30"/>
                </a:cxn>
                <a:cxn ang="0">
                  <a:pos x="35" y="0"/>
                </a:cxn>
                <a:cxn ang="0">
                  <a:pos x="0" y="27"/>
                </a:cxn>
                <a:cxn ang="0">
                  <a:pos x="20" y="57"/>
                </a:cxn>
                <a:cxn ang="0">
                  <a:pos x="40" y="86"/>
                </a:cxn>
                <a:cxn ang="0">
                  <a:pos x="74" y="59"/>
                </a:cxn>
              </a:cxnLst>
              <a:rect l="0" t="0" r="r" b="b"/>
              <a:pathLst>
                <a:path w="74" h="86">
                  <a:moveTo>
                    <a:pt x="74" y="59"/>
                  </a:moveTo>
                  <a:lnTo>
                    <a:pt x="54" y="30"/>
                  </a:lnTo>
                  <a:lnTo>
                    <a:pt x="35" y="0"/>
                  </a:lnTo>
                  <a:lnTo>
                    <a:pt x="0" y="27"/>
                  </a:lnTo>
                  <a:lnTo>
                    <a:pt x="20" y="57"/>
                  </a:lnTo>
                  <a:lnTo>
                    <a:pt x="40" y="86"/>
                  </a:lnTo>
                  <a:lnTo>
                    <a:pt x="74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29" name="Freeform 3921"/>
            <p:cNvSpPr>
              <a:spLocks/>
            </p:cNvSpPr>
            <p:nvPr/>
          </p:nvSpPr>
          <p:spPr bwMode="auto">
            <a:xfrm>
              <a:off x="4310" y="1810"/>
              <a:ext cx="7" cy="12"/>
            </a:xfrm>
            <a:custGeom>
              <a:avLst/>
              <a:gdLst/>
              <a:ahLst/>
              <a:cxnLst>
                <a:cxn ang="0">
                  <a:pos x="25" y="30"/>
                </a:cxn>
                <a:cxn ang="0">
                  <a:pos x="5" y="0"/>
                </a:cxn>
                <a:cxn ang="0">
                  <a:pos x="0" y="6"/>
                </a:cxn>
                <a:cxn ang="0">
                  <a:pos x="25" y="30"/>
                </a:cxn>
              </a:cxnLst>
              <a:rect l="0" t="0" r="r" b="b"/>
              <a:pathLst>
                <a:path w="25" h="30">
                  <a:moveTo>
                    <a:pt x="25" y="30"/>
                  </a:moveTo>
                  <a:lnTo>
                    <a:pt x="5" y="0"/>
                  </a:lnTo>
                  <a:lnTo>
                    <a:pt x="0" y="6"/>
                  </a:lnTo>
                  <a:lnTo>
                    <a:pt x="25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0" name="Line 3922"/>
            <p:cNvSpPr>
              <a:spLocks noChangeShapeType="1"/>
            </p:cNvSpPr>
            <p:nvPr/>
          </p:nvSpPr>
          <p:spPr bwMode="auto">
            <a:xfrm flipH="1">
              <a:off x="4310" y="1810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1" name="Freeform 3923"/>
            <p:cNvSpPr>
              <a:spLocks/>
            </p:cNvSpPr>
            <p:nvPr/>
          </p:nvSpPr>
          <p:spPr bwMode="auto">
            <a:xfrm>
              <a:off x="4302" y="1813"/>
              <a:ext cx="23" cy="29"/>
            </a:xfrm>
            <a:custGeom>
              <a:avLst/>
              <a:gdLst/>
              <a:ahLst/>
              <a:cxnLst>
                <a:cxn ang="0">
                  <a:pos x="79" y="47"/>
                </a:cxn>
                <a:cxn ang="0">
                  <a:pos x="53" y="24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6" y="58"/>
                </a:cxn>
                <a:cxn ang="0">
                  <a:pos x="51" y="81"/>
                </a:cxn>
                <a:cxn ang="0">
                  <a:pos x="79" y="47"/>
                </a:cxn>
              </a:cxnLst>
              <a:rect l="0" t="0" r="r" b="b"/>
              <a:pathLst>
                <a:path w="79" h="81">
                  <a:moveTo>
                    <a:pt x="79" y="47"/>
                  </a:moveTo>
                  <a:lnTo>
                    <a:pt x="53" y="24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6" y="58"/>
                  </a:lnTo>
                  <a:lnTo>
                    <a:pt x="51" y="81"/>
                  </a:lnTo>
                  <a:lnTo>
                    <a:pt x="79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2" name="Freeform 3924"/>
            <p:cNvSpPr>
              <a:spLocks/>
            </p:cNvSpPr>
            <p:nvPr/>
          </p:nvSpPr>
          <p:spPr bwMode="auto">
            <a:xfrm>
              <a:off x="4302" y="1813"/>
              <a:ext cx="23" cy="29"/>
            </a:xfrm>
            <a:custGeom>
              <a:avLst/>
              <a:gdLst/>
              <a:ahLst/>
              <a:cxnLst>
                <a:cxn ang="0">
                  <a:pos x="79" y="47"/>
                </a:cxn>
                <a:cxn ang="0">
                  <a:pos x="53" y="24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6" y="58"/>
                </a:cxn>
                <a:cxn ang="0">
                  <a:pos x="51" y="81"/>
                </a:cxn>
                <a:cxn ang="0">
                  <a:pos x="79" y="47"/>
                </a:cxn>
              </a:cxnLst>
              <a:rect l="0" t="0" r="r" b="b"/>
              <a:pathLst>
                <a:path w="79" h="81">
                  <a:moveTo>
                    <a:pt x="79" y="47"/>
                  </a:moveTo>
                  <a:lnTo>
                    <a:pt x="53" y="24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6" y="58"/>
                  </a:lnTo>
                  <a:lnTo>
                    <a:pt x="51" y="81"/>
                  </a:lnTo>
                  <a:lnTo>
                    <a:pt x="79" y="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3" name="Freeform 3925"/>
            <p:cNvSpPr>
              <a:spLocks/>
            </p:cNvSpPr>
            <p:nvPr/>
          </p:nvSpPr>
          <p:spPr bwMode="auto">
            <a:xfrm>
              <a:off x="4300" y="1824"/>
              <a:ext cx="8" cy="9"/>
            </a:xfrm>
            <a:custGeom>
              <a:avLst/>
              <a:gdLst/>
              <a:ahLst/>
              <a:cxnLst>
                <a:cxn ang="0">
                  <a:pos x="30" y="24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30" y="24"/>
                </a:cxn>
              </a:cxnLst>
              <a:rect l="0" t="0" r="r" b="b"/>
              <a:pathLst>
                <a:path w="30" h="24">
                  <a:moveTo>
                    <a:pt x="30" y="24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4" name="Line 3926"/>
            <p:cNvSpPr>
              <a:spLocks noChangeShapeType="1"/>
            </p:cNvSpPr>
            <p:nvPr/>
          </p:nvSpPr>
          <p:spPr bwMode="auto">
            <a:xfrm flipH="1">
              <a:off x="4300" y="182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5" name="Freeform 3927"/>
            <p:cNvSpPr>
              <a:spLocks/>
            </p:cNvSpPr>
            <p:nvPr/>
          </p:nvSpPr>
          <p:spPr bwMode="auto">
            <a:xfrm>
              <a:off x="4294" y="1826"/>
              <a:ext cx="25" cy="29"/>
            </a:xfrm>
            <a:custGeom>
              <a:avLst/>
              <a:gdLst/>
              <a:ahLst/>
              <a:cxnLst>
                <a:cxn ang="0">
                  <a:pos x="80" y="35"/>
                </a:cxn>
                <a:cxn ang="0">
                  <a:pos x="50" y="18"/>
                </a:cxn>
                <a:cxn ang="0">
                  <a:pos x="20" y="0"/>
                </a:cxn>
                <a:cxn ang="0">
                  <a:pos x="0" y="40"/>
                </a:cxn>
                <a:cxn ang="0">
                  <a:pos x="30" y="57"/>
                </a:cxn>
                <a:cxn ang="0">
                  <a:pos x="60" y="75"/>
                </a:cxn>
                <a:cxn ang="0">
                  <a:pos x="80" y="35"/>
                </a:cxn>
              </a:cxnLst>
              <a:rect l="0" t="0" r="r" b="b"/>
              <a:pathLst>
                <a:path w="80" h="75">
                  <a:moveTo>
                    <a:pt x="80" y="35"/>
                  </a:moveTo>
                  <a:lnTo>
                    <a:pt x="50" y="18"/>
                  </a:lnTo>
                  <a:lnTo>
                    <a:pt x="20" y="0"/>
                  </a:lnTo>
                  <a:lnTo>
                    <a:pt x="0" y="40"/>
                  </a:lnTo>
                  <a:lnTo>
                    <a:pt x="30" y="57"/>
                  </a:lnTo>
                  <a:lnTo>
                    <a:pt x="60" y="75"/>
                  </a:lnTo>
                  <a:lnTo>
                    <a:pt x="8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6" name="Freeform 3928"/>
            <p:cNvSpPr>
              <a:spLocks/>
            </p:cNvSpPr>
            <p:nvPr/>
          </p:nvSpPr>
          <p:spPr bwMode="auto">
            <a:xfrm>
              <a:off x="4294" y="1826"/>
              <a:ext cx="25" cy="29"/>
            </a:xfrm>
            <a:custGeom>
              <a:avLst/>
              <a:gdLst/>
              <a:ahLst/>
              <a:cxnLst>
                <a:cxn ang="0">
                  <a:pos x="80" y="35"/>
                </a:cxn>
                <a:cxn ang="0">
                  <a:pos x="50" y="18"/>
                </a:cxn>
                <a:cxn ang="0">
                  <a:pos x="20" y="0"/>
                </a:cxn>
                <a:cxn ang="0">
                  <a:pos x="0" y="40"/>
                </a:cxn>
                <a:cxn ang="0">
                  <a:pos x="30" y="57"/>
                </a:cxn>
                <a:cxn ang="0">
                  <a:pos x="60" y="75"/>
                </a:cxn>
                <a:cxn ang="0">
                  <a:pos x="80" y="35"/>
                </a:cxn>
              </a:cxnLst>
              <a:rect l="0" t="0" r="r" b="b"/>
              <a:pathLst>
                <a:path w="80" h="75">
                  <a:moveTo>
                    <a:pt x="80" y="35"/>
                  </a:moveTo>
                  <a:lnTo>
                    <a:pt x="50" y="18"/>
                  </a:lnTo>
                  <a:lnTo>
                    <a:pt x="20" y="0"/>
                  </a:lnTo>
                  <a:lnTo>
                    <a:pt x="0" y="40"/>
                  </a:lnTo>
                  <a:lnTo>
                    <a:pt x="30" y="57"/>
                  </a:lnTo>
                  <a:lnTo>
                    <a:pt x="60" y="75"/>
                  </a:lnTo>
                  <a:lnTo>
                    <a:pt x="8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7" name="Freeform 3929"/>
            <p:cNvSpPr>
              <a:spLocks/>
            </p:cNvSpPr>
            <p:nvPr/>
          </p:nvSpPr>
          <p:spPr bwMode="auto">
            <a:xfrm>
              <a:off x="4294" y="1842"/>
              <a:ext cx="10" cy="7"/>
            </a:xfrm>
            <a:custGeom>
              <a:avLst/>
              <a:gdLst/>
              <a:ahLst/>
              <a:cxnLst>
                <a:cxn ang="0">
                  <a:pos x="33" y="17"/>
                </a:cxn>
                <a:cxn ang="0">
                  <a:pos x="3" y="0"/>
                </a:cxn>
                <a:cxn ang="0">
                  <a:pos x="0" y="8"/>
                </a:cxn>
                <a:cxn ang="0">
                  <a:pos x="33" y="17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3" y="0"/>
                  </a:lnTo>
                  <a:lnTo>
                    <a:pt x="0" y="8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8" name="Line 3930"/>
            <p:cNvSpPr>
              <a:spLocks noChangeShapeType="1"/>
            </p:cNvSpPr>
            <p:nvPr/>
          </p:nvSpPr>
          <p:spPr bwMode="auto">
            <a:xfrm flipH="1">
              <a:off x="4294" y="184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39" name="Freeform 3931"/>
            <p:cNvSpPr>
              <a:spLocks/>
            </p:cNvSpPr>
            <p:nvPr/>
          </p:nvSpPr>
          <p:spPr bwMode="auto">
            <a:xfrm>
              <a:off x="4290" y="1844"/>
              <a:ext cx="22" cy="23"/>
            </a:xfrm>
            <a:custGeom>
              <a:avLst/>
              <a:gdLst/>
              <a:ahLst/>
              <a:cxnLst>
                <a:cxn ang="0">
                  <a:pos x="76" y="19"/>
                </a:cxn>
                <a:cxn ang="0">
                  <a:pos x="43" y="9"/>
                </a:cxn>
                <a:cxn ang="0">
                  <a:pos x="10" y="0"/>
                </a:cxn>
                <a:cxn ang="0">
                  <a:pos x="0" y="42"/>
                </a:cxn>
                <a:cxn ang="0">
                  <a:pos x="33" y="51"/>
                </a:cxn>
                <a:cxn ang="0">
                  <a:pos x="66" y="61"/>
                </a:cxn>
                <a:cxn ang="0">
                  <a:pos x="76" y="19"/>
                </a:cxn>
              </a:cxnLst>
              <a:rect l="0" t="0" r="r" b="b"/>
              <a:pathLst>
                <a:path w="76" h="61">
                  <a:moveTo>
                    <a:pt x="76" y="19"/>
                  </a:moveTo>
                  <a:lnTo>
                    <a:pt x="43" y="9"/>
                  </a:lnTo>
                  <a:lnTo>
                    <a:pt x="10" y="0"/>
                  </a:lnTo>
                  <a:lnTo>
                    <a:pt x="0" y="42"/>
                  </a:lnTo>
                  <a:lnTo>
                    <a:pt x="33" y="51"/>
                  </a:lnTo>
                  <a:lnTo>
                    <a:pt x="66" y="61"/>
                  </a:lnTo>
                  <a:lnTo>
                    <a:pt x="76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0" name="Freeform 3932"/>
            <p:cNvSpPr>
              <a:spLocks/>
            </p:cNvSpPr>
            <p:nvPr/>
          </p:nvSpPr>
          <p:spPr bwMode="auto">
            <a:xfrm>
              <a:off x="4290" y="1844"/>
              <a:ext cx="22" cy="23"/>
            </a:xfrm>
            <a:custGeom>
              <a:avLst/>
              <a:gdLst/>
              <a:ahLst/>
              <a:cxnLst>
                <a:cxn ang="0">
                  <a:pos x="76" y="19"/>
                </a:cxn>
                <a:cxn ang="0">
                  <a:pos x="43" y="9"/>
                </a:cxn>
                <a:cxn ang="0">
                  <a:pos x="10" y="0"/>
                </a:cxn>
                <a:cxn ang="0">
                  <a:pos x="0" y="42"/>
                </a:cxn>
                <a:cxn ang="0">
                  <a:pos x="33" y="51"/>
                </a:cxn>
                <a:cxn ang="0">
                  <a:pos x="66" y="61"/>
                </a:cxn>
                <a:cxn ang="0">
                  <a:pos x="76" y="19"/>
                </a:cxn>
              </a:cxnLst>
              <a:rect l="0" t="0" r="r" b="b"/>
              <a:pathLst>
                <a:path w="76" h="61">
                  <a:moveTo>
                    <a:pt x="76" y="19"/>
                  </a:moveTo>
                  <a:lnTo>
                    <a:pt x="43" y="9"/>
                  </a:lnTo>
                  <a:lnTo>
                    <a:pt x="10" y="0"/>
                  </a:lnTo>
                  <a:lnTo>
                    <a:pt x="0" y="42"/>
                  </a:lnTo>
                  <a:lnTo>
                    <a:pt x="33" y="51"/>
                  </a:lnTo>
                  <a:lnTo>
                    <a:pt x="66" y="61"/>
                  </a:lnTo>
                  <a:lnTo>
                    <a:pt x="76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1" name="Freeform 3933"/>
            <p:cNvSpPr>
              <a:spLocks/>
            </p:cNvSpPr>
            <p:nvPr/>
          </p:nvSpPr>
          <p:spPr bwMode="auto">
            <a:xfrm>
              <a:off x="4290" y="1860"/>
              <a:ext cx="10" cy="4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2" name="Line 3934"/>
            <p:cNvSpPr>
              <a:spLocks noChangeShapeType="1"/>
            </p:cNvSpPr>
            <p:nvPr/>
          </p:nvSpPr>
          <p:spPr bwMode="auto">
            <a:xfrm flipH="1">
              <a:off x="4290" y="1860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3" name="Freeform 3935"/>
            <p:cNvSpPr>
              <a:spLocks/>
            </p:cNvSpPr>
            <p:nvPr/>
          </p:nvSpPr>
          <p:spPr bwMode="auto">
            <a:xfrm>
              <a:off x="4290" y="1864"/>
              <a:ext cx="20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6"/>
                </a:cxn>
                <a:cxn ang="0">
                  <a:pos x="34" y="48"/>
                </a:cxn>
                <a:cxn ang="0">
                  <a:pos x="68" y="50"/>
                </a:cxn>
                <a:cxn ang="0">
                  <a:pos x="70" y="5"/>
                </a:cxn>
              </a:cxnLst>
              <a:rect l="0" t="0" r="r" b="b"/>
              <a:pathLst>
                <a:path w="70" h="50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6"/>
                  </a:lnTo>
                  <a:lnTo>
                    <a:pt x="34" y="48"/>
                  </a:lnTo>
                  <a:lnTo>
                    <a:pt x="68" y="50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4" name="Freeform 3936"/>
            <p:cNvSpPr>
              <a:spLocks/>
            </p:cNvSpPr>
            <p:nvPr/>
          </p:nvSpPr>
          <p:spPr bwMode="auto">
            <a:xfrm>
              <a:off x="4290" y="1864"/>
              <a:ext cx="20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6"/>
                </a:cxn>
                <a:cxn ang="0">
                  <a:pos x="34" y="48"/>
                </a:cxn>
                <a:cxn ang="0">
                  <a:pos x="68" y="50"/>
                </a:cxn>
                <a:cxn ang="0">
                  <a:pos x="70" y="5"/>
                </a:cxn>
              </a:cxnLst>
              <a:rect l="0" t="0" r="r" b="b"/>
              <a:pathLst>
                <a:path w="70" h="50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6"/>
                  </a:lnTo>
                  <a:lnTo>
                    <a:pt x="34" y="48"/>
                  </a:lnTo>
                  <a:lnTo>
                    <a:pt x="68" y="50"/>
                  </a:lnTo>
                  <a:lnTo>
                    <a:pt x="7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5" name="Freeform 3937"/>
            <p:cNvSpPr>
              <a:spLocks/>
            </p:cNvSpPr>
            <p:nvPr/>
          </p:nvSpPr>
          <p:spPr bwMode="auto">
            <a:xfrm>
              <a:off x="4290" y="1880"/>
              <a:ext cx="10" cy="4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" y="9"/>
                </a:cxn>
                <a:cxn ang="0">
                  <a:pos x="34" y="2"/>
                </a:cxn>
              </a:cxnLst>
              <a:rect l="0" t="0" r="r" b="b"/>
              <a:pathLst>
                <a:path w="34" h="9">
                  <a:moveTo>
                    <a:pt x="34" y="2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6" name="Line 3938"/>
            <p:cNvSpPr>
              <a:spLocks noChangeShapeType="1"/>
            </p:cNvSpPr>
            <p:nvPr/>
          </p:nvSpPr>
          <p:spPr bwMode="auto">
            <a:xfrm>
              <a:off x="4290" y="1880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7" name="Freeform 3939"/>
            <p:cNvSpPr>
              <a:spLocks/>
            </p:cNvSpPr>
            <p:nvPr/>
          </p:nvSpPr>
          <p:spPr bwMode="auto">
            <a:xfrm>
              <a:off x="4290" y="1878"/>
              <a:ext cx="22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8" y="57"/>
                </a:cxn>
                <a:cxn ang="0">
                  <a:pos x="41" y="50"/>
                </a:cxn>
                <a:cxn ang="0">
                  <a:pos x="74" y="43"/>
                </a:cxn>
                <a:cxn ang="0">
                  <a:pos x="66" y="0"/>
                </a:cxn>
              </a:cxnLst>
              <a:rect l="0" t="0" r="r" b="b"/>
              <a:pathLst>
                <a:path w="74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8" y="57"/>
                  </a:lnTo>
                  <a:lnTo>
                    <a:pt x="41" y="50"/>
                  </a:lnTo>
                  <a:lnTo>
                    <a:pt x="74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8" name="Freeform 3940"/>
            <p:cNvSpPr>
              <a:spLocks/>
            </p:cNvSpPr>
            <p:nvPr/>
          </p:nvSpPr>
          <p:spPr bwMode="auto">
            <a:xfrm>
              <a:off x="4290" y="1878"/>
              <a:ext cx="22" cy="22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8" y="57"/>
                </a:cxn>
                <a:cxn ang="0">
                  <a:pos x="41" y="50"/>
                </a:cxn>
                <a:cxn ang="0">
                  <a:pos x="74" y="43"/>
                </a:cxn>
                <a:cxn ang="0">
                  <a:pos x="66" y="0"/>
                </a:cxn>
              </a:cxnLst>
              <a:rect l="0" t="0" r="r" b="b"/>
              <a:pathLst>
                <a:path w="74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8" y="57"/>
                  </a:lnTo>
                  <a:lnTo>
                    <a:pt x="41" y="50"/>
                  </a:lnTo>
                  <a:lnTo>
                    <a:pt x="74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49" name="Freeform 3941"/>
            <p:cNvSpPr>
              <a:spLocks/>
            </p:cNvSpPr>
            <p:nvPr/>
          </p:nvSpPr>
          <p:spPr bwMode="auto">
            <a:xfrm>
              <a:off x="4292" y="1898"/>
              <a:ext cx="10" cy="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7"/>
                </a:cxn>
                <a:cxn ang="0">
                  <a:pos x="2" y="16"/>
                </a:cxn>
                <a:cxn ang="0">
                  <a:pos x="33" y="0"/>
                </a:cxn>
              </a:cxnLst>
              <a:rect l="0" t="0" r="r" b="b"/>
              <a:pathLst>
                <a:path w="33" h="16">
                  <a:moveTo>
                    <a:pt x="33" y="0"/>
                  </a:moveTo>
                  <a:lnTo>
                    <a:pt x="0" y="7"/>
                  </a:lnTo>
                  <a:lnTo>
                    <a:pt x="2" y="1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0" name="Line 3942"/>
            <p:cNvSpPr>
              <a:spLocks noChangeShapeType="1"/>
            </p:cNvSpPr>
            <p:nvPr/>
          </p:nvSpPr>
          <p:spPr bwMode="auto">
            <a:xfrm>
              <a:off x="4292" y="190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1" name="Freeform 3943"/>
            <p:cNvSpPr>
              <a:spLocks/>
            </p:cNvSpPr>
            <p:nvPr/>
          </p:nvSpPr>
          <p:spPr bwMode="auto">
            <a:xfrm>
              <a:off x="4294" y="1891"/>
              <a:ext cx="23" cy="2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17" y="72"/>
                </a:cxn>
                <a:cxn ang="0">
                  <a:pos x="48" y="56"/>
                </a:cxn>
                <a:cxn ang="0">
                  <a:pos x="79" y="41"/>
                </a:cxn>
                <a:cxn ang="0">
                  <a:pos x="61" y="0"/>
                </a:cxn>
              </a:cxnLst>
              <a:rect l="0" t="0" r="r" b="b"/>
              <a:pathLst>
                <a:path w="79" h="72">
                  <a:moveTo>
                    <a:pt x="61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17" y="72"/>
                  </a:lnTo>
                  <a:lnTo>
                    <a:pt x="48" y="56"/>
                  </a:lnTo>
                  <a:lnTo>
                    <a:pt x="79" y="4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2" name="Freeform 3944"/>
            <p:cNvSpPr>
              <a:spLocks/>
            </p:cNvSpPr>
            <p:nvPr/>
          </p:nvSpPr>
          <p:spPr bwMode="auto">
            <a:xfrm>
              <a:off x="4294" y="1891"/>
              <a:ext cx="23" cy="27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17" y="72"/>
                </a:cxn>
                <a:cxn ang="0">
                  <a:pos x="48" y="56"/>
                </a:cxn>
                <a:cxn ang="0">
                  <a:pos x="79" y="41"/>
                </a:cxn>
                <a:cxn ang="0">
                  <a:pos x="61" y="0"/>
                </a:cxn>
              </a:cxnLst>
              <a:rect l="0" t="0" r="r" b="b"/>
              <a:pathLst>
                <a:path w="79" h="72">
                  <a:moveTo>
                    <a:pt x="61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17" y="72"/>
                  </a:lnTo>
                  <a:lnTo>
                    <a:pt x="48" y="56"/>
                  </a:lnTo>
                  <a:lnTo>
                    <a:pt x="79" y="4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3" name="Freeform 3945"/>
            <p:cNvSpPr>
              <a:spLocks/>
            </p:cNvSpPr>
            <p:nvPr/>
          </p:nvSpPr>
          <p:spPr bwMode="auto">
            <a:xfrm>
              <a:off x="4298" y="1907"/>
              <a:ext cx="19" cy="20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1"/>
                </a:cxn>
                <a:cxn ang="0">
                  <a:pos x="31" y="52"/>
                </a:cxn>
                <a:cxn ang="0">
                  <a:pos x="21" y="51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2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1"/>
                  </a:lnTo>
                  <a:lnTo>
                    <a:pt x="31" y="52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4" name="Freeform 3946"/>
            <p:cNvSpPr>
              <a:spLocks/>
            </p:cNvSpPr>
            <p:nvPr/>
          </p:nvSpPr>
          <p:spPr bwMode="auto">
            <a:xfrm>
              <a:off x="4298" y="1907"/>
              <a:ext cx="19" cy="2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1"/>
                </a:cxn>
                <a:cxn ang="0">
                  <a:pos x="31" y="52"/>
                </a:cxn>
                <a:cxn ang="0">
                  <a:pos x="21" y="51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1"/>
                  </a:lnTo>
                  <a:lnTo>
                    <a:pt x="31" y="52"/>
                  </a:lnTo>
                  <a:lnTo>
                    <a:pt x="21" y="51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5" name="Freeform 3947"/>
            <p:cNvSpPr>
              <a:spLocks/>
            </p:cNvSpPr>
            <p:nvPr/>
          </p:nvSpPr>
          <p:spPr bwMode="auto">
            <a:xfrm>
              <a:off x="4683" y="1606"/>
              <a:ext cx="18" cy="23"/>
            </a:xfrm>
            <a:custGeom>
              <a:avLst/>
              <a:gdLst/>
              <a:ahLst/>
              <a:cxnLst>
                <a:cxn ang="0">
                  <a:pos x="28" y="22"/>
                </a:cxn>
                <a:cxn ang="0">
                  <a:pos x="55" y="0"/>
                </a:cxn>
                <a:cxn ang="0">
                  <a:pos x="60" y="9"/>
                </a:cxn>
                <a:cxn ang="0">
                  <a:pos x="62" y="19"/>
                </a:cxn>
                <a:cxn ang="0">
                  <a:pos x="61" y="29"/>
                </a:cxn>
                <a:cxn ang="0">
                  <a:pos x="57" y="40"/>
                </a:cxn>
                <a:cxn ang="0">
                  <a:pos x="52" y="48"/>
                </a:cxn>
                <a:cxn ang="0">
                  <a:pos x="44" y="54"/>
                </a:cxn>
                <a:cxn ang="0">
                  <a:pos x="35" y="57"/>
                </a:cxn>
                <a:cxn ang="0">
                  <a:pos x="26" y="58"/>
                </a:cxn>
                <a:cxn ang="0">
                  <a:pos x="17" y="56"/>
                </a:cxn>
                <a:cxn ang="0">
                  <a:pos x="8" y="51"/>
                </a:cxn>
                <a:cxn ang="0">
                  <a:pos x="0" y="44"/>
                </a:cxn>
                <a:cxn ang="0">
                  <a:pos x="28" y="22"/>
                </a:cxn>
              </a:cxnLst>
              <a:rect l="0" t="0" r="r" b="b"/>
              <a:pathLst>
                <a:path w="62" h="58">
                  <a:moveTo>
                    <a:pt x="28" y="22"/>
                  </a:moveTo>
                  <a:lnTo>
                    <a:pt x="55" y="0"/>
                  </a:lnTo>
                  <a:lnTo>
                    <a:pt x="60" y="9"/>
                  </a:lnTo>
                  <a:lnTo>
                    <a:pt x="62" y="19"/>
                  </a:lnTo>
                  <a:lnTo>
                    <a:pt x="61" y="29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4" y="54"/>
                  </a:lnTo>
                  <a:lnTo>
                    <a:pt x="35" y="57"/>
                  </a:lnTo>
                  <a:lnTo>
                    <a:pt x="26" y="58"/>
                  </a:lnTo>
                  <a:lnTo>
                    <a:pt x="17" y="56"/>
                  </a:lnTo>
                  <a:lnTo>
                    <a:pt x="8" y="51"/>
                  </a:lnTo>
                  <a:lnTo>
                    <a:pt x="0" y="44"/>
                  </a:lnTo>
                  <a:lnTo>
                    <a:pt x="28" y="2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6" name="Freeform 3948"/>
            <p:cNvSpPr>
              <a:spLocks/>
            </p:cNvSpPr>
            <p:nvPr/>
          </p:nvSpPr>
          <p:spPr bwMode="auto">
            <a:xfrm>
              <a:off x="4683" y="1606"/>
              <a:ext cx="18" cy="23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60" y="9"/>
                </a:cxn>
                <a:cxn ang="0">
                  <a:pos x="62" y="19"/>
                </a:cxn>
                <a:cxn ang="0">
                  <a:pos x="61" y="29"/>
                </a:cxn>
                <a:cxn ang="0">
                  <a:pos x="57" y="40"/>
                </a:cxn>
                <a:cxn ang="0">
                  <a:pos x="52" y="48"/>
                </a:cxn>
                <a:cxn ang="0">
                  <a:pos x="44" y="54"/>
                </a:cxn>
                <a:cxn ang="0">
                  <a:pos x="35" y="57"/>
                </a:cxn>
                <a:cxn ang="0">
                  <a:pos x="26" y="58"/>
                </a:cxn>
                <a:cxn ang="0">
                  <a:pos x="17" y="56"/>
                </a:cxn>
                <a:cxn ang="0">
                  <a:pos x="8" y="51"/>
                </a:cxn>
                <a:cxn ang="0">
                  <a:pos x="0" y="44"/>
                </a:cxn>
              </a:cxnLst>
              <a:rect l="0" t="0" r="r" b="b"/>
              <a:pathLst>
                <a:path w="62" h="58">
                  <a:moveTo>
                    <a:pt x="55" y="0"/>
                  </a:moveTo>
                  <a:lnTo>
                    <a:pt x="60" y="9"/>
                  </a:lnTo>
                  <a:lnTo>
                    <a:pt x="62" y="19"/>
                  </a:lnTo>
                  <a:lnTo>
                    <a:pt x="61" y="29"/>
                  </a:lnTo>
                  <a:lnTo>
                    <a:pt x="57" y="40"/>
                  </a:lnTo>
                  <a:lnTo>
                    <a:pt x="52" y="48"/>
                  </a:lnTo>
                  <a:lnTo>
                    <a:pt x="44" y="54"/>
                  </a:lnTo>
                  <a:lnTo>
                    <a:pt x="35" y="57"/>
                  </a:lnTo>
                  <a:lnTo>
                    <a:pt x="26" y="58"/>
                  </a:lnTo>
                  <a:lnTo>
                    <a:pt x="17" y="56"/>
                  </a:lnTo>
                  <a:lnTo>
                    <a:pt x="8" y="51"/>
                  </a:lnTo>
                  <a:lnTo>
                    <a:pt x="0" y="44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7" name="Freeform 3949"/>
            <p:cNvSpPr>
              <a:spLocks/>
            </p:cNvSpPr>
            <p:nvPr/>
          </p:nvSpPr>
          <p:spPr bwMode="auto">
            <a:xfrm>
              <a:off x="4675" y="1593"/>
              <a:ext cx="24" cy="29"/>
            </a:xfrm>
            <a:custGeom>
              <a:avLst/>
              <a:gdLst/>
              <a:ahLst/>
              <a:cxnLst>
                <a:cxn ang="0">
                  <a:pos x="25" y="79"/>
                </a:cxn>
                <a:cxn ang="0">
                  <a:pos x="53" y="57"/>
                </a:cxn>
                <a:cxn ang="0">
                  <a:pos x="80" y="35"/>
                </a:cxn>
                <a:cxn ang="0">
                  <a:pos x="55" y="0"/>
                </a:cxn>
                <a:cxn ang="0">
                  <a:pos x="27" y="22"/>
                </a:cxn>
                <a:cxn ang="0">
                  <a:pos x="0" y="44"/>
                </a:cxn>
                <a:cxn ang="0">
                  <a:pos x="25" y="79"/>
                </a:cxn>
              </a:cxnLst>
              <a:rect l="0" t="0" r="r" b="b"/>
              <a:pathLst>
                <a:path w="80" h="79">
                  <a:moveTo>
                    <a:pt x="25" y="79"/>
                  </a:moveTo>
                  <a:lnTo>
                    <a:pt x="53" y="57"/>
                  </a:lnTo>
                  <a:lnTo>
                    <a:pt x="80" y="35"/>
                  </a:lnTo>
                  <a:lnTo>
                    <a:pt x="55" y="0"/>
                  </a:lnTo>
                  <a:lnTo>
                    <a:pt x="27" y="22"/>
                  </a:lnTo>
                  <a:lnTo>
                    <a:pt x="0" y="44"/>
                  </a:lnTo>
                  <a:lnTo>
                    <a:pt x="25" y="7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8" name="Freeform 3950"/>
            <p:cNvSpPr>
              <a:spLocks/>
            </p:cNvSpPr>
            <p:nvPr/>
          </p:nvSpPr>
          <p:spPr bwMode="auto">
            <a:xfrm>
              <a:off x="4675" y="1593"/>
              <a:ext cx="24" cy="29"/>
            </a:xfrm>
            <a:custGeom>
              <a:avLst/>
              <a:gdLst/>
              <a:ahLst/>
              <a:cxnLst>
                <a:cxn ang="0">
                  <a:pos x="25" y="79"/>
                </a:cxn>
                <a:cxn ang="0">
                  <a:pos x="53" y="57"/>
                </a:cxn>
                <a:cxn ang="0">
                  <a:pos x="80" y="35"/>
                </a:cxn>
                <a:cxn ang="0">
                  <a:pos x="55" y="0"/>
                </a:cxn>
                <a:cxn ang="0">
                  <a:pos x="27" y="22"/>
                </a:cxn>
                <a:cxn ang="0">
                  <a:pos x="0" y="44"/>
                </a:cxn>
                <a:cxn ang="0">
                  <a:pos x="25" y="79"/>
                </a:cxn>
              </a:cxnLst>
              <a:rect l="0" t="0" r="r" b="b"/>
              <a:pathLst>
                <a:path w="80" h="79">
                  <a:moveTo>
                    <a:pt x="25" y="79"/>
                  </a:moveTo>
                  <a:lnTo>
                    <a:pt x="53" y="57"/>
                  </a:lnTo>
                  <a:lnTo>
                    <a:pt x="80" y="35"/>
                  </a:lnTo>
                  <a:lnTo>
                    <a:pt x="55" y="0"/>
                  </a:lnTo>
                  <a:lnTo>
                    <a:pt x="27" y="22"/>
                  </a:lnTo>
                  <a:lnTo>
                    <a:pt x="0" y="44"/>
                  </a:lnTo>
                  <a:lnTo>
                    <a:pt x="25" y="7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59" name="Freeform 3951"/>
            <p:cNvSpPr>
              <a:spLocks/>
            </p:cNvSpPr>
            <p:nvPr/>
          </p:nvSpPr>
          <p:spPr bwMode="auto">
            <a:xfrm>
              <a:off x="4683" y="1591"/>
              <a:ext cx="8" cy="1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8" y="5"/>
                </a:cxn>
                <a:cxn ang="0">
                  <a:pos x="22" y="0"/>
                </a:cxn>
                <a:cxn ang="0">
                  <a:pos x="0" y="27"/>
                </a:cxn>
              </a:cxnLst>
              <a:rect l="0" t="0" r="r" b="b"/>
              <a:pathLst>
                <a:path w="28" h="27">
                  <a:moveTo>
                    <a:pt x="0" y="27"/>
                  </a:moveTo>
                  <a:lnTo>
                    <a:pt x="28" y="5"/>
                  </a:lnTo>
                  <a:lnTo>
                    <a:pt x="22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0" name="Line 3952"/>
            <p:cNvSpPr>
              <a:spLocks noChangeShapeType="1"/>
            </p:cNvSpPr>
            <p:nvPr/>
          </p:nvSpPr>
          <p:spPr bwMode="auto">
            <a:xfrm flipH="1" flipV="1">
              <a:off x="4689" y="1591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1" name="Freeform 3953"/>
            <p:cNvSpPr>
              <a:spLocks/>
            </p:cNvSpPr>
            <p:nvPr/>
          </p:nvSpPr>
          <p:spPr bwMode="auto">
            <a:xfrm>
              <a:off x="4668" y="1579"/>
              <a:ext cx="21" cy="32"/>
            </a:xfrm>
            <a:custGeom>
              <a:avLst/>
              <a:gdLst/>
              <a:ahLst/>
              <a:cxnLst>
                <a:cxn ang="0">
                  <a:pos x="31" y="83"/>
                </a:cxn>
                <a:cxn ang="0">
                  <a:pos x="53" y="56"/>
                </a:cxn>
                <a:cxn ang="0">
                  <a:pos x="75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1" y="83"/>
                </a:cxn>
              </a:cxnLst>
              <a:rect l="0" t="0" r="r" b="b"/>
              <a:pathLst>
                <a:path w="75" h="83">
                  <a:moveTo>
                    <a:pt x="31" y="83"/>
                  </a:moveTo>
                  <a:lnTo>
                    <a:pt x="53" y="56"/>
                  </a:lnTo>
                  <a:lnTo>
                    <a:pt x="75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2" name="Freeform 3954"/>
            <p:cNvSpPr>
              <a:spLocks/>
            </p:cNvSpPr>
            <p:nvPr/>
          </p:nvSpPr>
          <p:spPr bwMode="auto">
            <a:xfrm>
              <a:off x="4668" y="1579"/>
              <a:ext cx="21" cy="32"/>
            </a:xfrm>
            <a:custGeom>
              <a:avLst/>
              <a:gdLst/>
              <a:ahLst/>
              <a:cxnLst>
                <a:cxn ang="0">
                  <a:pos x="31" y="83"/>
                </a:cxn>
                <a:cxn ang="0">
                  <a:pos x="53" y="56"/>
                </a:cxn>
                <a:cxn ang="0">
                  <a:pos x="75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1" y="83"/>
                </a:cxn>
              </a:cxnLst>
              <a:rect l="0" t="0" r="r" b="b"/>
              <a:pathLst>
                <a:path w="75" h="83">
                  <a:moveTo>
                    <a:pt x="31" y="83"/>
                  </a:moveTo>
                  <a:lnTo>
                    <a:pt x="53" y="56"/>
                  </a:lnTo>
                  <a:lnTo>
                    <a:pt x="75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1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3" name="Freeform 3955"/>
            <p:cNvSpPr>
              <a:spLocks/>
            </p:cNvSpPr>
            <p:nvPr/>
          </p:nvSpPr>
          <p:spPr bwMode="auto">
            <a:xfrm>
              <a:off x="4675" y="1579"/>
              <a:ext cx="6" cy="1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2" y="5"/>
                </a:cxn>
                <a:cxn ang="0">
                  <a:pos x="16" y="0"/>
                </a:cxn>
                <a:cxn ang="0">
                  <a:pos x="0" y="32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22" y="5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4" name="Line 3956"/>
            <p:cNvSpPr>
              <a:spLocks noChangeShapeType="1"/>
            </p:cNvSpPr>
            <p:nvPr/>
          </p:nvSpPr>
          <p:spPr bwMode="auto">
            <a:xfrm flipH="1" flipV="1">
              <a:off x="4679" y="1579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5" name="Freeform 3957"/>
            <p:cNvSpPr>
              <a:spLocks/>
            </p:cNvSpPr>
            <p:nvPr/>
          </p:nvSpPr>
          <p:spPr bwMode="auto">
            <a:xfrm>
              <a:off x="4658" y="1570"/>
              <a:ext cx="21" cy="32"/>
            </a:xfrm>
            <a:custGeom>
              <a:avLst/>
              <a:gdLst/>
              <a:ahLst/>
              <a:cxnLst>
                <a:cxn ang="0">
                  <a:pos x="36" y="84"/>
                </a:cxn>
                <a:cxn ang="0">
                  <a:pos x="53" y="53"/>
                </a:cxn>
                <a:cxn ang="0">
                  <a:pos x="69" y="21"/>
                </a:cxn>
                <a:cxn ang="0">
                  <a:pos x="33" y="0"/>
                </a:cxn>
                <a:cxn ang="0">
                  <a:pos x="16" y="32"/>
                </a:cxn>
                <a:cxn ang="0">
                  <a:pos x="0" y="63"/>
                </a:cxn>
                <a:cxn ang="0">
                  <a:pos x="36" y="84"/>
                </a:cxn>
              </a:cxnLst>
              <a:rect l="0" t="0" r="r" b="b"/>
              <a:pathLst>
                <a:path w="69" h="84">
                  <a:moveTo>
                    <a:pt x="36" y="84"/>
                  </a:moveTo>
                  <a:lnTo>
                    <a:pt x="53" y="53"/>
                  </a:lnTo>
                  <a:lnTo>
                    <a:pt x="69" y="21"/>
                  </a:lnTo>
                  <a:lnTo>
                    <a:pt x="33" y="0"/>
                  </a:lnTo>
                  <a:lnTo>
                    <a:pt x="16" y="32"/>
                  </a:lnTo>
                  <a:lnTo>
                    <a:pt x="0" y="63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6" name="Freeform 3958"/>
            <p:cNvSpPr>
              <a:spLocks/>
            </p:cNvSpPr>
            <p:nvPr/>
          </p:nvSpPr>
          <p:spPr bwMode="auto">
            <a:xfrm>
              <a:off x="4658" y="1570"/>
              <a:ext cx="21" cy="32"/>
            </a:xfrm>
            <a:custGeom>
              <a:avLst/>
              <a:gdLst/>
              <a:ahLst/>
              <a:cxnLst>
                <a:cxn ang="0">
                  <a:pos x="36" y="84"/>
                </a:cxn>
                <a:cxn ang="0">
                  <a:pos x="53" y="53"/>
                </a:cxn>
                <a:cxn ang="0">
                  <a:pos x="69" y="21"/>
                </a:cxn>
                <a:cxn ang="0">
                  <a:pos x="33" y="0"/>
                </a:cxn>
                <a:cxn ang="0">
                  <a:pos x="16" y="32"/>
                </a:cxn>
                <a:cxn ang="0">
                  <a:pos x="0" y="63"/>
                </a:cxn>
                <a:cxn ang="0">
                  <a:pos x="36" y="84"/>
                </a:cxn>
              </a:cxnLst>
              <a:rect l="0" t="0" r="r" b="b"/>
              <a:pathLst>
                <a:path w="69" h="84">
                  <a:moveTo>
                    <a:pt x="36" y="84"/>
                  </a:moveTo>
                  <a:lnTo>
                    <a:pt x="53" y="53"/>
                  </a:lnTo>
                  <a:lnTo>
                    <a:pt x="69" y="21"/>
                  </a:lnTo>
                  <a:lnTo>
                    <a:pt x="33" y="0"/>
                  </a:lnTo>
                  <a:lnTo>
                    <a:pt x="16" y="32"/>
                  </a:lnTo>
                  <a:lnTo>
                    <a:pt x="0" y="63"/>
                  </a:lnTo>
                  <a:lnTo>
                    <a:pt x="36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7" name="Freeform 3959"/>
            <p:cNvSpPr>
              <a:spLocks/>
            </p:cNvSpPr>
            <p:nvPr/>
          </p:nvSpPr>
          <p:spPr bwMode="auto">
            <a:xfrm>
              <a:off x="4664" y="1568"/>
              <a:ext cx="4" cy="14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7" y="4"/>
                </a:cxn>
                <a:cxn ang="0">
                  <a:pos x="9" y="0"/>
                </a:cxn>
                <a:cxn ang="0">
                  <a:pos x="0" y="36"/>
                </a:cxn>
              </a:cxnLst>
              <a:rect l="0" t="0" r="r" b="b"/>
              <a:pathLst>
                <a:path w="17" h="36">
                  <a:moveTo>
                    <a:pt x="0" y="36"/>
                  </a:moveTo>
                  <a:lnTo>
                    <a:pt x="17" y="4"/>
                  </a:lnTo>
                  <a:lnTo>
                    <a:pt x="9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8" name="Line 3960"/>
            <p:cNvSpPr>
              <a:spLocks noChangeShapeType="1"/>
            </p:cNvSpPr>
            <p:nvPr/>
          </p:nvSpPr>
          <p:spPr bwMode="auto">
            <a:xfrm flipH="1" flipV="1">
              <a:off x="4666" y="156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69" name="Freeform 3961"/>
            <p:cNvSpPr>
              <a:spLocks/>
            </p:cNvSpPr>
            <p:nvPr/>
          </p:nvSpPr>
          <p:spPr bwMode="auto">
            <a:xfrm>
              <a:off x="4650" y="1564"/>
              <a:ext cx="16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1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1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0" name="Freeform 3962"/>
            <p:cNvSpPr>
              <a:spLocks/>
            </p:cNvSpPr>
            <p:nvPr/>
          </p:nvSpPr>
          <p:spPr bwMode="auto">
            <a:xfrm>
              <a:off x="4650" y="1564"/>
              <a:ext cx="16" cy="31"/>
            </a:xfrm>
            <a:custGeom>
              <a:avLst/>
              <a:gdLst/>
              <a:ahLst/>
              <a:cxnLst>
                <a:cxn ang="0">
                  <a:pos x="40" y="82"/>
                </a:cxn>
                <a:cxn ang="0">
                  <a:pos x="49" y="47"/>
                </a:cxn>
                <a:cxn ang="0">
                  <a:pos x="58" y="11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0" y="82"/>
                </a:cxn>
              </a:cxnLst>
              <a:rect l="0" t="0" r="r" b="b"/>
              <a:pathLst>
                <a:path w="58" h="82">
                  <a:moveTo>
                    <a:pt x="40" y="82"/>
                  </a:moveTo>
                  <a:lnTo>
                    <a:pt x="49" y="47"/>
                  </a:lnTo>
                  <a:lnTo>
                    <a:pt x="58" y="11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0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1" name="Freeform 3963"/>
            <p:cNvSpPr>
              <a:spLocks/>
            </p:cNvSpPr>
            <p:nvPr/>
          </p:nvSpPr>
          <p:spPr bwMode="auto">
            <a:xfrm>
              <a:off x="4652" y="1564"/>
              <a:ext cx="2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8" y="1"/>
                </a:cxn>
                <a:cxn ang="0">
                  <a:pos x="1" y="0"/>
                </a:cxn>
                <a:cxn ang="0">
                  <a:pos x="0" y="36"/>
                </a:cxn>
              </a:cxnLst>
              <a:rect l="0" t="0" r="r" b="b"/>
              <a:pathLst>
                <a:path w="8" h="36">
                  <a:moveTo>
                    <a:pt x="0" y="36"/>
                  </a:moveTo>
                  <a:lnTo>
                    <a:pt x="8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2" name="Line 3964"/>
            <p:cNvSpPr>
              <a:spLocks noChangeShapeType="1"/>
            </p:cNvSpPr>
            <p:nvPr/>
          </p:nvSpPr>
          <p:spPr bwMode="auto">
            <a:xfrm flipH="1" flipV="1">
              <a:off x="4652" y="156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3" name="Freeform 3965"/>
            <p:cNvSpPr>
              <a:spLocks/>
            </p:cNvSpPr>
            <p:nvPr/>
          </p:nvSpPr>
          <p:spPr bwMode="auto">
            <a:xfrm>
              <a:off x="4639" y="1564"/>
              <a:ext cx="13" cy="27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3" y="38"/>
                </a:cxn>
                <a:cxn ang="0">
                  <a:pos x="44" y="2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1" y="74"/>
                </a:cxn>
              </a:cxnLst>
              <a:rect l="0" t="0" r="r" b="b"/>
              <a:pathLst>
                <a:path w="44" h="74">
                  <a:moveTo>
                    <a:pt x="41" y="74"/>
                  </a:moveTo>
                  <a:lnTo>
                    <a:pt x="43" y="38"/>
                  </a:lnTo>
                  <a:lnTo>
                    <a:pt x="44" y="2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1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4" name="Freeform 3966"/>
            <p:cNvSpPr>
              <a:spLocks/>
            </p:cNvSpPr>
            <p:nvPr/>
          </p:nvSpPr>
          <p:spPr bwMode="auto">
            <a:xfrm>
              <a:off x="4639" y="1564"/>
              <a:ext cx="13" cy="27"/>
            </a:xfrm>
            <a:custGeom>
              <a:avLst/>
              <a:gdLst/>
              <a:ahLst/>
              <a:cxnLst>
                <a:cxn ang="0">
                  <a:pos x="41" y="74"/>
                </a:cxn>
                <a:cxn ang="0">
                  <a:pos x="43" y="38"/>
                </a:cxn>
                <a:cxn ang="0">
                  <a:pos x="44" y="2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1" y="74"/>
                </a:cxn>
              </a:cxnLst>
              <a:rect l="0" t="0" r="r" b="b"/>
              <a:pathLst>
                <a:path w="44" h="74">
                  <a:moveTo>
                    <a:pt x="41" y="74"/>
                  </a:moveTo>
                  <a:lnTo>
                    <a:pt x="43" y="38"/>
                  </a:lnTo>
                  <a:lnTo>
                    <a:pt x="44" y="2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1" y="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5" name="Freeform 3967"/>
            <p:cNvSpPr>
              <a:spLocks/>
            </p:cNvSpPr>
            <p:nvPr/>
          </p:nvSpPr>
          <p:spPr bwMode="auto">
            <a:xfrm>
              <a:off x="4637" y="1564"/>
              <a:ext cx="2" cy="13"/>
            </a:xfrm>
            <a:custGeom>
              <a:avLst/>
              <a:gdLst/>
              <a:ahLst/>
              <a:cxnLst>
                <a:cxn ang="0">
                  <a:pos x="7" y="37"/>
                </a:cxn>
                <a:cxn ang="0">
                  <a:pos x="8" y="0"/>
                </a:cxn>
                <a:cxn ang="0">
                  <a:pos x="0" y="2"/>
                </a:cxn>
                <a:cxn ang="0">
                  <a:pos x="7" y="37"/>
                </a:cxn>
              </a:cxnLst>
              <a:rect l="0" t="0" r="r" b="b"/>
              <a:pathLst>
                <a:path w="8" h="37">
                  <a:moveTo>
                    <a:pt x="7" y="37"/>
                  </a:moveTo>
                  <a:lnTo>
                    <a:pt x="8" y="0"/>
                  </a:lnTo>
                  <a:lnTo>
                    <a:pt x="0" y="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6" name="Line 3968"/>
            <p:cNvSpPr>
              <a:spLocks noChangeShapeType="1"/>
            </p:cNvSpPr>
            <p:nvPr/>
          </p:nvSpPr>
          <p:spPr bwMode="auto">
            <a:xfrm flipH="1">
              <a:off x="4637" y="156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7" name="Freeform 3969"/>
            <p:cNvSpPr>
              <a:spLocks/>
            </p:cNvSpPr>
            <p:nvPr/>
          </p:nvSpPr>
          <p:spPr bwMode="auto">
            <a:xfrm>
              <a:off x="4625" y="1564"/>
              <a:ext cx="16" cy="29"/>
            </a:xfrm>
            <a:custGeom>
              <a:avLst/>
              <a:gdLst/>
              <a:ahLst/>
              <a:cxnLst>
                <a:cxn ang="0">
                  <a:pos x="55" y="70"/>
                </a:cxn>
                <a:cxn ang="0">
                  <a:pos x="49" y="35"/>
                </a:cxn>
                <a:cxn ang="0">
                  <a:pos x="42" y="0"/>
                </a:cxn>
                <a:cxn ang="0">
                  <a:pos x="0" y="8"/>
                </a:cxn>
                <a:cxn ang="0">
                  <a:pos x="7" y="43"/>
                </a:cxn>
                <a:cxn ang="0">
                  <a:pos x="13" y="78"/>
                </a:cxn>
                <a:cxn ang="0">
                  <a:pos x="55" y="70"/>
                </a:cxn>
              </a:cxnLst>
              <a:rect l="0" t="0" r="r" b="b"/>
              <a:pathLst>
                <a:path w="55" h="78">
                  <a:moveTo>
                    <a:pt x="55" y="70"/>
                  </a:moveTo>
                  <a:lnTo>
                    <a:pt x="49" y="35"/>
                  </a:lnTo>
                  <a:lnTo>
                    <a:pt x="42" y="0"/>
                  </a:lnTo>
                  <a:lnTo>
                    <a:pt x="0" y="8"/>
                  </a:lnTo>
                  <a:lnTo>
                    <a:pt x="7" y="43"/>
                  </a:lnTo>
                  <a:lnTo>
                    <a:pt x="13" y="78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8" name="Freeform 3970"/>
            <p:cNvSpPr>
              <a:spLocks/>
            </p:cNvSpPr>
            <p:nvPr/>
          </p:nvSpPr>
          <p:spPr bwMode="auto">
            <a:xfrm>
              <a:off x="4625" y="1564"/>
              <a:ext cx="16" cy="29"/>
            </a:xfrm>
            <a:custGeom>
              <a:avLst/>
              <a:gdLst/>
              <a:ahLst/>
              <a:cxnLst>
                <a:cxn ang="0">
                  <a:pos x="55" y="70"/>
                </a:cxn>
                <a:cxn ang="0">
                  <a:pos x="49" y="35"/>
                </a:cxn>
                <a:cxn ang="0">
                  <a:pos x="42" y="0"/>
                </a:cxn>
                <a:cxn ang="0">
                  <a:pos x="0" y="8"/>
                </a:cxn>
                <a:cxn ang="0">
                  <a:pos x="7" y="43"/>
                </a:cxn>
                <a:cxn ang="0">
                  <a:pos x="13" y="78"/>
                </a:cxn>
                <a:cxn ang="0">
                  <a:pos x="55" y="70"/>
                </a:cxn>
              </a:cxnLst>
              <a:rect l="0" t="0" r="r" b="b"/>
              <a:pathLst>
                <a:path w="55" h="78">
                  <a:moveTo>
                    <a:pt x="55" y="70"/>
                  </a:moveTo>
                  <a:lnTo>
                    <a:pt x="49" y="35"/>
                  </a:lnTo>
                  <a:lnTo>
                    <a:pt x="42" y="0"/>
                  </a:lnTo>
                  <a:lnTo>
                    <a:pt x="0" y="8"/>
                  </a:lnTo>
                  <a:lnTo>
                    <a:pt x="7" y="43"/>
                  </a:lnTo>
                  <a:lnTo>
                    <a:pt x="13" y="78"/>
                  </a:lnTo>
                  <a:lnTo>
                    <a:pt x="55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79" name="Freeform 3971"/>
            <p:cNvSpPr>
              <a:spLocks/>
            </p:cNvSpPr>
            <p:nvPr/>
          </p:nvSpPr>
          <p:spPr bwMode="auto">
            <a:xfrm>
              <a:off x="4623" y="1568"/>
              <a:ext cx="4" cy="11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6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6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0" name="Line 3972"/>
            <p:cNvSpPr>
              <a:spLocks noChangeShapeType="1"/>
            </p:cNvSpPr>
            <p:nvPr/>
          </p:nvSpPr>
          <p:spPr bwMode="auto">
            <a:xfrm flipH="1">
              <a:off x="4623" y="156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1" name="Freeform 3973"/>
            <p:cNvSpPr>
              <a:spLocks/>
            </p:cNvSpPr>
            <p:nvPr/>
          </p:nvSpPr>
          <p:spPr bwMode="auto">
            <a:xfrm>
              <a:off x="4610" y="1568"/>
              <a:ext cx="21" cy="32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9" y="0"/>
                </a:cxn>
                <a:cxn ang="0">
                  <a:pos x="0" y="18"/>
                </a:cxn>
                <a:cxn ang="0">
                  <a:pos x="13" y="50"/>
                </a:cxn>
                <a:cxn ang="0">
                  <a:pos x="27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9" y="0"/>
                  </a:lnTo>
                  <a:lnTo>
                    <a:pt x="0" y="18"/>
                  </a:lnTo>
                  <a:lnTo>
                    <a:pt x="13" y="50"/>
                  </a:lnTo>
                  <a:lnTo>
                    <a:pt x="27" y="83"/>
                  </a:lnTo>
                  <a:lnTo>
                    <a:pt x="65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2" name="Freeform 3974"/>
            <p:cNvSpPr>
              <a:spLocks/>
            </p:cNvSpPr>
            <p:nvPr/>
          </p:nvSpPr>
          <p:spPr bwMode="auto">
            <a:xfrm>
              <a:off x="4610" y="1568"/>
              <a:ext cx="21" cy="32"/>
            </a:xfrm>
            <a:custGeom>
              <a:avLst/>
              <a:gdLst/>
              <a:ahLst/>
              <a:cxnLst>
                <a:cxn ang="0">
                  <a:pos x="65" y="66"/>
                </a:cxn>
                <a:cxn ang="0">
                  <a:pos x="52" y="33"/>
                </a:cxn>
                <a:cxn ang="0">
                  <a:pos x="39" y="0"/>
                </a:cxn>
                <a:cxn ang="0">
                  <a:pos x="0" y="18"/>
                </a:cxn>
                <a:cxn ang="0">
                  <a:pos x="13" y="50"/>
                </a:cxn>
                <a:cxn ang="0">
                  <a:pos x="27" y="83"/>
                </a:cxn>
                <a:cxn ang="0">
                  <a:pos x="65" y="66"/>
                </a:cxn>
              </a:cxnLst>
              <a:rect l="0" t="0" r="r" b="b"/>
              <a:pathLst>
                <a:path w="65" h="83">
                  <a:moveTo>
                    <a:pt x="65" y="66"/>
                  </a:moveTo>
                  <a:lnTo>
                    <a:pt x="52" y="33"/>
                  </a:lnTo>
                  <a:lnTo>
                    <a:pt x="39" y="0"/>
                  </a:lnTo>
                  <a:lnTo>
                    <a:pt x="0" y="18"/>
                  </a:lnTo>
                  <a:lnTo>
                    <a:pt x="13" y="50"/>
                  </a:lnTo>
                  <a:lnTo>
                    <a:pt x="27" y="83"/>
                  </a:lnTo>
                  <a:lnTo>
                    <a:pt x="65" y="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3" name="Freeform 3975"/>
            <p:cNvSpPr>
              <a:spLocks/>
            </p:cNvSpPr>
            <p:nvPr/>
          </p:nvSpPr>
          <p:spPr bwMode="auto">
            <a:xfrm>
              <a:off x="4608" y="1575"/>
              <a:ext cx="7" cy="11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8" y="0"/>
                </a:cxn>
                <a:cxn ang="0">
                  <a:pos x="0" y="3"/>
                </a:cxn>
                <a:cxn ang="0">
                  <a:pos x="21" y="32"/>
                </a:cxn>
              </a:cxnLst>
              <a:rect l="0" t="0" r="r" b="b"/>
              <a:pathLst>
                <a:path w="21" h="32">
                  <a:moveTo>
                    <a:pt x="21" y="32"/>
                  </a:moveTo>
                  <a:lnTo>
                    <a:pt x="8" y="0"/>
                  </a:lnTo>
                  <a:lnTo>
                    <a:pt x="0" y="3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4" name="Line 3976"/>
            <p:cNvSpPr>
              <a:spLocks noChangeShapeType="1"/>
            </p:cNvSpPr>
            <p:nvPr/>
          </p:nvSpPr>
          <p:spPr bwMode="auto">
            <a:xfrm flipH="1">
              <a:off x="4608" y="157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5" name="Freeform 3977"/>
            <p:cNvSpPr>
              <a:spLocks/>
            </p:cNvSpPr>
            <p:nvPr/>
          </p:nvSpPr>
          <p:spPr bwMode="auto">
            <a:xfrm>
              <a:off x="4600" y="1577"/>
              <a:ext cx="21" cy="32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54" y="29"/>
                </a:cxn>
                <a:cxn ang="0">
                  <a:pos x="33" y="0"/>
                </a:cxn>
                <a:cxn ang="0">
                  <a:pos x="0" y="27"/>
                </a:cxn>
                <a:cxn ang="0">
                  <a:pos x="21" y="56"/>
                </a:cxn>
                <a:cxn ang="0">
                  <a:pos x="42" y="86"/>
                </a:cxn>
                <a:cxn ang="0">
                  <a:pos x="75" y="59"/>
                </a:cxn>
              </a:cxnLst>
              <a:rect l="0" t="0" r="r" b="b"/>
              <a:pathLst>
                <a:path w="75" h="86">
                  <a:moveTo>
                    <a:pt x="75" y="59"/>
                  </a:moveTo>
                  <a:lnTo>
                    <a:pt x="54" y="29"/>
                  </a:lnTo>
                  <a:lnTo>
                    <a:pt x="33" y="0"/>
                  </a:lnTo>
                  <a:lnTo>
                    <a:pt x="0" y="27"/>
                  </a:lnTo>
                  <a:lnTo>
                    <a:pt x="21" y="56"/>
                  </a:lnTo>
                  <a:lnTo>
                    <a:pt x="42" y="86"/>
                  </a:lnTo>
                  <a:lnTo>
                    <a:pt x="75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6" name="Freeform 3978"/>
            <p:cNvSpPr>
              <a:spLocks/>
            </p:cNvSpPr>
            <p:nvPr/>
          </p:nvSpPr>
          <p:spPr bwMode="auto">
            <a:xfrm>
              <a:off x="4600" y="1577"/>
              <a:ext cx="21" cy="32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54" y="29"/>
                </a:cxn>
                <a:cxn ang="0">
                  <a:pos x="33" y="0"/>
                </a:cxn>
                <a:cxn ang="0">
                  <a:pos x="0" y="27"/>
                </a:cxn>
                <a:cxn ang="0">
                  <a:pos x="21" y="56"/>
                </a:cxn>
                <a:cxn ang="0">
                  <a:pos x="42" y="86"/>
                </a:cxn>
                <a:cxn ang="0">
                  <a:pos x="75" y="59"/>
                </a:cxn>
              </a:cxnLst>
              <a:rect l="0" t="0" r="r" b="b"/>
              <a:pathLst>
                <a:path w="75" h="86">
                  <a:moveTo>
                    <a:pt x="75" y="59"/>
                  </a:moveTo>
                  <a:lnTo>
                    <a:pt x="54" y="29"/>
                  </a:lnTo>
                  <a:lnTo>
                    <a:pt x="33" y="0"/>
                  </a:lnTo>
                  <a:lnTo>
                    <a:pt x="0" y="27"/>
                  </a:lnTo>
                  <a:lnTo>
                    <a:pt x="21" y="56"/>
                  </a:lnTo>
                  <a:lnTo>
                    <a:pt x="42" y="86"/>
                  </a:lnTo>
                  <a:lnTo>
                    <a:pt x="75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7" name="Freeform 3979"/>
            <p:cNvSpPr>
              <a:spLocks/>
            </p:cNvSpPr>
            <p:nvPr/>
          </p:nvSpPr>
          <p:spPr bwMode="auto">
            <a:xfrm>
              <a:off x="4598" y="1586"/>
              <a:ext cx="8" cy="11"/>
            </a:xfrm>
            <a:custGeom>
              <a:avLst/>
              <a:gdLst/>
              <a:ahLst/>
              <a:cxnLst>
                <a:cxn ang="0">
                  <a:pos x="25" y="29"/>
                </a:cxn>
                <a:cxn ang="0">
                  <a:pos x="4" y="0"/>
                </a:cxn>
                <a:cxn ang="0">
                  <a:pos x="0" y="5"/>
                </a:cxn>
                <a:cxn ang="0">
                  <a:pos x="25" y="29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lnTo>
                    <a:pt x="4" y="0"/>
                  </a:lnTo>
                  <a:lnTo>
                    <a:pt x="0" y="5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8" name="Line 3980"/>
            <p:cNvSpPr>
              <a:spLocks noChangeShapeType="1"/>
            </p:cNvSpPr>
            <p:nvPr/>
          </p:nvSpPr>
          <p:spPr bwMode="auto">
            <a:xfrm flipH="1">
              <a:off x="4598" y="158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89" name="Freeform 3981"/>
            <p:cNvSpPr>
              <a:spLocks/>
            </p:cNvSpPr>
            <p:nvPr/>
          </p:nvSpPr>
          <p:spPr bwMode="auto">
            <a:xfrm>
              <a:off x="4590" y="1588"/>
              <a:ext cx="23" cy="30"/>
            </a:xfrm>
            <a:custGeom>
              <a:avLst/>
              <a:gdLst/>
              <a:ahLst/>
              <a:cxnLst>
                <a:cxn ang="0">
                  <a:pos x="78" y="49"/>
                </a:cxn>
                <a:cxn ang="0">
                  <a:pos x="52" y="24"/>
                </a:cxn>
                <a:cxn ang="0">
                  <a:pos x="27" y="0"/>
                </a:cxn>
                <a:cxn ang="0">
                  <a:pos x="0" y="33"/>
                </a:cxn>
                <a:cxn ang="0">
                  <a:pos x="25" y="57"/>
                </a:cxn>
                <a:cxn ang="0">
                  <a:pos x="50" y="82"/>
                </a:cxn>
                <a:cxn ang="0">
                  <a:pos x="78" y="49"/>
                </a:cxn>
              </a:cxnLst>
              <a:rect l="0" t="0" r="r" b="b"/>
              <a:pathLst>
                <a:path w="78" h="82">
                  <a:moveTo>
                    <a:pt x="78" y="49"/>
                  </a:moveTo>
                  <a:lnTo>
                    <a:pt x="52" y="24"/>
                  </a:lnTo>
                  <a:lnTo>
                    <a:pt x="27" y="0"/>
                  </a:lnTo>
                  <a:lnTo>
                    <a:pt x="0" y="33"/>
                  </a:lnTo>
                  <a:lnTo>
                    <a:pt x="25" y="57"/>
                  </a:lnTo>
                  <a:lnTo>
                    <a:pt x="50" y="82"/>
                  </a:lnTo>
                  <a:lnTo>
                    <a:pt x="78" y="4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0" name="Freeform 3982"/>
            <p:cNvSpPr>
              <a:spLocks/>
            </p:cNvSpPr>
            <p:nvPr/>
          </p:nvSpPr>
          <p:spPr bwMode="auto">
            <a:xfrm>
              <a:off x="4590" y="1588"/>
              <a:ext cx="23" cy="30"/>
            </a:xfrm>
            <a:custGeom>
              <a:avLst/>
              <a:gdLst/>
              <a:ahLst/>
              <a:cxnLst>
                <a:cxn ang="0">
                  <a:pos x="78" y="49"/>
                </a:cxn>
                <a:cxn ang="0">
                  <a:pos x="52" y="24"/>
                </a:cxn>
                <a:cxn ang="0">
                  <a:pos x="27" y="0"/>
                </a:cxn>
                <a:cxn ang="0">
                  <a:pos x="0" y="33"/>
                </a:cxn>
                <a:cxn ang="0">
                  <a:pos x="25" y="57"/>
                </a:cxn>
                <a:cxn ang="0">
                  <a:pos x="50" y="82"/>
                </a:cxn>
                <a:cxn ang="0">
                  <a:pos x="78" y="49"/>
                </a:cxn>
              </a:cxnLst>
              <a:rect l="0" t="0" r="r" b="b"/>
              <a:pathLst>
                <a:path w="78" h="82">
                  <a:moveTo>
                    <a:pt x="78" y="49"/>
                  </a:moveTo>
                  <a:lnTo>
                    <a:pt x="52" y="24"/>
                  </a:lnTo>
                  <a:lnTo>
                    <a:pt x="27" y="0"/>
                  </a:lnTo>
                  <a:lnTo>
                    <a:pt x="0" y="33"/>
                  </a:lnTo>
                  <a:lnTo>
                    <a:pt x="25" y="57"/>
                  </a:lnTo>
                  <a:lnTo>
                    <a:pt x="50" y="82"/>
                  </a:lnTo>
                  <a:lnTo>
                    <a:pt x="78" y="4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1" name="Freeform 3983"/>
            <p:cNvSpPr>
              <a:spLocks/>
            </p:cNvSpPr>
            <p:nvPr/>
          </p:nvSpPr>
          <p:spPr bwMode="auto">
            <a:xfrm>
              <a:off x="4588" y="1600"/>
              <a:ext cx="10" cy="9"/>
            </a:xfrm>
            <a:custGeom>
              <a:avLst/>
              <a:gdLst/>
              <a:ahLst/>
              <a:cxnLst>
                <a:cxn ang="0">
                  <a:pos x="30" y="24"/>
                </a:cxn>
                <a:cxn ang="0">
                  <a:pos x="5" y="0"/>
                </a:cxn>
                <a:cxn ang="0">
                  <a:pos x="0" y="7"/>
                </a:cxn>
                <a:cxn ang="0">
                  <a:pos x="30" y="24"/>
                </a:cxn>
              </a:cxnLst>
              <a:rect l="0" t="0" r="r" b="b"/>
              <a:pathLst>
                <a:path w="30" h="24">
                  <a:moveTo>
                    <a:pt x="30" y="24"/>
                  </a:moveTo>
                  <a:lnTo>
                    <a:pt x="5" y="0"/>
                  </a:lnTo>
                  <a:lnTo>
                    <a:pt x="0" y="7"/>
                  </a:lnTo>
                  <a:lnTo>
                    <a:pt x="30" y="2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2" name="Line 3984"/>
            <p:cNvSpPr>
              <a:spLocks noChangeShapeType="1"/>
            </p:cNvSpPr>
            <p:nvPr/>
          </p:nvSpPr>
          <p:spPr bwMode="auto">
            <a:xfrm flipH="1">
              <a:off x="4588" y="160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3" name="Freeform 3985"/>
            <p:cNvSpPr>
              <a:spLocks/>
            </p:cNvSpPr>
            <p:nvPr/>
          </p:nvSpPr>
          <p:spPr bwMode="auto">
            <a:xfrm>
              <a:off x="4584" y="1602"/>
              <a:ext cx="22" cy="29"/>
            </a:xfrm>
            <a:custGeom>
              <a:avLst/>
              <a:gdLst/>
              <a:ahLst/>
              <a:cxnLst>
                <a:cxn ang="0">
                  <a:pos x="80" y="35"/>
                </a:cxn>
                <a:cxn ang="0">
                  <a:pos x="50" y="17"/>
                </a:cxn>
                <a:cxn ang="0">
                  <a:pos x="20" y="0"/>
                </a:cxn>
                <a:cxn ang="0">
                  <a:pos x="0" y="39"/>
                </a:cxn>
                <a:cxn ang="0">
                  <a:pos x="30" y="57"/>
                </a:cxn>
                <a:cxn ang="0">
                  <a:pos x="60" y="75"/>
                </a:cxn>
                <a:cxn ang="0">
                  <a:pos x="80" y="35"/>
                </a:cxn>
              </a:cxnLst>
              <a:rect l="0" t="0" r="r" b="b"/>
              <a:pathLst>
                <a:path w="80" h="75">
                  <a:moveTo>
                    <a:pt x="80" y="35"/>
                  </a:moveTo>
                  <a:lnTo>
                    <a:pt x="50" y="17"/>
                  </a:lnTo>
                  <a:lnTo>
                    <a:pt x="20" y="0"/>
                  </a:lnTo>
                  <a:lnTo>
                    <a:pt x="0" y="39"/>
                  </a:lnTo>
                  <a:lnTo>
                    <a:pt x="30" y="57"/>
                  </a:lnTo>
                  <a:lnTo>
                    <a:pt x="60" y="75"/>
                  </a:lnTo>
                  <a:lnTo>
                    <a:pt x="8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4" name="Freeform 3986"/>
            <p:cNvSpPr>
              <a:spLocks/>
            </p:cNvSpPr>
            <p:nvPr/>
          </p:nvSpPr>
          <p:spPr bwMode="auto">
            <a:xfrm>
              <a:off x="4584" y="1602"/>
              <a:ext cx="22" cy="29"/>
            </a:xfrm>
            <a:custGeom>
              <a:avLst/>
              <a:gdLst/>
              <a:ahLst/>
              <a:cxnLst>
                <a:cxn ang="0">
                  <a:pos x="80" y="35"/>
                </a:cxn>
                <a:cxn ang="0">
                  <a:pos x="50" y="17"/>
                </a:cxn>
                <a:cxn ang="0">
                  <a:pos x="20" y="0"/>
                </a:cxn>
                <a:cxn ang="0">
                  <a:pos x="0" y="39"/>
                </a:cxn>
                <a:cxn ang="0">
                  <a:pos x="30" y="57"/>
                </a:cxn>
                <a:cxn ang="0">
                  <a:pos x="60" y="75"/>
                </a:cxn>
                <a:cxn ang="0">
                  <a:pos x="80" y="35"/>
                </a:cxn>
              </a:cxnLst>
              <a:rect l="0" t="0" r="r" b="b"/>
              <a:pathLst>
                <a:path w="80" h="75">
                  <a:moveTo>
                    <a:pt x="80" y="35"/>
                  </a:moveTo>
                  <a:lnTo>
                    <a:pt x="50" y="17"/>
                  </a:lnTo>
                  <a:lnTo>
                    <a:pt x="20" y="0"/>
                  </a:lnTo>
                  <a:lnTo>
                    <a:pt x="0" y="39"/>
                  </a:lnTo>
                  <a:lnTo>
                    <a:pt x="30" y="57"/>
                  </a:lnTo>
                  <a:lnTo>
                    <a:pt x="60" y="75"/>
                  </a:lnTo>
                  <a:lnTo>
                    <a:pt x="80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5" name="Freeform 3987"/>
            <p:cNvSpPr>
              <a:spLocks/>
            </p:cNvSpPr>
            <p:nvPr/>
          </p:nvSpPr>
          <p:spPr bwMode="auto">
            <a:xfrm>
              <a:off x="4581" y="1618"/>
              <a:ext cx="11" cy="6"/>
            </a:xfrm>
            <a:custGeom>
              <a:avLst/>
              <a:gdLst/>
              <a:ahLst/>
              <a:cxnLst>
                <a:cxn ang="0">
                  <a:pos x="33" y="18"/>
                </a:cxn>
                <a:cxn ang="0">
                  <a:pos x="3" y="0"/>
                </a:cxn>
                <a:cxn ang="0">
                  <a:pos x="0" y="9"/>
                </a:cxn>
                <a:cxn ang="0">
                  <a:pos x="33" y="18"/>
                </a:cxn>
              </a:cxnLst>
              <a:rect l="0" t="0" r="r" b="b"/>
              <a:pathLst>
                <a:path w="33" h="18">
                  <a:moveTo>
                    <a:pt x="33" y="18"/>
                  </a:moveTo>
                  <a:lnTo>
                    <a:pt x="3" y="0"/>
                  </a:lnTo>
                  <a:lnTo>
                    <a:pt x="0" y="9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6" name="Line 3988"/>
            <p:cNvSpPr>
              <a:spLocks noChangeShapeType="1"/>
            </p:cNvSpPr>
            <p:nvPr/>
          </p:nvSpPr>
          <p:spPr bwMode="auto">
            <a:xfrm flipH="1">
              <a:off x="4581" y="1618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7" name="Freeform 3989"/>
            <p:cNvSpPr>
              <a:spLocks/>
            </p:cNvSpPr>
            <p:nvPr/>
          </p:nvSpPr>
          <p:spPr bwMode="auto">
            <a:xfrm>
              <a:off x="4579" y="1620"/>
              <a:ext cx="23" cy="24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8" name="Freeform 3990"/>
            <p:cNvSpPr>
              <a:spLocks/>
            </p:cNvSpPr>
            <p:nvPr/>
          </p:nvSpPr>
          <p:spPr bwMode="auto">
            <a:xfrm>
              <a:off x="4579" y="1620"/>
              <a:ext cx="23" cy="24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199" name="Freeform 3991"/>
            <p:cNvSpPr>
              <a:spLocks/>
            </p:cNvSpPr>
            <p:nvPr/>
          </p:nvSpPr>
          <p:spPr bwMode="auto">
            <a:xfrm>
              <a:off x="4577" y="1638"/>
              <a:ext cx="11" cy="2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0" name="Line 3992"/>
            <p:cNvSpPr>
              <a:spLocks noChangeShapeType="1"/>
            </p:cNvSpPr>
            <p:nvPr/>
          </p:nvSpPr>
          <p:spPr bwMode="auto">
            <a:xfrm flipH="1">
              <a:off x="4577" y="163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1" name="Freeform 3993"/>
            <p:cNvSpPr>
              <a:spLocks/>
            </p:cNvSpPr>
            <p:nvPr/>
          </p:nvSpPr>
          <p:spPr bwMode="auto">
            <a:xfrm>
              <a:off x="4577" y="1640"/>
              <a:ext cx="21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4"/>
                </a:cxn>
                <a:cxn ang="0">
                  <a:pos x="34" y="47"/>
                </a:cxn>
                <a:cxn ang="0">
                  <a:pos x="68" y="49"/>
                </a:cxn>
                <a:cxn ang="0">
                  <a:pos x="70" y="5"/>
                </a:cxn>
              </a:cxnLst>
              <a:rect l="0" t="0" r="r" b="b"/>
              <a:pathLst>
                <a:path w="70" h="49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4"/>
                  </a:lnTo>
                  <a:lnTo>
                    <a:pt x="34" y="47"/>
                  </a:lnTo>
                  <a:lnTo>
                    <a:pt x="68" y="49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2" name="Freeform 3994"/>
            <p:cNvSpPr>
              <a:spLocks/>
            </p:cNvSpPr>
            <p:nvPr/>
          </p:nvSpPr>
          <p:spPr bwMode="auto">
            <a:xfrm>
              <a:off x="4577" y="1640"/>
              <a:ext cx="21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4"/>
                </a:cxn>
                <a:cxn ang="0">
                  <a:pos x="34" y="47"/>
                </a:cxn>
                <a:cxn ang="0">
                  <a:pos x="68" y="49"/>
                </a:cxn>
                <a:cxn ang="0">
                  <a:pos x="70" y="5"/>
                </a:cxn>
              </a:cxnLst>
              <a:rect l="0" t="0" r="r" b="b"/>
              <a:pathLst>
                <a:path w="70" h="49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4"/>
                  </a:lnTo>
                  <a:lnTo>
                    <a:pt x="34" y="47"/>
                  </a:lnTo>
                  <a:lnTo>
                    <a:pt x="68" y="49"/>
                  </a:lnTo>
                  <a:lnTo>
                    <a:pt x="7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3" name="Freeform 3995"/>
            <p:cNvSpPr>
              <a:spLocks/>
            </p:cNvSpPr>
            <p:nvPr/>
          </p:nvSpPr>
          <p:spPr bwMode="auto">
            <a:xfrm>
              <a:off x="4577" y="1656"/>
              <a:ext cx="11" cy="4"/>
            </a:xfrm>
            <a:custGeom>
              <a:avLst/>
              <a:gdLst/>
              <a:ahLst/>
              <a:cxnLst>
                <a:cxn ang="0">
                  <a:pos x="34" y="3"/>
                </a:cxn>
                <a:cxn ang="0">
                  <a:pos x="0" y="0"/>
                </a:cxn>
                <a:cxn ang="0">
                  <a:pos x="1" y="10"/>
                </a:cxn>
                <a:cxn ang="0">
                  <a:pos x="34" y="3"/>
                </a:cxn>
              </a:cxnLst>
              <a:rect l="0" t="0" r="r" b="b"/>
              <a:pathLst>
                <a:path w="34" h="10">
                  <a:moveTo>
                    <a:pt x="34" y="3"/>
                  </a:moveTo>
                  <a:lnTo>
                    <a:pt x="0" y="0"/>
                  </a:lnTo>
                  <a:lnTo>
                    <a:pt x="1" y="10"/>
                  </a:lnTo>
                  <a:lnTo>
                    <a:pt x="34" y="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4" name="Line 3996"/>
            <p:cNvSpPr>
              <a:spLocks noChangeShapeType="1"/>
            </p:cNvSpPr>
            <p:nvPr/>
          </p:nvSpPr>
          <p:spPr bwMode="auto">
            <a:xfrm>
              <a:off x="4577" y="1656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5" name="Freeform 3997"/>
            <p:cNvSpPr>
              <a:spLocks/>
            </p:cNvSpPr>
            <p:nvPr/>
          </p:nvSpPr>
          <p:spPr bwMode="auto">
            <a:xfrm>
              <a:off x="4577" y="1653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9" y="58"/>
                </a:cxn>
                <a:cxn ang="0">
                  <a:pos x="42" y="51"/>
                </a:cxn>
                <a:cxn ang="0">
                  <a:pos x="75" y="44"/>
                </a:cxn>
                <a:cxn ang="0">
                  <a:pos x="66" y="0"/>
                </a:cxn>
              </a:cxnLst>
              <a:rect l="0" t="0" r="r" b="b"/>
              <a:pathLst>
                <a:path w="75" h="58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9" y="58"/>
                  </a:lnTo>
                  <a:lnTo>
                    <a:pt x="42" y="51"/>
                  </a:lnTo>
                  <a:lnTo>
                    <a:pt x="75" y="44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6" name="Freeform 3998"/>
            <p:cNvSpPr>
              <a:spLocks/>
            </p:cNvSpPr>
            <p:nvPr/>
          </p:nvSpPr>
          <p:spPr bwMode="auto">
            <a:xfrm>
              <a:off x="4577" y="1653"/>
              <a:ext cx="23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9" y="58"/>
                </a:cxn>
                <a:cxn ang="0">
                  <a:pos x="42" y="51"/>
                </a:cxn>
                <a:cxn ang="0">
                  <a:pos x="75" y="44"/>
                </a:cxn>
                <a:cxn ang="0">
                  <a:pos x="66" y="0"/>
                </a:cxn>
              </a:cxnLst>
              <a:rect l="0" t="0" r="r" b="b"/>
              <a:pathLst>
                <a:path w="75" h="58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9" y="58"/>
                  </a:lnTo>
                  <a:lnTo>
                    <a:pt x="42" y="51"/>
                  </a:lnTo>
                  <a:lnTo>
                    <a:pt x="75" y="44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7" name="Freeform 3999"/>
            <p:cNvSpPr>
              <a:spLocks/>
            </p:cNvSpPr>
            <p:nvPr/>
          </p:nvSpPr>
          <p:spPr bwMode="auto">
            <a:xfrm>
              <a:off x="4581" y="1674"/>
              <a:ext cx="9" cy="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7"/>
                </a:cxn>
                <a:cxn ang="0">
                  <a:pos x="2" y="14"/>
                </a:cxn>
                <a:cxn ang="0">
                  <a:pos x="33" y="0"/>
                </a:cxn>
              </a:cxnLst>
              <a:rect l="0" t="0" r="r" b="b"/>
              <a:pathLst>
                <a:path w="33" h="14">
                  <a:moveTo>
                    <a:pt x="33" y="0"/>
                  </a:moveTo>
                  <a:lnTo>
                    <a:pt x="0" y="7"/>
                  </a:lnTo>
                  <a:lnTo>
                    <a:pt x="2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8" name="Line 4000"/>
            <p:cNvSpPr>
              <a:spLocks noChangeShapeType="1"/>
            </p:cNvSpPr>
            <p:nvPr/>
          </p:nvSpPr>
          <p:spPr bwMode="auto">
            <a:xfrm>
              <a:off x="4581" y="1676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09" name="Freeform 4001"/>
            <p:cNvSpPr>
              <a:spLocks/>
            </p:cNvSpPr>
            <p:nvPr/>
          </p:nvSpPr>
          <p:spPr bwMode="auto">
            <a:xfrm>
              <a:off x="4581" y="1669"/>
              <a:ext cx="23" cy="2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1" y="14"/>
                </a:cxn>
                <a:cxn ang="0">
                  <a:pos x="0" y="28"/>
                </a:cxn>
                <a:cxn ang="0">
                  <a:pos x="16" y="69"/>
                </a:cxn>
                <a:cxn ang="0">
                  <a:pos x="47" y="55"/>
                </a:cxn>
                <a:cxn ang="0">
                  <a:pos x="78" y="41"/>
                </a:cxn>
                <a:cxn ang="0">
                  <a:pos x="61" y="0"/>
                </a:cxn>
              </a:cxnLst>
              <a:rect l="0" t="0" r="r" b="b"/>
              <a:pathLst>
                <a:path w="78" h="69">
                  <a:moveTo>
                    <a:pt x="61" y="0"/>
                  </a:moveTo>
                  <a:lnTo>
                    <a:pt x="31" y="14"/>
                  </a:lnTo>
                  <a:lnTo>
                    <a:pt x="0" y="28"/>
                  </a:lnTo>
                  <a:lnTo>
                    <a:pt x="16" y="69"/>
                  </a:lnTo>
                  <a:lnTo>
                    <a:pt x="47" y="55"/>
                  </a:lnTo>
                  <a:lnTo>
                    <a:pt x="78" y="4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0" name="Freeform 4002"/>
            <p:cNvSpPr>
              <a:spLocks/>
            </p:cNvSpPr>
            <p:nvPr/>
          </p:nvSpPr>
          <p:spPr bwMode="auto">
            <a:xfrm>
              <a:off x="4581" y="1669"/>
              <a:ext cx="23" cy="25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1" y="14"/>
                </a:cxn>
                <a:cxn ang="0">
                  <a:pos x="0" y="28"/>
                </a:cxn>
                <a:cxn ang="0">
                  <a:pos x="16" y="69"/>
                </a:cxn>
                <a:cxn ang="0">
                  <a:pos x="47" y="55"/>
                </a:cxn>
                <a:cxn ang="0">
                  <a:pos x="78" y="41"/>
                </a:cxn>
                <a:cxn ang="0">
                  <a:pos x="61" y="0"/>
                </a:cxn>
              </a:cxnLst>
              <a:rect l="0" t="0" r="r" b="b"/>
              <a:pathLst>
                <a:path w="78" h="69">
                  <a:moveTo>
                    <a:pt x="61" y="0"/>
                  </a:moveTo>
                  <a:lnTo>
                    <a:pt x="31" y="14"/>
                  </a:lnTo>
                  <a:lnTo>
                    <a:pt x="0" y="28"/>
                  </a:lnTo>
                  <a:lnTo>
                    <a:pt x="16" y="69"/>
                  </a:lnTo>
                  <a:lnTo>
                    <a:pt x="47" y="55"/>
                  </a:lnTo>
                  <a:lnTo>
                    <a:pt x="78" y="4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1" name="Freeform 4003"/>
            <p:cNvSpPr>
              <a:spLocks/>
            </p:cNvSpPr>
            <p:nvPr/>
          </p:nvSpPr>
          <p:spPr bwMode="auto">
            <a:xfrm>
              <a:off x="4586" y="1685"/>
              <a:ext cx="18" cy="18"/>
            </a:xfrm>
            <a:custGeom>
              <a:avLst/>
              <a:gdLst/>
              <a:ahLst/>
              <a:cxnLst>
                <a:cxn ang="0">
                  <a:pos x="31" y="14"/>
                </a:cxn>
                <a:cxn ang="0">
                  <a:pos x="62" y="0"/>
                </a:cxn>
                <a:cxn ang="0">
                  <a:pos x="65" y="10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49" y="45"/>
                </a:cxn>
                <a:cxn ang="0">
                  <a:pos x="40" y="49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2" y="45"/>
                </a:cxn>
                <a:cxn ang="0">
                  <a:pos x="5" y="38"/>
                </a:cxn>
                <a:cxn ang="0">
                  <a:pos x="0" y="28"/>
                </a:cxn>
                <a:cxn ang="0">
                  <a:pos x="31" y="14"/>
                </a:cxn>
              </a:cxnLst>
              <a:rect l="0" t="0" r="r" b="b"/>
              <a:pathLst>
                <a:path w="65" h="50">
                  <a:moveTo>
                    <a:pt x="31" y="14"/>
                  </a:moveTo>
                  <a:lnTo>
                    <a:pt x="62" y="0"/>
                  </a:lnTo>
                  <a:lnTo>
                    <a:pt x="65" y="10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49" y="45"/>
                  </a:lnTo>
                  <a:lnTo>
                    <a:pt x="40" y="49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2" y="45"/>
                  </a:lnTo>
                  <a:lnTo>
                    <a:pt x="5" y="38"/>
                  </a:lnTo>
                  <a:lnTo>
                    <a:pt x="0" y="28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2" name="Freeform 4004"/>
            <p:cNvSpPr>
              <a:spLocks/>
            </p:cNvSpPr>
            <p:nvPr/>
          </p:nvSpPr>
          <p:spPr bwMode="auto">
            <a:xfrm>
              <a:off x="4586" y="1685"/>
              <a:ext cx="18" cy="1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0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49" y="45"/>
                </a:cxn>
                <a:cxn ang="0">
                  <a:pos x="40" y="49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2" y="45"/>
                </a:cxn>
                <a:cxn ang="0">
                  <a:pos x="5" y="38"/>
                </a:cxn>
                <a:cxn ang="0">
                  <a:pos x="0" y="28"/>
                </a:cxn>
              </a:cxnLst>
              <a:rect l="0" t="0" r="r" b="b"/>
              <a:pathLst>
                <a:path w="65" h="50">
                  <a:moveTo>
                    <a:pt x="62" y="0"/>
                  </a:moveTo>
                  <a:lnTo>
                    <a:pt x="65" y="10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49" y="45"/>
                  </a:lnTo>
                  <a:lnTo>
                    <a:pt x="40" y="49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2" y="45"/>
                  </a:lnTo>
                  <a:lnTo>
                    <a:pt x="5" y="38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3" name="Freeform 4005"/>
            <p:cNvSpPr>
              <a:spLocks/>
            </p:cNvSpPr>
            <p:nvPr/>
          </p:nvSpPr>
          <p:spPr bwMode="auto">
            <a:xfrm>
              <a:off x="4588" y="1680"/>
              <a:ext cx="16" cy="23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55" y="0"/>
                </a:cxn>
                <a:cxn ang="0">
                  <a:pos x="59" y="8"/>
                </a:cxn>
                <a:cxn ang="0">
                  <a:pos x="61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1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7"/>
                </a:cxn>
                <a:cxn ang="0">
                  <a:pos x="15" y="55"/>
                </a:cxn>
                <a:cxn ang="0">
                  <a:pos x="6" y="50"/>
                </a:cxn>
                <a:cxn ang="0">
                  <a:pos x="0" y="42"/>
                </a:cxn>
                <a:cxn ang="0">
                  <a:pos x="27" y="21"/>
                </a:cxn>
              </a:cxnLst>
              <a:rect l="0" t="0" r="r" b="b"/>
              <a:pathLst>
                <a:path w="61" h="57">
                  <a:moveTo>
                    <a:pt x="27" y="21"/>
                  </a:moveTo>
                  <a:lnTo>
                    <a:pt x="55" y="0"/>
                  </a:lnTo>
                  <a:lnTo>
                    <a:pt x="59" y="8"/>
                  </a:lnTo>
                  <a:lnTo>
                    <a:pt x="61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1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7"/>
                  </a:lnTo>
                  <a:lnTo>
                    <a:pt x="15" y="55"/>
                  </a:lnTo>
                  <a:lnTo>
                    <a:pt x="6" y="50"/>
                  </a:lnTo>
                  <a:lnTo>
                    <a:pt x="0" y="42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4" name="Freeform 4006"/>
            <p:cNvSpPr>
              <a:spLocks/>
            </p:cNvSpPr>
            <p:nvPr/>
          </p:nvSpPr>
          <p:spPr bwMode="auto">
            <a:xfrm>
              <a:off x="4588" y="1680"/>
              <a:ext cx="16" cy="23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9" y="8"/>
                </a:cxn>
                <a:cxn ang="0">
                  <a:pos x="61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1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7"/>
                </a:cxn>
                <a:cxn ang="0">
                  <a:pos x="15" y="55"/>
                </a:cxn>
                <a:cxn ang="0">
                  <a:pos x="6" y="50"/>
                </a:cxn>
                <a:cxn ang="0">
                  <a:pos x="0" y="42"/>
                </a:cxn>
              </a:cxnLst>
              <a:rect l="0" t="0" r="r" b="b"/>
              <a:pathLst>
                <a:path w="61" h="57">
                  <a:moveTo>
                    <a:pt x="55" y="0"/>
                  </a:moveTo>
                  <a:lnTo>
                    <a:pt x="59" y="8"/>
                  </a:lnTo>
                  <a:lnTo>
                    <a:pt x="61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1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7"/>
                  </a:lnTo>
                  <a:lnTo>
                    <a:pt x="15" y="55"/>
                  </a:lnTo>
                  <a:lnTo>
                    <a:pt x="6" y="50"/>
                  </a:lnTo>
                  <a:lnTo>
                    <a:pt x="0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5" name="Freeform 4007"/>
            <p:cNvSpPr>
              <a:spLocks/>
            </p:cNvSpPr>
            <p:nvPr/>
          </p:nvSpPr>
          <p:spPr bwMode="auto">
            <a:xfrm>
              <a:off x="4579" y="1667"/>
              <a:ext cx="25" cy="29"/>
            </a:xfrm>
            <a:custGeom>
              <a:avLst/>
              <a:gdLst/>
              <a:ahLst/>
              <a:cxnLst>
                <a:cxn ang="0">
                  <a:pos x="26" y="78"/>
                </a:cxn>
                <a:cxn ang="0">
                  <a:pos x="53" y="57"/>
                </a:cxn>
                <a:cxn ang="0">
                  <a:pos x="81" y="36"/>
                </a:cxn>
                <a:cxn ang="0">
                  <a:pos x="55" y="0"/>
                </a:cxn>
                <a:cxn ang="0">
                  <a:pos x="28" y="21"/>
                </a:cxn>
                <a:cxn ang="0">
                  <a:pos x="0" y="42"/>
                </a:cxn>
                <a:cxn ang="0">
                  <a:pos x="26" y="78"/>
                </a:cxn>
              </a:cxnLst>
              <a:rect l="0" t="0" r="r" b="b"/>
              <a:pathLst>
                <a:path w="81" h="78">
                  <a:moveTo>
                    <a:pt x="26" y="78"/>
                  </a:moveTo>
                  <a:lnTo>
                    <a:pt x="53" y="57"/>
                  </a:lnTo>
                  <a:lnTo>
                    <a:pt x="81" y="36"/>
                  </a:lnTo>
                  <a:lnTo>
                    <a:pt x="55" y="0"/>
                  </a:lnTo>
                  <a:lnTo>
                    <a:pt x="28" y="21"/>
                  </a:lnTo>
                  <a:lnTo>
                    <a:pt x="0" y="42"/>
                  </a:lnTo>
                  <a:lnTo>
                    <a:pt x="26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6" name="Freeform 4008"/>
            <p:cNvSpPr>
              <a:spLocks/>
            </p:cNvSpPr>
            <p:nvPr/>
          </p:nvSpPr>
          <p:spPr bwMode="auto">
            <a:xfrm>
              <a:off x="4579" y="1667"/>
              <a:ext cx="25" cy="29"/>
            </a:xfrm>
            <a:custGeom>
              <a:avLst/>
              <a:gdLst/>
              <a:ahLst/>
              <a:cxnLst>
                <a:cxn ang="0">
                  <a:pos x="26" y="78"/>
                </a:cxn>
                <a:cxn ang="0">
                  <a:pos x="53" y="57"/>
                </a:cxn>
                <a:cxn ang="0">
                  <a:pos x="81" y="36"/>
                </a:cxn>
                <a:cxn ang="0">
                  <a:pos x="55" y="0"/>
                </a:cxn>
                <a:cxn ang="0">
                  <a:pos x="28" y="21"/>
                </a:cxn>
                <a:cxn ang="0">
                  <a:pos x="0" y="42"/>
                </a:cxn>
                <a:cxn ang="0">
                  <a:pos x="26" y="78"/>
                </a:cxn>
              </a:cxnLst>
              <a:rect l="0" t="0" r="r" b="b"/>
              <a:pathLst>
                <a:path w="81" h="78">
                  <a:moveTo>
                    <a:pt x="26" y="78"/>
                  </a:moveTo>
                  <a:lnTo>
                    <a:pt x="53" y="57"/>
                  </a:lnTo>
                  <a:lnTo>
                    <a:pt x="81" y="36"/>
                  </a:lnTo>
                  <a:lnTo>
                    <a:pt x="55" y="0"/>
                  </a:lnTo>
                  <a:lnTo>
                    <a:pt x="28" y="21"/>
                  </a:lnTo>
                  <a:lnTo>
                    <a:pt x="0" y="42"/>
                  </a:lnTo>
                  <a:lnTo>
                    <a:pt x="26" y="7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7" name="Freeform 4009"/>
            <p:cNvSpPr>
              <a:spLocks/>
            </p:cNvSpPr>
            <p:nvPr/>
          </p:nvSpPr>
          <p:spPr bwMode="auto">
            <a:xfrm>
              <a:off x="4588" y="1665"/>
              <a:ext cx="8" cy="11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7" y="6"/>
                </a:cxn>
                <a:cxn ang="0">
                  <a:pos x="22" y="0"/>
                </a:cxn>
                <a:cxn ang="0">
                  <a:pos x="0" y="27"/>
                </a:cxn>
              </a:cxnLst>
              <a:rect l="0" t="0" r="r" b="b"/>
              <a:pathLst>
                <a:path w="27" h="27">
                  <a:moveTo>
                    <a:pt x="0" y="27"/>
                  </a:moveTo>
                  <a:lnTo>
                    <a:pt x="27" y="6"/>
                  </a:lnTo>
                  <a:lnTo>
                    <a:pt x="22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8" name="Line 4010"/>
            <p:cNvSpPr>
              <a:spLocks noChangeShapeType="1"/>
            </p:cNvSpPr>
            <p:nvPr/>
          </p:nvSpPr>
          <p:spPr bwMode="auto">
            <a:xfrm flipH="1" flipV="1">
              <a:off x="4594" y="1665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19" name="Freeform 4011"/>
            <p:cNvSpPr>
              <a:spLocks/>
            </p:cNvSpPr>
            <p:nvPr/>
          </p:nvSpPr>
          <p:spPr bwMode="auto">
            <a:xfrm>
              <a:off x="4571" y="1653"/>
              <a:ext cx="23" cy="32"/>
            </a:xfrm>
            <a:custGeom>
              <a:avLst/>
              <a:gdLst/>
              <a:ahLst/>
              <a:cxnLst>
                <a:cxn ang="0">
                  <a:pos x="32" y="83"/>
                </a:cxn>
                <a:cxn ang="0">
                  <a:pos x="54" y="56"/>
                </a:cxn>
                <a:cxn ang="0">
                  <a:pos x="76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2" y="83"/>
                </a:cxn>
              </a:cxnLst>
              <a:rect l="0" t="0" r="r" b="b"/>
              <a:pathLst>
                <a:path w="76" h="83">
                  <a:moveTo>
                    <a:pt x="32" y="83"/>
                  </a:moveTo>
                  <a:lnTo>
                    <a:pt x="54" y="56"/>
                  </a:lnTo>
                  <a:lnTo>
                    <a:pt x="76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2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0" name="Freeform 4012"/>
            <p:cNvSpPr>
              <a:spLocks/>
            </p:cNvSpPr>
            <p:nvPr/>
          </p:nvSpPr>
          <p:spPr bwMode="auto">
            <a:xfrm>
              <a:off x="4571" y="1653"/>
              <a:ext cx="23" cy="32"/>
            </a:xfrm>
            <a:custGeom>
              <a:avLst/>
              <a:gdLst/>
              <a:ahLst/>
              <a:cxnLst>
                <a:cxn ang="0">
                  <a:pos x="32" y="83"/>
                </a:cxn>
                <a:cxn ang="0">
                  <a:pos x="54" y="56"/>
                </a:cxn>
                <a:cxn ang="0">
                  <a:pos x="76" y="29"/>
                </a:cxn>
                <a:cxn ang="0">
                  <a:pos x="44" y="0"/>
                </a:cxn>
                <a:cxn ang="0">
                  <a:pos x="22" y="27"/>
                </a:cxn>
                <a:cxn ang="0">
                  <a:pos x="0" y="54"/>
                </a:cxn>
                <a:cxn ang="0">
                  <a:pos x="32" y="83"/>
                </a:cxn>
              </a:cxnLst>
              <a:rect l="0" t="0" r="r" b="b"/>
              <a:pathLst>
                <a:path w="76" h="83">
                  <a:moveTo>
                    <a:pt x="32" y="83"/>
                  </a:moveTo>
                  <a:lnTo>
                    <a:pt x="54" y="56"/>
                  </a:lnTo>
                  <a:lnTo>
                    <a:pt x="76" y="29"/>
                  </a:lnTo>
                  <a:lnTo>
                    <a:pt x="44" y="0"/>
                  </a:lnTo>
                  <a:lnTo>
                    <a:pt x="22" y="27"/>
                  </a:lnTo>
                  <a:lnTo>
                    <a:pt x="0" y="54"/>
                  </a:lnTo>
                  <a:lnTo>
                    <a:pt x="32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1" name="Freeform 4013"/>
            <p:cNvSpPr>
              <a:spLocks/>
            </p:cNvSpPr>
            <p:nvPr/>
          </p:nvSpPr>
          <p:spPr bwMode="auto">
            <a:xfrm>
              <a:off x="4577" y="1653"/>
              <a:ext cx="9" cy="12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2" y="5"/>
                </a:cxn>
                <a:cxn ang="0">
                  <a:pos x="16" y="0"/>
                </a:cxn>
                <a:cxn ang="0">
                  <a:pos x="0" y="32"/>
                </a:cxn>
              </a:cxnLst>
              <a:rect l="0" t="0" r="r" b="b"/>
              <a:pathLst>
                <a:path w="22" h="32">
                  <a:moveTo>
                    <a:pt x="0" y="32"/>
                  </a:moveTo>
                  <a:lnTo>
                    <a:pt x="22" y="5"/>
                  </a:lnTo>
                  <a:lnTo>
                    <a:pt x="16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2" name="Line 4014"/>
            <p:cNvSpPr>
              <a:spLocks noChangeShapeType="1"/>
            </p:cNvSpPr>
            <p:nvPr/>
          </p:nvSpPr>
          <p:spPr bwMode="auto">
            <a:xfrm flipH="1" flipV="1">
              <a:off x="4584" y="1653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3" name="Freeform 4015"/>
            <p:cNvSpPr>
              <a:spLocks/>
            </p:cNvSpPr>
            <p:nvPr/>
          </p:nvSpPr>
          <p:spPr bwMode="auto">
            <a:xfrm>
              <a:off x="4563" y="1644"/>
              <a:ext cx="21" cy="32"/>
            </a:xfrm>
            <a:custGeom>
              <a:avLst/>
              <a:gdLst/>
              <a:ahLst/>
              <a:cxnLst>
                <a:cxn ang="0">
                  <a:pos x="36" y="84"/>
                </a:cxn>
                <a:cxn ang="0">
                  <a:pos x="53" y="53"/>
                </a:cxn>
                <a:cxn ang="0">
                  <a:pos x="69" y="21"/>
                </a:cxn>
                <a:cxn ang="0">
                  <a:pos x="33" y="0"/>
                </a:cxn>
                <a:cxn ang="0">
                  <a:pos x="17" y="32"/>
                </a:cxn>
                <a:cxn ang="0">
                  <a:pos x="0" y="63"/>
                </a:cxn>
                <a:cxn ang="0">
                  <a:pos x="36" y="84"/>
                </a:cxn>
              </a:cxnLst>
              <a:rect l="0" t="0" r="r" b="b"/>
              <a:pathLst>
                <a:path w="69" h="84">
                  <a:moveTo>
                    <a:pt x="36" y="84"/>
                  </a:moveTo>
                  <a:lnTo>
                    <a:pt x="53" y="53"/>
                  </a:lnTo>
                  <a:lnTo>
                    <a:pt x="69" y="21"/>
                  </a:lnTo>
                  <a:lnTo>
                    <a:pt x="33" y="0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36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4" name="Freeform 4016"/>
            <p:cNvSpPr>
              <a:spLocks/>
            </p:cNvSpPr>
            <p:nvPr/>
          </p:nvSpPr>
          <p:spPr bwMode="auto">
            <a:xfrm>
              <a:off x="4563" y="1644"/>
              <a:ext cx="21" cy="32"/>
            </a:xfrm>
            <a:custGeom>
              <a:avLst/>
              <a:gdLst/>
              <a:ahLst/>
              <a:cxnLst>
                <a:cxn ang="0">
                  <a:pos x="36" y="84"/>
                </a:cxn>
                <a:cxn ang="0">
                  <a:pos x="53" y="53"/>
                </a:cxn>
                <a:cxn ang="0">
                  <a:pos x="69" y="21"/>
                </a:cxn>
                <a:cxn ang="0">
                  <a:pos x="33" y="0"/>
                </a:cxn>
                <a:cxn ang="0">
                  <a:pos x="17" y="32"/>
                </a:cxn>
                <a:cxn ang="0">
                  <a:pos x="0" y="63"/>
                </a:cxn>
                <a:cxn ang="0">
                  <a:pos x="36" y="84"/>
                </a:cxn>
              </a:cxnLst>
              <a:rect l="0" t="0" r="r" b="b"/>
              <a:pathLst>
                <a:path w="69" h="84">
                  <a:moveTo>
                    <a:pt x="36" y="84"/>
                  </a:moveTo>
                  <a:lnTo>
                    <a:pt x="53" y="53"/>
                  </a:lnTo>
                  <a:lnTo>
                    <a:pt x="69" y="21"/>
                  </a:lnTo>
                  <a:lnTo>
                    <a:pt x="33" y="0"/>
                  </a:lnTo>
                  <a:lnTo>
                    <a:pt x="17" y="32"/>
                  </a:lnTo>
                  <a:lnTo>
                    <a:pt x="0" y="63"/>
                  </a:lnTo>
                  <a:lnTo>
                    <a:pt x="36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5" name="Freeform 4017"/>
            <p:cNvSpPr>
              <a:spLocks/>
            </p:cNvSpPr>
            <p:nvPr/>
          </p:nvSpPr>
          <p:spPr bwMode="auto">
            <a:xfrm>
              <a:off x="4567" y="1644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6" y="4"/>
                </a:cxn>
                <a:cxn ang="0">
                  <a:pos x="8" y="0"/>
                </a:cxn>
                <a:cxn ang="0">
                  <a:pos x="0" y="36"/>
                </a:cxn>
              </a:cxnLst>
              <a:rect l="0" t="0" r="r" b="b"/>
              <a:pathLst>
                <a:path w="16" h="36">
                  <a:moveTo>
                    <a:pt x="0" y="36"/>
                  </a:moveTo>
                  <a:lnTo>
                    <a:pt x="16" y="4"/>
                  </a:lnTo>
                  <a:lnTo>
                    <a:pt x="8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6" name="Line 4018"/>
            <p:cNvSpPr>
              <a:spLocks noChangeShapeType="1"/>
            </p:cNvSpPr>
            <p:nvPr/>
          </p:nvSpPr>
          <p:spPr bwMode="auto">
            <a:xfrm flipH="1" flipV="1">
              <a:off x="4569" y="1644"/>
              <a:ext cx="4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7" name="Freeform 4019"/>
            <p:cNvSpPr>
              <a:spLocks/>
            </p:cNvSpPr>
            <p:nvPr/>
          </p:nvSpPr>
          <p:spPr bwMode="auto">
            <a:xfrm>
              <a:off x="4552" y="1640"/>
              <a:ext cx="17" cy="29"/>
            </a:xfrm>
            <a:custGeom>
              <a:avLst/>
              <a:gdLst/>
              <a:ahLst/>
              <a:cxnLst>
                <a:cxn ang="0">
                  <a:pos x="41" y="82"/>
                </a:cxn>
                <a:cxn ang="0">
                  <a:pos x="50" y="47"/>
                </a:cxn>
                <a:cxn ang="0">
                  <a:pos x="58" y="11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1" y="82"/>
                </a:cxn>
              </a:cxnLst>
              <a:rect l="0" t="0" r="r" b="b"/>
              <a:pathLst>
                <a:path w="58" h="82">
                  <a:moveTo>
                    <a:pt x="41" y="82"/>
                  </a:moveTo>
                  <a:lnTo>
                    <a:pt x="50" y="47"/>
                  </a:lnTo>
                  <a:lnTo>
                    <a:pt x="58" y="11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8" name="Freeform 4020"/>
            <p:cNvSpPr>
              <a:spLocks/>
            </p:cNvSpPr>
            <p:nvPr/>
          </p:nvSpPr>
          <p:spPr bwMode="auto">
            <a:xfrm>
              <a:off x="4552" y="1640"/>
              <a:ext cx="17" cy="29"/>
            </a:xfrm>
            <a:custGeom>
              <a:avLst/>
              <a:gdLst/>
              <a:ahLst/>
              <a:cxnLst>
                <a:cxn ang="0">
                  <a:pos x="41" y="82"/>
                </a:cxn>
                <a:cxn ang="0">
                  <a:pos x="50" y="47"/>
                </a:cxn>
                <a:cxn ang="0">
                  <a:pos x="58" y="11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1" y="82"/>
                </a:cxn>
              </a:cxnLst>
              <a:rect l="0" t="0" r="r" b="b"/>
              <a:pathLst>
                <a:path w="58" h="82">
                  <a:moveTo>
                    <a:pt x="41" y="82"/>
                  </a:moveTo>
                  <a:lnTo>
                    <a:pt x="50" y="47"/>
                  </a:lnTo>
                  <a:lnTo>
                    <a:pt x="58" y="11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1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29" name="Freeform 4021"/>
            <p:cNvSpPr>
              <a:spLocks/>
            </p:cNvSpPr>
            <p:nvPr/>
          </p:nvSpPr>
          <p:spPr bwMode="auto">
            <a:xfrm>
              <a:off x="4555" y="1638"/>
              <a:ext cx="4" cy="13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9" y="1"/>
                </a:cxn>
                <a:cxn ang="0">
                  <a:pos x="1" y="0"/>
                </a:cxn>
                <a:cxn ang="0">
                  <a:pos x="0" y="36"/>
                </a:cxn>
              </a:cxnLst>
              <a:rect l="0" t="0" r="r" b="b"/>
              <a:pathLst>
                <a:path w="9" h="36">
                  <a:moveTo>
                    <a:pt x="0" y="36"/>
                  </a:moveTo>
                  <a:lnTo>
                    <a:pt x="9" y="1"/>
                  </a:lnTo>
                  <a:lnTo>
                    <a:pt x="1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0" name="Line 4022"/>
            <p:cNvSpPr>
              <a:spLocks noChangeShapeType="1"/>
            </p:cNvSpPr>
            <p:nvPr/>
          </p:nvSpPr>
          <p:spPr bwMode="auto">
            <a:xfrm flipH="1" flipV="1">
              <a:off x="4557" y="1638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1" name="Freeform 4023"/>
            <p:cNvSpPr>
              <a:spLocks/>
            </p:cNvSpPr>
            <p:nvPr/>
          </p:nvSpPr>
          <p:spPr bwMode="auto">
            <a:xfrm>
              <a:off x="4542" y="1638"/>
              <a:ext cx="15" cy="29"/>
            </a:xfrm>
            <a:custGeom>
              <a:avLst/>
              <a:gdLst/>
              <a:ahLst/>
              <a:cxnLst>
                <a:cxn ang="0">
                  <a:pos x="42" y="74"/>
                </a:cxn>
                <a:cxn ang="0">
                  <a:pos x="43" y="38"/>
                </a:cxn>
                <a:cxn ang="0">
                  <a:pos x="44" y="2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2" y="74"/>
                </a:cxn>
              </a:cxnLst>
              <a:rect l="0" t="0" r="r" b="b"/>
              <a:pathLst>
                <a:path w="44" h="74">
                  <a:moveTo>
                    <a:pt x="42" y="74"/>
                  </a:moveTo>
                  <a:lnTo>
                    <a:pt x="43" y="38"/>
                  </a:lnTo>
                  <a:lnTo>
                    <a:pt x="44" y="2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2" name="Freeform 4024"/>
            <p:cNvSpPr>
              <a:spLocks/>
            </p:cNvSpPr>
            <p:nvPr/>
          </p:nvSpPr>
          <p:spPr bwMode="auto">
            <a:xfrm>
              <a:off x="4542" y="1638"/>
              <a:ext cx="15" cy="29"/>
            </a:xfrm>
            <a:custGeom>
              <a:avLst/>
              <a:gdLst/>
              <a:ahLst/>
              <a:cxnLst>
                <a:cxn ang="0">
                  <a:pos x="42" y="74"/>
                </a:cxn>
                <a:cxn ang="0">
                  <a:pos x="43" y="38"/>
                </a:cxn>
                <a:cxn ang="0">
                  <a:pos x="44" y="2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2" y="74"/>
                </a:cxn>
              </a:cxnLst>
              <a:rect l="0" t="0" r="r" b="b"/>
              <a:pathLst>
                <a:path w="44" h="74">
                  <a:moveTo>
                    <a:pt x="42" y="74"/>
                  </a:moveTo>
                  <a:lnTo>
                    <a:pt x="43" y="38"/>
                  </a:lnTo>
                  <a:lnTo>
                    <a:pt x="44" y="2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2" y="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3" name="Freeform 4025"/>
            <p:cNvSpPr>
              <a:spLocks/>
            </p:cNvSpPr>
            <p:nvPr/>
          </p:nvSpPr>
          <p:spPr bwMode="auto">
            <a:xfrm>
              <a:off x="4540" y="1638"/>
              <a:ext cx="4" cy="13"/>
            </a:xfrm>
            <a:custGeom>
              <a:avLst/>
              <a:gdLst/>
              <a:ahLst/>
              <a:cxnLst>
                <a:cxn ang="0">
                  <a:pos x="7" y="37"/>
                </a:cxn>
                <a:cxn ang="0">
                  <a:pos x="8" y="0"/>
                </a:cxn>
                <a:cxn ang="0">
                  <a:pos x="0" y="2"/>
                </a:cxn>
                <a:cxn ang="0">
                  <a:pos x="7" y="37"/>
                </a:cxn>
              </a:cxnLst>
              <a:rect l="0" t="0" r="r" b="b"/>
              <a:pathLst>
                <a:path w="8" h="37">
                  <a:moveTo>
                    <a:pt x="7" y="37"/>
                  </a:moveTo>
                  <a:lnTo>
                    <a:pt x="8" y="0"/>
                  </a:lnTo>
                  <a:lnTo>
                    <a:pt x="0" y="2"/>
                  </a:lnTo>
                  <a:lnTo>
                    <a:pt x="7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4" name="Line 4026"/>
            <p:cNvSpPr>
              <a:spLocks noChangeShapeType="1"/>
            </p:cNvSpPr>
            <p:nvPr/>
          </p:nvSpPr>
          <p:spPr bwMode="auto">
            <a:xfrm flipH="1">
              <a:off x="4540" y="1638"/>
              <a:ext cx="4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5" name="Freeform 4027"/>
            <p:cNvSpPr>
              <a:spLocks/>
            </p:cNvSpPr>
            <p:nvPr/>
          </p:nvSpPr>
          <p:spPr bwMode="auto">
            <a:xfrm>
              <a:off x="4530" y="1638"/>
              <a:ext cx="14" cy="31"/>
            </a:xfrm>
            <a:custGeom>
              <a:avLst/>
              <a:gdLst/>
              <a:ahLst/>
              <a:cxnLst>
                <a:cxn ang="0">
                  <a:pos x="55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8"/>
                </a:cxn>
                <a:cxn ang="0">
                  <a:pos x="6" y="43"/>
                </a:cxn>
                <a:cxn ang="0">
                  <a:pos x="13" y="78"/>
                </a:cxn>
                <a:cxn ang="0">
                  <a:pos x="55" y="70"/>
                </a:cxn>
              </a:cxnLst>
              <a:rect l="0" t="0" r="r" b="b"/>
              <a:pathLst>
                <a:path w="55" h="78">
                  <a:moveTo>
                    <a:pt x="55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8"/>
                  </a:lnTo>
                  <a:lnTo>
                    <a:pt x="6" y="43"/>
                  </a:lnTo>
                  <a:lnTo>
                    <a:pt x="13" y="78"/>
                  </a:lnTo>
                  <a:lnTo>
                    <a:pt x="55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7" name="Freeform 4029"/>
            <p:cNvSpPr>
              <a:spLocks/>
            </p:cNvSpPr>
            <p:nvPr/>
          </p:nvSpPr>
          <p:spPr bwMode="auto">
            <a:xfrm>
              <a:off x="4530" y="1638"/>
              <a:ext cx="14" cy="31"/>
            </a:xfrm>
            <a:custGeom>
              <a:avLst/>
              <a:gdLst/>
              <a:ahLst/>
              <a:cxnLst>
                <a:cxn ang="0">
                  <a:pos x="55" y="70"/>
                </a:cxn>
                <a:cxn ang="0">
                  <a:pos x="48" y="35"/>
                </a:cxn>
                <a:cxn ang="0">
                  <a:pos x="41" y="0"/>
                </a:cxn>
                <a:cxn ang="0">
                  <a:pos x="0" y="8"/>
                </a:cxn>
                <a:cxn ang="0">
                  <a:pos x="6" y="43"/>
                </a:cxn>
                <a:cxn ang="0">
                  <a:pos x="13" y="78"/>
                </a:cxn>
                <a:cxn ang="0">
                  <a:pos x="55" y="70"/>
                </a:cxn>
              </a:cxnLst>
              <a:rect l="0" t="0" r="r" b="b"/>
              <a:pathLst>
                <a:path w="55" h="78">
                  <a:moveTo>
                    <a:pt x="55" y="70"/>
                  </a:moveTo>
                  <a:lnTo>
                    <a:pt x="48" y="35"/>
                  </a:lnTo>
                  <a:lnTo>
                    <a:pt x="41" y="0"/>
                  </a:lnTo>
                  <a:lnTo>
                    <a:pt x="0" y="8"/>
                  </a:lnTo>
                  <a:lnTo>
                    <a:pt x="6" y="43"/>
                  </a:lnTo>
                  <a:lnTo>
                    <a:pt x="13" y="78"/>
                  </a:lnTo>
                  <a:lnTo>
                    <a:pt x="55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8" name="Freeform 4030"/>
            <p:cNvSpPr>
              <a:spLocks/>
            </p:cNvSpPr>
            <p:nvPr/>
          </p:nvSpPr>
          <p:spPr bwMode="auto">
            <a:xfrm>
              <a:off x="4528" y="1642"/>
              <a:ext cx="2" cy="14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7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39" name="Line 4031"/>
            <p:cNvSpPr>
              <a:spLocks noChangeShapeType="1"/>
            </p:cNvSpPr>
            <p:nvPr/>
          </p:nvSpPr>
          <p:spPr bwMode="auto">
            <a:xfrm flipH="1">
              <a:off x="4528" y="164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0" name="Freeform 4032"/>
            <p:cNvSpPr>
              <a:spLocks/>
            </p:cNvSpPr>
            <p:nvPr/>
          </p:nvSpPr>
          <p:spPr bwMode="auto">
            <a:xfrm>
              <a:off x="4515" y="1642"/>
              <a:ext cx="19" cy="32"/>
            </a:xfrm>
            <a:custGeom>
              <a:avLst/>
              <a:gdLst/>
              <a:ahLst/>
              <a:cxnLst>
                <a:cxn ang="0">
                  <a:pos x="64" y="66"/>
                </a:cxn>
                <a:cxn ang="0">
                  <a:pos x="51" y="33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13" y="50"/>
                </a:cxn>
                <a:cxn ang="0">
                  <a:pos x="26" y="83"/>
                </a:cxn>
                <a:cxn ang="0">
                  <a:pos x="64" y="66"/>
                </a:cxn>
              </a:cxnLst>
              <a:rect l="0" t="0" r="r" b="b"/>
              <a:pathLst>
                <a:path w="64" h="83">
                  <a:moveTo>
                    <a:pt x="64" y="66"/>
                  </a:moveTo>
                  <a:lnTo>
                    <a:pt x="51" y="33"/>
                  </a:lnTo>
                  <a:lnTo>
                    <a:pt x="38" y="0"/>
                  </a:lnTo>
                  <a:lnTo>
                    <a:pt x="0" y="18"/>
                  </a:lnTo>
                  <a:lnTo>
                    <a:pt x="13" y="50"/>
                  </a:lnTo>
                  <a:lnTo>
                    <a:pt x="26" y="83"/>
                  </a:lnTo>
                  <a:lnTo>
                    <a:pt x="64" y="6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1" name="Freeform 4033"/>
            <p:cNvSpPr>
              <a:spLocks/>
            </p:cNvSpPr>
            <p:nvPr/>
          </p:nvSpPr>
          <p:spPr bwMode="auto">
            <a:xfrm>
              <a:off x="4515" y="1642"/>
              <a:ext cx="19" cy="32"/>
            </a:xfrm>
            <a:custGeom>
              <a:avLst/>
              <a:gdLst/>
              <a:ahLst/>
              <a:cxnLst>
                <a:cxn ang="0">
                  <a:pos x="64" y="66"/>
                </a:cxn>
                <a:cxn ang="0">
                  <a:pos x="51" y="33"/>
                </a:cxn>
                <a:cxn ang="0">
                  <a:pos x="38" y="0"/>
                </a:cxn>
                <a:cxn ang="0">
                  <a:pos x="0" y="18"/>
                </a:cxn>
                <a:cxn ang="0">
                  <a:pos x="13" y="50"/>
                </a:cxn>
                <a:cxn ang="0">
                  <a:pos x="26" y="83"/>
                </a:cxn>
                <a:cxn ang="0">
                  <a:pos x="64" y="66"/>
                </a:cxn>
              </a:cxnLst>
              <a:rect l="0" t="0" r="r" b="b"/>
              <a:pathLst>
                <a:path w="64" h="83">
                  <a:moveTo>
                    <a:pt x="64" y="66"/>
                  </a:moveTo>
                  <a:lnTo>
                    <a:pt x="51" y="33"/>
                  </a:lnTo>
                  <a:lnTo>
                    <a:pt x="38" y="0"/>
                  </a:lnTo>
                  <a:lnTo>
                    <a:pt x="0" y="18"/>
                  </a:lnTo>
                  <a:lnTo>
                    <a:pt x="13" y="50"/>
                  </a:lnTo>
                  <a:lnTo>
                    <a:pt x="26" y="83"/>
                  </a:lnTo>
                  <a:lnTo>
                    <a:pt x="64" y="6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2" name="Freeform 4034"/>
            <p:cNvSpPr>
              <a:spLocks/>
            </p:cNvSpPr>
            <p:nvPr/>
          </p:nvSpPr>
          <p:spPr bwMode="auto">
            <a:xfrm>
              <a:off x="4513" y="1649"/>
              <a:ext cx="6" cy="13"/>
            </a:xfrm>
            <a:custGeom>
              <a:avLst/>
              <a:gdLst/>
              <a:ahLst/>
              <a:cxnLst>
                <a:cxn ang="0">
                  <a:pos x="20" y="32"/>
                </a:cxn>
                <a:cxn ang="0">
                  <a:pos x="7" y="0"/>
                </a:cxn>
                <a:cxn ang="0">
                  <a:pos x="0" y="3"/>
                </a:cxn>
                <a:cxn ang="0">
                  <a:pos x="20" y="32"/>
                </a:cxn>
              </a:cxnLst>
              <a:rect l="0" t="0" r="r" b="b"/>
              <a:pathLst>
                <a:path w="20" h="32">
                  <a:moveTo>
                    <a:pt x="20" y="32"/>
                  </a:moveTo>
                  <a:lnTo>
                    <a:pt x="7" y="0"/>
                  </a:lnTo>
                  <a:lnTo>
                    <a:pt x="0" y="3"/>
                  </a:lnTo>
                  <a:lnTo>
                    <a:pt x="2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3" name="Line 4035"/>
            <p:cNvSpPr>
              <a:spLocks noChangeShapeType="1"/>
            </p:cNvSpPr>
            <p:nvPr/>
          </p:nvSpPr>
          <p:spPr bwMode="auto">
            <a:xfrm flipH="1">
              <a:off x="4513" y="1649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4" name="Freeform 4036"/>
            <p:cNvSpPr>
              <a:spLocks/>
            </p:cNvSpPr>
            <p:nvPr/>
          </p:nvSpPr>
          <p:spPr bwMode="auto">
            <a:xfrm>
              <a:off x="4503" y="1651"/>
              <a:ext cx="23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29"/>
                </a:cxn>
                <a:cxn ang="0">
                  <a:pos x="34" y="0"/>
                </a:cxn>
                <a:cxn ang="0">
                  <a:pos x="0" y="27"/>
                </a:cxn>
                <a:cxn ang="0">
                  <a:pos x="20" y="56"/>
                </a:cxn>
                <a:cxn ang="0">
                  <a:pos x="39" y="86"/>
                </a:cxn>
                <a:cxn ang="0">
                  <a:pos x="74" y="59"/>
                </a:cxn>
              </a:cxnLst>
              <a:rect l="0" t="0" r="r" b="b"/>
              <a:pathLst>
                <a:path w="74" h="86">
                  <a:moveTo>
                    <a:pt x="74" y="59"/>
                  </a:moveTo>
                  <a:lnTo>
                    <a:pt x="54" y="29"/>
                  </a:lnTo>
                  <a:lnTo>
                    <a:pt x="34" y="0"/>
                  </a:lnTo>
                  <a:lnTo>
                    <a:pt x="0" y="27"/>
                  </a:lnTo>
                  <a:lnTo>
                    <a:pt x="20" y="56"/>
                  </a:lnTo>
                  <a:lnTo>
                    <a:pt x="39" y="86"/>
                  </a:lnTo>
                  <a:lnTo>
                    <a:pt x="74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5" name="Freeform 4037"/>
            <p:cNvSpPr>
              <a:spLocks/>
            </p:cNvSpPr>
            <p:nvPr/>
          </p:nvSpPr>
          <p:spPr bwMode="auto">
            <a:xfrm>
              <a:off x="4503" y="1651"/>
              <a:ext cx="23" cy="32"/>
            </a:xfrm>
            <a:custGeom>
              <a:avLst/>
              <a:gdLst/>
              <a:ahLst/>
              <a:cxnLst>
                <a:cxn ang="0">
                  <a:pos x="74" y="59"/>
                </a:cxn>
                <a:cxn ang="0">
                  <a:pos x="54" y="29"/>
                </a:cxn>
                <a:cxn ang="0">
                  <a:pos x="34" y="0"/>
                </a:cxn>
                <a:cxn ang="0">
                  <a:pos x="0" y="27"/>
                </a:cxn>
                <a:cxn ang="0">
                  <a:pos x="20" y="56"/>
                </a:cxn>
                <a:cxn ang="0">
                  <a:pos x="39" y="86"/>
                </a:cxn>
                <a:cxn ang="0">
                  <a:pos x="74" y="59"/>
                </a:cxn>
              </a:cxnLst>
              <a:rect l="0" t="0" r="r" b="b"/>
              <a:pathLst>
                <a:path w="74" h="86">
                  <a:moveTo>
                    <a:pt x="74" y="59"/>
                  </a:moveTo>
                  <a:lnTo>
                    <a:pt x="54" y="29"/>
                  </a:lnTo>
                  <a:lnTo>
                    <a:pt x="34" y="0"/>
                  </a:lnTo>
                  <a:lnTo>
                    <a:pt x="0" y="27"/>
                  </a:lnTo>
                  <a:lnTo>
                    <a:pt x="20" y="56"/>
                  </a:lnTo>
                  <a:lnTo>
                    <a:pt x="39" y="86"/>
                  </a:lnTo>
                  <a:lnTo>
                    <a:pt x="74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6" name="Freeform 4038"/>
            <p:cNvSpPr>
              <a:spLocks/>
            </p:cNvSpPr>
            <p:nvPr/>
          </p:nvSpPr>
          <p:spPr bwMode="auto">
            <a:xfrm>
              <a:off x="4501" y="1660"/>
              <a:ext cx="8" cy="11"/>
            </a:xfrm>
            <a:custGeom>
              <a:avLst/>
              <a:gdLst/>
              <a:ahLst/>
              <a:cxnLst>
                <a:cxn ang="0">
                  <a:pos x="27" y="29"/>
                </a:cxn>
                <a:cxn ang="0">
                  <a:pos x="7" y="0"/>
                </a:cxn>
                <a:cxn ang="0">
                  <a:pos x="0" y="6"/>
                </a:cxn>
                <a:cxn ang="0">
                  <a:pos x="27" y="29"/>
                </a:cxn>
              </a:cxnLst>
              <a:rect l="0" t="0" r="r" b="b"/>
              <a:pathLst>
                <a:path w="27" h="29">
                  <a:moveTo>
                    <a:pt x="27" y="29"/>
                  </a:moveTo>
                  <a:lnTo>
                    <a:pt x="7" y="0"/>
                  </a:lnTo>
                  <a:lnTo>
                    <a:pt x="0" y="6"/>
                  </a:lnTo>
                  <a:lnTo>
                    <a:pt x="27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7" name="Line 4039"/>
            <p:cNvSpPr>
              <a:spLocks noChangeShapeType="1"/>
            </p:cNvSpPr>
            <p:nvPr/>
          </p:nvSpPr>
          <p:spPr bwMode="auto">
            <a:xfrm flipH="1">
              <a:off x="4501" y="166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8" name="Freeform 4040"/>
            <p:cNvSpPr>
              <a:spLocks/>
            </p:cNvSpPr>
            <p:nvPr/>
          </p:nvSpPr>
          <p:spPr bwMode="auto">
            <a:xfrm>
              <a:off x="4495" y="1662"/>
              <a:ext cx="22" cy="32"/>
            </a:xfrm>
            <a:custGeom>
              <a:avLst/>
              <a:gdLst/>
              <a:ahLst/>
              <a:cxnLst>
                <a:cxn ang="0">
                  <a:pos x="79" y="47"/>
                </a:cxn>
                <a:cxn ang="0">
                  <a:pos x="53" y="23"/>
                </a:cxn>
                <a:cxn ang="0">
                  <a:pos x="26" y="0"/>
                </a:cxn>
                <a:cxn ang="0">
                  <a:pos x="0" y="34"/>
                </a:cxn>
                <a:cxn ang="0">
                  <a:pos x="26" y="57"/>
                </a:cxn>
                <a:cxn ang="0">
                  <a:pos x="53" y="81"/>
                </a:cxn>
                <a:cxn ang="0">
                  <a:pos x="79" y="47"/>
                </a:cxn>
              </a:cxnLst>
              <a:rect l="0" t="0" r="r" b="b"/>
              <a:pathLst>
                <a:path w="79" h="81">
                  <a:moveTo>
                    <a:pt x="79" y="47"/>
                  </a:moveTo>
                  <a:lnTo>
                    <a:pt x="53" y="23"/>
                  </a:lnTo>
                  <a:lnTo>
                    <a:pt x="26" y="0"/>
                  </a:lnTo>
                  <a:lnTo>
                    <a:pt x="0" y="34"/>
                  </a:lnTo>
                  <a:lnTo>
                    <a:pt x="26" y="57"/>
                  </a:lnTo>
                  <a:lnTo>
                    <a:pt x="53" y="81"/>
                  </a:lnTo>
                  <a:lnTo>
                    <a:pt x="79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49" name="Freeform 4041"/>
            <p:cNvSpPr>
              <a:spLocks/>
            </p:cNvSpPr>
            <p:nvPr/>
          </p:nvSpPr>
          <p:spPr bwMode="auto">
            <a:xfrm>
              <a:off x="4495" y="1662"/>
              <a:ext cx="22" cy="32"/>
            </a:xfrm>
            <a:custGeom>
              <a:avLst/>
              <a:gdLst/>
              <a:ahLst/>
              <a:cxnLst>
                <a:cxn ang="0">
                  <a:pos x="79" y="47"/>
                </a:cxn>
                <a:cxn ang="0">
                  <a:pos x="53" y="23"/>
                </a:cxn>
                <a:cxn ang="0">
                  <a:pos x="26" y="0"/>
                </a:cxn>
                <a:cxn ang="0">
                  <a:pos x="0" y="34"/>
                </a:cxn>
                <a:cxn ang="0">
                  <a:pos x="26" y="57"/>
                </a:cxn>
                <a:cxn ang="0">
                  <a:pos x="53" y="81"/>
                </a:cxn>
                <a:cxn ang="0">
                  <a:pos x="79" y="47"/>
                </a:cxn>
              </a:cxnLst>
              <a:rect l="0" t="0" r="r" b="b"/>
              <a:pathLst>
                <a:path w="79" h="81">
                  <a:moveTo>
                    <a:pt x="79" y="47"/>
                  </a:moveTo>
                  <a:lnTo>
                    <a:pt x="53" y="23"/>
                  </a:lnTo>
                  <a:lnTo>
                    <a:pt x="26" y="0"/>
                  </a:lnTo>
                  <a:lnTo>
                    <a:pt x="0" y="34"/>
                  </a:lnTo>
                  <a:lnTo>
                    <a:pt x="26" y="57"/>
                  </a:lnTo>
                  <a:lnTo>
                    <a:pt x="53" y="81"/>
                  </a:lnTo>
                  <a:lnTo>
                    <a:pt x="79" y="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0" name="Freeform 4042"/>
            <p:cNvSpPr>
              <a:spLocks/>
            </p:cNvSpPr>
            <p:nvPr/>
          </p:nvSpPr>
          <p:spPr bwMode="auto">
            <a:xfrm>
              <a:off x="4492" y="1676"/>
              <a:ext cx="9" cy="9"/>
            </a:xfrm>
            <a:custGeom>
              <a:avLst/>
              <a:gdLst/>
              <a:ahLst/>
              <a:cxnLst>
                <a:cxn ang="0">
                  <a:pos x="30" y="23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30" y="23"/>
                </a:cxn>
              </a:cxnLst>
              <a:rect l="0" t="0" r="r" b="b"/>
              <a:pathLst>
                <a:path w="30" h="23">
                  <a:moveTo>
                    <a:pt x="30" y="23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30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1" name="Line 4043"/>
            <p:cNvSpPr>
              <a:spLocks noChangeShapeType="1"/>
            </p:cNvSpPr>
            <p:nvPr/>
          </p:nvSpPr>
          <p:spPr bwMode="auto">
            <a:xfrm flipH="1">
              <a:off x="4492" y="1676"/>
              <a:ext cx="3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2" name="Freeform 4044"/>
            <p:cNvSpPr>
              <a:spLocks/>
            </p:cNvSpPr>
            <p:nvPr/>
          </p:nvSpPr>
          <p:spPr bwMode="auto">
            <a:xfrm>
              <a:off x="4486" y="1678"/>
              <a:ext cx="25" cy="27"/>
            </a:xfrm>
            <a:custGeom>
              <a:avLst/>
              <a:gdLst/>
              <a:ahLst/>
              <a:cxnLst>
                <a:cxn ang="0">
                  <a:pos x="79" y="35"/>
                </a:cxn>
                <a:cxn ang="0">
                  <a:pos x="49" y="17"/>
                </a:cxn>
                <a:cxn ang="0">
                  <a:pos x="19" y="0"/>
                </a:cxn>
                <a:cxn ang="0">
                  <a:pos x="0" y="40"/>
                </a:cxn>
                <a:cxn ang="0">
                  <a:pos x="29" y="57"/>
                </a:cxn>
                <a:cxn ang="0">
                  <a:pos x="59" y="75"/>
                </a:cxn>
                <a:cxn ang="0">
                  <a:pos x="79" y="35"/>
                </a:cxn>
              </a:cxnLst>
              <a:rect l="0" t="0" r="r" b="b"/>
              <a:pathLst>
                <a:path w="79" h="75">
                  <a:moveTo>
                    <a:pt x="79" y="35"/>
                  </a:moveTo>
                  <a:lnTo>
                    <a:pt x="49" y="17"/>
                  </a:lnTo>
                  <a:lnTo>
                    <a:pt x="19" y="0"/>
                  </a:lnTo>
                  <a:lnTo>
                    <a:pt x="0" y="40"/>
                  </a:lnTo>
                  <a:lnTo>
                    <a:pt x="29" y="57"/>
                  </a:lnTo>
                  <a:lnTo>
                    <a:pt x="59" y="75"/>
                  </a:lnTo>
                  <a:lnTo>
                    <a:pt x="79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3" name="Freeform 4045"/>
            <p:cNvSpPr>
              <a:spLocks/>
            </p:cNvSpPr>
            <p:nvPr/>
          </p:nvSpPr>
          <p:spPr bwMode="auto">
            <a:xfrm>
              <a:off x="4486" y="1678"/>
              <a:ext cx="25" cy="27"/>
            </a:xfrm>
            <a:custGeom>
              <a:avLst/>
              <a:gdLst/>
              <a:ahLst/>
              <a:cxnLst>
                <a:cxn ang="0">
                  <a:pos x="79" y="35"/>
                </a:cxn>
                <a:cxn ang="0">
                  <a:pos x="49" y="17"/>
                </a:cxn>
                <a:cxn ang="0">
                  <a:pos x="19" y="0"/>
                </a:cxn>
                <a:cxn ang="0">
                  <a:pos x="0" y="40"/>
                </a:cxn>
                <a:cxn ang="0">
                  <a:pos x="29" y="57"/>
                </a:cxn>
                <a:cxn ang="0">
                  <a:pos x="59" y="75"/>
                </a:cxn>
                <a:cxn ang="0">
                  <a:pos x="79" y="35"/>
                </a:cxn>
              </a:cxnLst>
              <a:rect l="0" t="0" r="r" b="b"/>
              <a:pathLst>
                <a:path w="79" h="75">
                  <a:moveTo>
                    <a:pt x="79" y="35"/>
                  </a:moveTo>
                  <a:lnTo>
                    <a:pt x="49" y="17"/>
                  </a:lnTo>
                  <a:lnTo>
                    <a:pt x="19" y="0"/>
                  </a:lnTo>
                  <a:lnTo>
                    <a:pt x="0" y="40"/>
                  </a:lnTo>
                  <a:lnTo>
                    <a:pt x="29" y="57"/>
                  </a:lnTo>
                  <a:lnTo>
                    <a:pt x="59" y="75"/>
                  </a:lnTo>
                  <a:lnTo>
                    <a:pt x="79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4" name="Freeform 4046"/>
            <p:cNvSpPr>
              <a:spLocks/>
            </p:cNvSpPr>
            <p:nvPr/>
          </p:nvSpPr>
          <p:spPr bwMode="auto">
            <a:xfrm>
              <a:off x="4486" y="1692"/>
              <a:ext cx="9" cy="6"/>
            </a:xfrm>
            <a:custGeom>
              <a:avLst/>
              <a:gdLst/>
              <a:ahLst/>
              <a:cxnLst>
                <a:cxn ang="0">
                  <a:pos x="33" y="17"/>
                </a:cxn>
                <a:cxn ang="0">
                  <a:pos x="4" y="0"/>
                </a:cxn>
                <a:cxn ang="0">
                  <a:pos x="0" y="8"/>
                </a:cxn>
                <a:cxn ang="0">
                  <a:pos x="33" y="17"/>
                </a:cxn>
              </a:cxnLst>
              <a:rect l="0" t="0" r="r" b="b"/>
              <a:pathLst>
                <a:path w="33" h="17">
                  <a:moveTo>
                    <a:pt x="33" y="17"/>
                  </a:moveTo>
                  <a:lnTo>
                    <a:pt x="4" y="0"/>
                  </a:lnTo>
                  <a:lnTo>
                    <a:pt x="0" y="8"/>
                  </a:lnTo>
                  <a:lnTo>
                    <a:pt x="33" y="1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5" name="Line 4047"/>
            <p:cNvSpPr>
              <a:spLocks noChangeShapeType="1"/>
            </p:cNvSpPr>
            <p:nvPr/>
          </p:nvSpPr>
          <p:spPr bwMode="auto">
            <a:xfrm flipH="1">
              <a:off x="4486" y="1692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6" name="Freeform 4048"/>
            <p:cNvSpPr>
              <a:spLocks/>
            </p:cNvSpPr>
            <p:nvPr/>
          </p:nvSpPr>
          <p:spPr bwMode="auto">
            <a:xfrm>
              <a:off x="4482" y="1696"/>
              <a:ext cx="23" cy="22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7" name="Freeform 4049"/>
            <p:cNvSpPr>
              <a:spLocks/>
            </p:cNvSpPr>
            <p:nvPr/>
          </p:nvSpPr>
          <p:spPr bwMode="auto">
            <a:xfrm>
              <a:off x="4482" y="1696"/>
              <a:ext cx="23" cy="22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8" name="Freeform 4050"/>
            <p:cNvSpPr>
              <a:spLocks/>
            </p:cNvSpPr>
            <p:nvPr/>
          </p:nvSpPr>
          <p:spPr bwMode="auto">
            <a:xfrm>
              <a:off x="4482" y="1712"/>
              <a:ext cx="10" cy="4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59" name="Line 4051"/>
            <p:cNvSpPr>
              <a:spLocks noChangeShapeType="1"/>
            </p:cNvSpPr>
            <p:nvPr/>
          </p:nvSpPr>
          <p:spPr bwMode="auto">
            <a:xfrm flipH="1">
              <a:off x="4482" y="171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0" name="Freeform 4052"/>
            <p:cNvSpPr>
              <a:spLocks/>
            </p:cNvSpPr>
            <p:nvPr/>
          </p:nvSpPr>
          <p:spPr bwMode="auto">
            <a:xfrm>
              <a:off x="4482" y="1714"/>
              <a:ext cx="21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5"/>
                </a:cxn>
                <a:cxn ang="0">
                  <a:pos x="34" y="47"/>
                </a:cxn>
                <a:cxn ang="0">
                  <a:pos x="68" y="49"/>
                </a:cxn>
                <a:cxn ang="0">
                  <a:pos x="70" y="5"/>
                </a:cxn>
              </a:cxnLst>
              <a:rect l="0" t="0" r="r" b="b"/>
              <a:pathLst>
                <a:path w="70" h="49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5"/>
                  </a:lnTo>
                  <a:lnTo>
                    <a:pt x="34" y="47"/>
                  </a:lnTo>
                  <a:lnTo>
                    <a:pt x="68" y="49"/>
                  </a:lnTo>
                  <a:lnTo>
                    <a:pt x="7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1" name="Freeform 4053"/>
            <p:cNvSpPr>
              <a:spLocks/>
            </p:cNvSpPr>
            <p:nvPr/>
          </p:nvSpPr>
          <p:spPr bwMode="auto">
            <a:xfrm>
              <a:off x="4482" y="1714"/>
              <a:ext cx="21" cy="18"/>
            </a:xfrm>
            <a:custGeom>
              <a:avLst/>
              <a:gdLst/>
              <a:ahLst/>
              <a:cxnLst>
                <a:cxn ang="0">
                  <a:pos x="70" y="5"/>
                </a:cxn>
                <a:cxn ang="0">
                  <a:pos x="36" y="2"/>
                </a:cxn>
                <a:cxn ang="0">
                  <a:pos x="2" y="0"/>
                </a:cxn>
                <a:cxn ang="0">
                  <a:pos x="0" y="45"/>
                </a:cxn>
                <a:cxn ang="0">
                  <a:pos x="34" y="47"/>
                </a:cxn>
                <a:cxn ang="0">
                  <a:pos x="68" y="49"/>
                </a:cxn>
                <a:cxn ang="0">
                  <a:pos x="70" y="5"/>
                </a:cxn>
              </a:cxnLst>
              <a:rect l="0" t="0" r="r" b="b"/>
              <a:pathLst>
                <a:path w="70" h="49">
                  <a:moveTo>
                    <a:pt x="70" y="5"/>
                  </a:moveTo>
                  <a:lnTo>
                    <a:pt x="36" y="2"/>
                  </a:lnTo>
                  <a:lnTo>
                    <a:pt x="2" y="0"/>
                  </a:lnTo>
                  <a:lnTo>
                    <a:pt x="0" y="45"/>
                  </a:lnTo>
                  <a:lnTo>
                    <a:pt x="34" y="47"/>
                  </a:lnTo>
                  <a:lnTo>
                    <a:pt x="68" y="49"/>
                  </a:lnTo>
                  <a:lnTo>
                    <a:pt x="7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2" name="Freeform 4054"/>
            <p:cNvSpPr>
              <a:spLocks/>
            </p:cNvSpPr>
            <p:nvPr/>
          </p:nvSpPr>
          <p:spPr bwMode="auto">
            <a:xfrm>
              <a:off x="4482" y="1732"/>
              <a:ext cx="10" cy="2"/>
            </a:xfrm>
            <a:custGeom>
              <a:avLst/>
              <a:gdLst/>
              <a:ahLst/>
              <a:cxnLst>
                <a:cxn ang="0">
                  <a:pos x="34" y="2"/>
                </a:cxn>
                <a:cxn ang="0">
                  <a:pos x="0" y="0"/>
                </a:cxn>
                <a:cxn ang="0">
                  <a:pos x="1" y="9"/>
                </a:cxn>
                <a:cxn ang="0">
                  <a:pos x="34" y="2"/>
                </a:cxn>
              </a:cxnLst>
              <a:rect l="0" t="0" r="r" b="b"/>
              <a:pathLst>
                <a:path w="34" h="9">
                  <a:moveTo>
                    <a:pt x="34" y="2"/>
                  </a:moveTo>
                  <a:lnTo>
                    <a:pt x="0" y="0"/>
                  </a:lnTo>
                  <a:lnTo>
                    <a:pt x="1" y="9"/>
                  </a:lnTo>
                  <a:lnTo>
                    <a:pt x="34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3" name="Line 4055"/>
            <p:cNvSpPr>
              <a:spLocks noChangeShapeType="1"/>
            </p:cNvSpPr>
            <p:nvPr/>
          </p:nvSpPr>
          <p:spPr bwMode="auto">
            <a:xfrm>
              <a:off x="4482" y="173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4" name="Freeform 4056"/>
            <p:cNvSpPr>
              <a:spLocks/>
            </p:cNvSpPr>
            <p:nvPr/>
          </p:nvSpPr>
          <p:spPr bwMode="auto">
            <a:xfrm>
              <a:off x="4482" y="1730"/>
              <a:ext cx="21" cy="2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8" y="57"/>
                </a:cxn>
                <a:cxn ang="0">
                  <a:pos x="41" y="50"/>
                </a:cxn>
                <a:cxn ang="0">
                  <a:pos x="74" y="43"/>
                </a:cxn>
                <a:cxn ang="0">
                  <a:pos x="66" y="0"/>
                </a:cxn>
              </a:cxnLst>
              <a:rect l="0" t="0" r="r" b="b"/>
              <a:pathLst>
                <a:path w="74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8" y="57"/>
                  </a:lnTo>
                  <a:lnTo>
                    <a:pt x="41" y="50"/>
                  </a:lnTo>
                  <a:lnTo>
                    <a:pt x="74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5" name="Freeform 4057"/>
            <p:cNvSpPr>
              <a:spLocks/>
            </p:cNvSpPr>
            <p:nvPr/>
          </p:nvSpPr>
          <p:spPr bwMode="auto">
            <a:xfrm>
              <a:off x="4482" y="1730"/>
              <a:ext cx="21" cy="20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8" y="57"/>
                </a:cxn>
                <a:cxn ang="0">
                  <a:pos x="41" y="50"/>
                </a:cxn>
                <a:cxn ang="0">
                  <a:pos x="74" y="43"/>
                </a:cxn>
                <a:cxn ang="0">
                  <a:pos x="66" y="0"/>
                </a:cxn>
              </a:cxnLst>
              <a:rect l="0" t="0" r="r" b="b"/>
              <a:pathLst>
                <a:path w="74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8" y="57"/>
                  </a:lnTo>
                  <a:lnTo>
                    <a:pt x="41" y="50"/>
                  </a:lnTo>
                  <a:lnTo>
                    <a:pt x="74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6" name="Freeform 4058"/>
            <p:cNvSpPr>
              <a:spLocks/>
            </p:cNvSpPr>
            <p:nvPr/>
          </p:nvSpPr>
          <p:spPr bwMode="auto">
            <a:xfrm>
              <a:off x="4484" y="1748"/>
              <a:ext cx="11" cy="6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7"/>
                </a:cxn>
                <a:cxn ang="0">
                  <a:pos x="2" y="15"/>
                </a:cxn>
                <a:cxn ang="0">
                  <a:pos x="33" y="0"/>
                </a:cxn>
              </a:cxnLst>
              <a:rect l="0" t="0" r="r" b="b"/>
              <a:pathLst>
                <a:path w="33" h="15">
                  <a:moveTo>
                    <a:pt x="33" y="0"/>
                  </a:moveTo>
                  <a:lnTo>
                    <a:pt x="0" y="7"/>
                  </a:lnTo>
                  <a:lnTo>
                    <a:pt x="2" y="15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7" name="Line 4059"/>
            <p:cNvSpPr>
              <a:spLocks noChangeShapeType="1"/>
            </p:cNvSpPr>
            <p:nvPr/>
          </p:nvSpPr>
          <p:spPr bwMode="auto">
            <a:xfrm>
              <a:off x="4484" y="1750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8" name="Freeform 4060"/>
            <p:cNvSpPr>
              <a:spLocks/>
            </p:cNvSpPr>
            <p:nvPr/>
          </p:nvSpPr>
          <p:spPr bwMode="auto">
            <a:xfrm>
              <a:off x="4484" y="1743"/>
              <a:ext cx="25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18" y="71"/>
                </a:cxn>
                <a:cxn ang="0">
                  <a:pos x="48" y="56"/>
                </a:cxn>
                <a:cxn ang="0">
                  <a:pos x="79" y="41"/>
                </a:cxn>
                <a:cxn ang="0">
                  <a:pos x="62" y="0"/>
                </a:cxn>
              </a:cxnLst>
              <a:rect l="0" t="0" r="r" b="b"/>
              <a:pathLst>
                <a:path w="79" h="71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18" y="71"/>
                  </a:lnTo>
                  <a:lnTo>
                    <a:pt x="48" y="56"/>
                  </a:lnTo>
                  <a:lnTo>
                    <a:pt x="79" y="4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69" name="Freeform 4061"/>
            <p:cNvSpPr>
              <a:spLocks/>
            </p:cNvSpPr>
            <p:nvPr/>
          </p:nvSpPr>
          <p:spPr bwMode="auto">
            <a:xfrm>
              <a:off x="4484" y="1743"/>
              <a:ext cx="25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18" y="71"/>
                </a:cxn>
                <a:cxn ang="0">
                  <a:pos x="48" y="56"/>
                </a:cxn>
                <a:cxn ang="0">
                  <a:pos x="79" y="41"/>
                </a:cxn>
                <a:cxn ang="0">
                  <a:pos x="62" y="0"/>
                </a:cxn>
              </a:cxnLst>
              <a:rect l="0" t="0" r="r" b="b"/>
              <a:pathLst>
                <a:path w="79" h="71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18" y="71"/>
                  </a:lnTo>
                  <a:lnTo>
                    <a:pt x="48" y="56"/>
                  </a:lnTo>
                  <a:lnTo>
                    <a:pt x="79" y="4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0" name="Freeform 4062"/>
            <p:cNvSpPr>
              <a:spLocks/>
            </p:cNvSpPr>
            <p:nvPr/>
          </p:nvSpPr>
          <p:spPr bwMode="auto">
            <a:xfrm>
              <a:off x="4490" y="1757"/>
              <a:ext cx="19" cy="20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30" y="15"/>
                </a:cxn>
              </a:cxnLst>
              <a:rect l="0" t="0" r="r" b="b"/>
              <a:pathLst>
                <a:path w="65" h="52">
                  <a:moveTo>
                    <a:pt x="30" y="15"/>
                  </a:moveTo>
                  <a:lnTo>
                    <a:pt x="61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1" name="Freeform 4063"/>
            <p:cNvSpPr>
              <a:spLocks/>
            </p:cNvSpPr>
            <p:nvPr/>
          </p:nvSpPr>
          <p:spPr bwMode="auto">
            <a:xfrm>
              <a:off x="4490" y="1757"/>
              <a:ext cx="19" cy="20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65" h="52">
                  <a:moveTo>
                    <a:pt x="61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2" name="Freeform 4064"/>
            <p:cNvSpPr>
              <a:spLocks/>
            </p:cNvSpPr>
            <p:nvPr/>
          </p:nvSpPr>
          <p:spPr bwMode="auto">
            <a:xfrm>
              <a:off x="4778" y="1532"/>
              <a:ext cx="19" cy="20"/>
            </a:xfrm>
            <a:custGeom>
              <a:avLst/>
              <a:gdLst/>
              <a:ahLst/>
              <a:cxnLst>
                <a:cxn ang="0">
                  <a:pos x="27" y="21"/>
                </a:cxn>
                <a:cxn ang="0">
                  <a:pos x="55" y="0"/>
                </a:cxn>
                <a:cxn ang="0">
                  <a:pos x="59" y="8"/>
                </a:cxn>
                <a:cxn ang="0">
                  <a:pos x="62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7"/>
                </a:cxn>
                <a:cxn ang="0">
                  <a:pos x="15" y="55"/>
                </a:cxn>
                <a:cxn ang="0">
                  <a:pos x="7" y="50"/>
                </a:cxn>
                <a:cxn ang="0">
                  <a:pos x="0" y="42"/>
                </a:cxn>
                <a:cxn ang="0">
                  <a:pos x="27" y="21"/>
                </a:cxn>
              </a:cxnLst>
              <a:rect l="0" t="0" r="r" b="b"/>
              <a:pathLst>
                <a:path w="62" h="57">
                  <a:moveTo>
                    <a:pt x="27" y="21"/>
                  </a:moveTo>
                  <a:lnTo>
                    <a:pt x="55" y="0"/>
                  </a:lnTo>
                  <a:lnTo>
                    <a:pt x="59" y="8"/>
                  </a:lnTo>
                  <a:lnTo>
                    <a:pt x="62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7"/>
                  </a:lnTo>
                  <a:lnTo>
                    <a:pt x="15" y="55"/>
                  </a:lnTo>
                  <a:lnTo>
                    <a:pt x="7" y="50"/>
                  </a:lnTo>
                  <a:lnTo>
                    <a:pt x="0" y="42"/>
                  </a:lnTo>
                  <a:lnTo>
                    <a:pt x="27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3" name="Freeform 4065"/>
            <p:cNvSpPr>
              <a:spLocks/>
            </p:cNvSpPr>
            <p:nvPr/>
          </p:nvSpPr>
          <p:spPr bwMode="auto">
            <a:xfrm>
              <a:off x="4778" y="1532"/>
              <a:ext cx="19" cy="20"/>
            </a:xfrm>
            <a:custGeom>
              <a:avLst/>
              <a:gdLst/>
              <a:ahLst/>
              <a:cxnLst>
                <a:cxn ang="0">
                  <a:pos x="55" y="0"/>
                </a:cxn>
                <a:cxn ang="0">
                  <a:pos x="59" y="8"/>
                </a:cxn>
                <a:cxn ang="0">
                  <a:pos x="62" y="19"/>
                </a:cxn>
                <a:cxn ang="0">
                  <a:pos x="60" y="29"/>
                </a:cxn>
                <a:cxn ang="0">
                  <a:pos x="57" y="39"/>
                </a:cxn>
                <a:cxn ang="0">
                  <a:pos x="52" y="47"/>
                </a:cxn>
                <a:cxn ang="0">
                  <a:pos x="44" y="53"/>
                </a:cxn>
                <a:cxn ang="0">
                  <a:pos x="34" y="56"/>
                </a:cxn>
                <a:cxn ang="0">
                  <a:pos x="25" y="57"/>
                </a:cxn>
                <a:cxn ang="0">
                  <a:pos x="15" y="55"/>
                </a:cxn>
                <a:cxn ang="0">
                  <a:pos x="7" y="50"/>
                </a:cxn>
                <a:cxn ang="0">
                  <a:pos x="0" y="42"/>
                </a:cxn>
              </a:cxnLst>
              <a:rect l="0" t="0" r="r" b="b"/>
              <a:pathLst>
                <a:path w="62" h="57">
                  <a:moveTo>
                    <a:pt x="55" y="0"/>
                  </a:moveTo>
                  <a:lnTo>
                    <a:pt x="59" y="8"/>
                  </a:lnTo>
                  <a:lnTo>
                    <a:pt x="62" y="19"/>
                  </a:lnTo>
                  <a:lnTo>
                    <a:pt x="60" y="29"/>
                  </a:lnTo>
                  <a:lnTo>
                    <a:pt x="57" y="39"/>
                  </a:lnTo>
                  <a:lnTo>
                    <a:pt x="52" y="47"/>
                  </a:lnTo>
                  <a:lnTo>
                    <a:pt x="44" y="53"/>
                  </a:lnTo>
                  <a:lnTo>
                    <a:pt x="34" y="56"/>
                  </a:lnTo>
                  <a:lnTo>
                    <a:pt x="25" y="57"/>
                  </a:lnTo>
                  <a:lnTo>
                    <a:pt x="15" y="55"/>
                  </a:lnTo>
                  <a:lnTo>
                    <a:pt x="7" y="50"/>
                  </a:lnTo>
                  <a:lnTo>
                    <a:pt x="0" y="4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4" name="Freeform 4066"/>
            <p:cNvSpPr>
              <a:spLocks/>
            </p:cNvSpPr>
            <p:nvPr/>
          </p:nvSpPr>
          <p:spPr bwMode="auto">
            <a:xfrm>
              <a:off x="4772" y="1519"/>
              <a:ext cx="23" cy="29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2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7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2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7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5" name="Freeform 4067"/>
            <p:cNvSpPr>
              <a:spLocks/>
            </p:cNvSpPr>
            <p:nvPr/>
          </p:nvSpPr>
          <p:spPr bwMode="auto">
            <a:xfrm>
              <a:off x="4772" y="1519"/>
              <a:ext cx="23" cy="29"/>
            </a:xfrm>
            <a:custGeom>
              <a:avLst/>
              <a:gdLst/>
              <a:ahLst/>
              <a:cxnLst>
                <a:cxn ang="0">
                  <a:pos x="25" y="78"/>
                </a:cxn>
                <a:cxn ang="0">
                  <a:pos x="52" y="57"/>
                </a:cxn>
                <a:cxn ang="0">
                  <a:pos x="80" y="36"/>
                </a:cxn>
                <a:cxn ang="0">
                  <a:pos x="55" y="0"/>
                </a:cxn>
                <a:cxn ang="0">
                  <a:pos x="27" y="21"/>
                </a:cxn>
                <a:cxn ang="0">
                  <a:pos x="0" y="42"/>
                </a:cxn>
                <a:cxn ang="0">
                  <a:pos x="25" y="78"/>
                </a:cxn>
              </a:cxnLst>
              <a:rect l="0" t="0" r="r" b="b"/>
              <a:pathLst>
                <a:path w="80" h="78">
                  <a:moveTo>
                    <a:pt x="25" y="78"/>
                  </a:moveTo>
                  <a:lnTo>
                    <a:pt x="52" y="57"/>
                  </a:lnTo>
                  <a:lnTo>
                    <a:pt x="80" y="36"/>
                  </a:lnTo>
                  <a:lnTo>
                    <a:pt x="55" y="0"/>
                  </a:lnTo>
                  <a:lnTo>
                    <a:pt x="27" y="21"/>
                  </a:lnTo>
                  <a:lnTo>
                    <a:pt x="0" y="42"/>
                  </a:lnTo>
                  <a:lnTo>
                    <a:pt x="25" y="7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6" name="Freeform 4068"/>
            <p:cNvSpPr>
              <a:spLocks/>
            </p:cNvSpPr>
            <p:nvPr/>
          </p:nvSpPr>
          <p:spPr bwMode="auto">
            <a:xfrm>
              <a:off x="4780" y="1517"/>
              <a:ext cx="8" cy="9"/>
            </a:xfrm>
            <a:custGeom>
              <a:avLst/>
              <a:gdLst/>
              <a:ahLst/>
              <a:cxnLst>
                <a:cxn ang="0">
                  <a:pos x="0" y="27"/>
                </a:cxn>
                <a:cxn ang="0">
                  <a:pos x="28" y="6"/>
                </a:cxn>
                <a:cxn ang="0">
                  <a:pos x="23" y="0"/>
                </a:cxn>
                <a:cxn ang="0">
                  <a:pos x="0" y="27"/>
                </a:cxn>
              </a:cxnLst>
              <a:rect l="0" t="0" r="r" b="b"/>
              <a:pathLst>
                <a:path w="28" h="27">
                  <a:moveTo>
                    <a:pt x="0" y="27"/>
                  </a:moveTo>
                  <a:lnTo>
                    <a:pt x="28" y="6"/>
                  </a:lnTo>
                  <a:lnTo>
                    <a:pt x="23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7" name="Line 4069"/>
            <p:cNvSpPr>
              <a:spLocks noChangeShapeType="1"/>
            </p:cNvSpPr>
            <p:nvPr/>
          </p:nvSpPr>
          <p:spPr bwMode="auto">
            <a:xfrm flipH="1" flipV="1">
              <a:off x="4786" y="1517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8" name="Freeform 4070"/>
            <p:cNvSpPr>
              <a:spLocks/>
            </p:cNvSpPr>
            <p:nvPr/>
          </p:nvSpPr>
          <p:spPr bwMode="auto">
            <a:xfrm>
              <a:off x="4764" y="1505"/>
              <a:ext cx="22" cy="32"/>
            </a:xfrm>
            <a:custGeom>
              <a:avLst/>
              <a:gdLst/>
              <a:ahLst/>
              <a:cxnLst>
                <a:cxn ang="0">
                  <a:pos x="31" y="83"/>
                </a:cxn>
                <a:cxn ang="0">
                  <a:pos x="54" y="56"/>
                </a:cxn>
                <a:cxn ang="0">
                  <a:pos x="77" y="29"/>
                </a:cxn>
                <a:cxn ang="0">
                  <a:pos x="46" y="0"/>
                </a:cxn>
                <a:cxn ang="0">
                  <a:pos x="23" y="26"/>
                </a:cxn>
                <a:cxn ang="0">
                  <a:pos x="0" y="53"/>
                </a:cxn>
                <a:cxn ang="0">
                  <a:pos x="31" y="83"/>
                </a:cxn>
              </a:cxnLst>
              <a:rect l="0" t="0" r="r" b="b"/>
              <a:pathLst>
                <a:path w="77" h="83">
                  <a:moveTo>
                    <a:pt x="31" y="83"/>
                  </a:moveTo>
                  <a:lnTo>
                    <a:pt x="54" y="56"/>
                  </a:lnTo>
                  <a:lnTo>
                    <a:pt x="77" y="29"/>
                  </a:lnTo>
                  <a:lnTo>
                    <a:pt x="46" y="0"/>
                  </a:lnTo>
                  <a:lnTo>
                    <a:pt x="23" y="26"/>
                  </a:lnTo>
                  <a:lnTo>
                    <a:pt x="0" y="53"/>
                  </a:lnTo>
                  <a:lnTo>
                    <a:pt x="31" y="8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79" name="Freeform 4071"/>
            <p:cNvSpPr>
              <a:spLocks/>
            </p:cNvSpPr>
            <p:nvPr/>
          </p:nvSpPr>
          <p:spPr bwMode="auto">
            <a:xfrm>
              <a:off x="4764" y="1505"/>
              <a:ext cx="22" cy="32"/>
            </a:xfrm>
            <a:custGeom>
              <a:avLst/>
              <a:gdLst/>
              <a:ahLst/>
              <a:cxnLst>
                <a:cxn ang="0">
                  <a:pos x="31" y="83"/>
                </a:cxn>
                <a:cxn ang="0">
                  <a:pos x="54" y="56"/>
                </a:cxn>
                <a:cxn ang="0">
                  <a:pos x="77" y="29"/>
                </a:cxn>
                <a:cxn ang="0">
                  <a:pos x="46" y="0"/>
                </a:cxn>
                <a:cxn ang="0">
                  <a:pos x="23" y="26"/>
                </a:cxn>
                <a:cxn ang="0">
                  <a:pos x="0" y="53"/>
                </a:cxn>
                <a:cxn ang="0">
                  <a:pos x="31" y="83"/>
                </a:cxn>
              </a:cxnLst>
              <a:rect l="0" t="0" r="r" b="b"/>
              <a:pathLst>
                <a:path w="77" h="83">
                  <a:moveTo>
                    <a:pt x="31" y="83"/>
                  </a:moveTo>
                  <a:lnTo>
                    <a:pt x="54" y="56"/>
                  </a:lnTo>
                  <a:lnTo>
                    <a:pt x="77" y="29"/>
                  </a:lnTo>
                  <a:lnTo>
                    <a:pt x="46" y="0"/>
                  </a:lnTo>
                  <a:lnTo>
                    <a:pt x="23" y="26"/>
                  </a:lnTo>
                  <a:lnTo>
                    <a:pt x="0" y="53"/>
                  </a:lnTo>
                  <a:lnTo>
                    <a:pt x="31" y="8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0" name="Freeform 4072"/>
            <p:cNvSpPr>
              <a:spLocks/>
            </p:cNvSpPr>
            <p:nvPr/>
          </p:nvSpPr>
          <p:spPr bwMode="auto">
            <a:xfrm>
              <a:off x="4770" y="1503"/>
              <a:ext cx="8" cy="11"/>
            </a:xfrm>
            <a:custGeom>
              <a:avLst/>
              <a:gdLst/>
              <a:ahLst/>
              <a:cxnLst>
                <a:cxn ang="0">
                  <a:pos x="0" y="31"/>
                </a:cxn>
                <a:cxn ang="0">
                  <a:pos x="23" y="5"/>
                </a:cxn>
                <a:cxn ang="0">
                  <a:pos x="17" y="0"/>
                </a:cxn>
                <a:cxn ang="0">
                  <a:pos x="0" y="31"/>
                </a:cxn>
              </a:cxnLst>
              <a:rect l="0" t="0" r="r" b="b"/>
              <a:pathLst>
                <a:path w="23" h="31">
                  <a:moveTo>
                    <a:pt x="0" y="31"/>
                  </a:moveTo>
                  <a:lnTo>
                    <a:pt x="23" y="5"/>
                  </a:lnTo>
                  <a:lnTo>
                    <a:pt x="17" y="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1" name="Line 4073"/>
            <p:cNvSpPr>
              <a:spLocks noChangeShapeType="1"/>
            </p:cNvSpPr>
            <p:nvPr/>
          </p:nvSpPr>
          <p:spPr bwMode="auto">
            <a:xfrm flipH="1" flipV="1">
              <a:off x="4776" y="1503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2" name="Freeform 4074"/>
            <p:cNvSpPr>
              <a:spLocks/>
            </p:cNvSpPr>
            <p:nvPr/>
          </p:nvSpPr>
          <p:spPr bwMode="auto">
            <a:xfrm>
              <a:off x="4755" y="1496"/>
              <a:ext cx="21" cy="32"/>
            </a:xfrm>
            <a:custGeom>
              <a:avLst/>
              <a:gdLst/>
              <a:ahLst/>
              <a:cxnLst>
                <a:cxn ang="0">
                  <a:pos x="38" y="84"/>
                </a:cxn>
                <a:cxn ang="0">
                  <a:pos x="54" y="52"/>
                </a:cxn>
                <a:cxn ang="0">
                  <a:pos x="71" y="21"/>
                </a:cxn>
                <a:cxn ang="0">
                  <a:pos x="33" y="0"/>
                </a:cxn>
                <a:cxn ang="0">
                  <a:pos x="17" y="31"/>
                </a:cxn>
                <a:cxn ang="0">
                  <a:pos x="0" y="63"/>
                </a:cxn>
                <a:cxn ang="0">
                  <a:pos x="38" y="84"/>
                </a:cxn>
              </a:cxnLst>
              <a:rect l="0" t="0" r="r" b="b"/>
              <a:pathLst>
                <a:path w="71" h="84">
                  <a:moveTo>
                    <a:pt x="38" y="84"/>
                  </a:moveTo>
                  <a:lnTo>
                    <a:pt x="54" y="52"/>
                  </a:lnTo>
                  <a:lnTo>
                    <a:pt x="71" y="21"/>
                  </a:lnTo>
                  <a:lnTo>
                    <a:pt x="33" y="0"/>
                  </a:lnTo>
                  <a:lnTo>
                    <a:pt x="17" y="31"/>
                  </a:lnTo>
                  <a:lnTo>
                    <a:pt x="0" y="63"/>
                  </a:lnTo>
                  <a:lnTo>
                    <a:pt x="38" y="8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3" name="Freeform 4075"/>
            <p:cNvSpPr>
              <a:spLocks/>
            </p:cNvSpPr>
            <p:nvPr/>
          </p:nvSpPr>
          <p:spPr bwMode="auto">
            <a:xfrm>
              <a:off x="4755" y="1496"/>
              <a:ext cx="21" cy="32"/>
            </a:xfrm>
            <a:custGeom>
              <a:avLst/>
              <a:gdLst/>
              <a:ahLst/>
              <a:cxnLst>
                <a:cxn ang="0">
                  <a:pos x="38" y="84"/>
                </a:cxn>
                <a:cxn ang="0">
                  <a:pos x="54" y="52"/>
                </a:cxn>
                <a:cxn ang="0">
                  <a:pos x="71" y="21"/>
                </a:cxn>
                <a:cxn ang="0">
                  <a:pos x="33" y="0"/>
                </a:cxn>
                <a:cxn ang="0">
                  <a:pos x="17" y="31"/>
                </a:cxn>
                <a:cxn ang="0">
                  <a:pos x="0" y="63"/>
                </a:cxn>
                <a:cxn ang="0">
                  <a:pos x="38" y="84"/>
                </a:cxn>
              </a:cxnLst>
              <a:rect l="0" t="0" r="r" b="b"/>
              <a:pathLst>
                <a:path w="71" h="84">
                  <a:moveTo>
                    <a:pt x="38" y="84"/>
                  </a:moveTo>
                  <a:lnTo>
                    <a:pt x="54" y="52"/>
                  </a:lnTo>
                  <a:lnTo>
                    <a:pt x="71" y="21"/>
                  </a:lnTo>
                  <a:lnTo>
                    <a:pt x="33" y="0"/>
                  </a:lnTo>
                  <a:lnTo>
                    <a:pt x="17" y="31"/>
                  </a:lnTo>
                  <a:lnTo>
                    <a:pt x="0" y="63"/>
                  </a:lnTo>
                  <a:lnTo>
                    <a:pt x="38" y="8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4" name="Freeform 4076"/>
            <p:cNvSpPr>
              <a:spLocks/>
            </p:cNvSpPr>
            <p:nvPr/>
          </p:nvSpPr>
          <p:spPr bwMode="auto">
            <a:xfrm>
              <a:off x="4759" y="1494"/>
              <a:ext cx="5" cy="14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6" y="4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6" h="35">
                  <a:moveTo>
                    <a:pt x="0" y="35"/>
                  </a:moveTo>
                  <a:lnTo>
                    <a:pt x="16" y="4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5" name="Line 4077"/>
            <p:cNvSpPr>
              <a:spLocks noChangeShapeType="1"/>
            </p:cNvSpPr>
            <p:nvPr/>
          </p:nvSpPr>
          <p:spPr bwMode="auto">
            <a:xfrm flipH="1" flipV="1">
              <a:off x="4762" y="1494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6" name="Freeform 4078"/>
            <p:cNvSpPr>
              <a:spLocks/>
            </p:cNvSpPr>
            <p:nvPr/>
          </p:nvSpPr>
          <p:spPr bwMode="auto">
            <a:xfrm>
              <a:off x="4745" y="1490"/>
              <a:ext cx="17" cy="31"/>
            </a:xfrm>
            <a:custGeom>
              <a:avLst/>
              <a:gdLst/>
              <a:ahLst/>
              <a:cxnLst>
                <a:cxn ang="0">
                  <a:pos x="41" y="82"/>
                </a:cxn>
                <a:cxn ang="0">
                  <a:pos x="50" y="46"/>
                </a:cxn>
                <a:cxn ang="0">
                  <a:pos x="59" y="11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1" y="82"/>
                </a:cxn>
              </a:cxnLst>
              <a:rect l="0" t="0" r="r" b="b"/>
              <a:pathLst>
                <a:path w="59" h="82">
                  <a:moveTo>
                    <a:pt x="41" y="82"/>
                  </a:moveTo>
                  <a:lnTo>
                    <a:pt x="50" y="46"/>
                  </a:lnTo>
                  <a:lnTo>
                    <a:pt x="59" y="11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1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7" name="Freeform 4079"/>
            <p:cNvSpPr>
              <a:spLocks/>
            </p:cNvSpPr>
            <p:nvPr/>
          </p:nvSpPr>
          <p:spPr bwMode="auto">
            <a:xfrm>
              <a:off x="4745" y="1490"/>
              <a:ext cx="17" cy="31"/>
            </a:xfrm>
            <a:custGeom>
              <a:avLst/>
              <a:gdLst/>
              <a:ahLst/>
              <a:cxnLst>
                <a:cxn ang="0">
                  <a:pos x="41" y="82"/>
                </a:cxn>
                <a:cxn ang="0">
                  <a:pos x="50" y="46"/>
                </a:cxn>
                <a:cxn ang="0">
                  <a:pos x="59" y="11"/>
                </a:cxn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1" y="82"/>
                </a:cxn>
              </a:cxnLst>
              <a:rect l="0" t="0" r="r" b="b"/>
              <a:pathLst>
                <a:path w="59" h="82">
                  <a:moveTo>
                    <a:pt x="41" y="82"/>
                  </a:moveTo>
                  <a:lnTo>
                    <a:pt x="50" y="46"/>
                  </a:lnTo>
                  <a:lnTo>
                    <a:pt x="59" y="11"/>
                  </a:lnTo>
                  <a:lnTo>
                    <a:pt x="18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41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8" name="Freeform 4080"/>
            <p:cNvSpPr>
              <a:spLocks/>
            </p:cNvSpPr>
            <p:nvPr/>
          </p:nvSpPr>
          <p:spPr bwMode="auto">
            <a:xfrm>
              <a:off x="4747" y="1490"/>
              <a:ext cx="2" cy="13"/>
            </a:xfrm>
            <a:custGeom>
              <a:avLst/>
              <a:gdLst/>
              <a:ahLst/>
              <a:cxnLst>
                <a:cxn ang="0">
                  <a:pos x="0" y="37"/>
                </a:cxn>
                <a:cxn ang="0">
                  <a:pos x="9" y="2"/>
                </a:cxn>
                <a:cxn ang="0">
                  <a:pos x="1" y="0"/>
                </a:cxn>
                <a:cxn ang="0">
                  <a:pos x="0" y="37"/>
                </a:cxn>
              </a:cxnLst>
              <a:rect l="0" t="0" r="r" b="b"/>
              <a:pathLst>
                <a:path w="9" h="37">
                  <a:moveTo>
                    <a:pt x="0" y="37"/>
                  </a:moveTo>
                  <a:lnTo>
                    <a:pt x="9" y="2"/>
                  </a:lnTo>
                  <a:lnTo>
                    <a:pt x="1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89" name="Line 4081"/>
            <p:cNvSpPr>
              <a:spLocks noChangeShapeType="1"/>
            </p:cNvSpPr>
            <p:nvPr/>
          </p:nvSpPr>
          <p:spPr bwMode="auto">
            <a:xfrm flipH="1" flipV="1">
              <a:off x="4747" y="149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0" name="Freeform 4082"/>
            <p:cNvSpPr>
              <a:spLocks/>
            </p:cNvSpPr>
            <p:nvPr/>
          </p:nvSpPr>
          <p:spPr bwMode="auto">
            <a:xfrm>
              <a:off x="4735" y="1490"/>
              <a:ext cx="12" cy="27"/>
            </a:xfrm>
            <a:custGeom>
              <a:avLst/>
              <a:gdLst/>
              <a:ahLst/>
              <a:cxnLst>
                <a:cxn ang="0">
                  <a:pos x="42" y="74"/>
                </a:cxn>
                <a:cxn ang="0">
                  <a:pos x="43" y="38"/>
                </a:cxn>
                <a:cxn ang="0">
                  <a:pos x="44" y="1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2" y="74"/>
                </a:cxn>
              </a:cxnLst>
              <a:rect l="0" t="0" r="r" b="b"/>
              <a:pathLst>
                <a:path w="44" h="74">
                  <a:moveTo>
                    <a:pt x="42" y="74"/>
                  </a:moveTo>
                  <a:lnTo>
                    <a:pt x="43" y="38"/>
                  </a:lnTo>
                  <a:lnTo>
                    <a:pt x="44" y="1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2" y="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1" name="Freeform 4083"/>
            <p:cNvSpPr>
              <a:spLocks/>
            </p:cNvSpPr>
            <p:nvPr/>
          </p:nvSpPr>
          <p:spPr bwMode="auto">
            <a:xfrm>
              <a:off x="4735" y="1490"/>
              <a:ext cx="12" cy="27"/>
            </a:xfrm>
            <a:custGeom>
              <a:avLst/>
              <a:gdLst/>
              <a:ahLst/>
              <a:cxnLst>
                <a:cxn ang="0">
                  <a:pos x="42" y="74"/>
                </a:cxn>
                <a:cxn ang="0">
                  <a:pos x="43" y="38"/>
                </a:cxn>
                <a:cxn ang="0">
                  <a:pos x="44" y="1"/>
                </a:cxn>
                <a:cxn ang="0">
                  <a:pos x="2" y="0"/>
                </a:cxn>
                <a:cxn ang="0">
                  <a:pos x="1" y="37"/>
                </a:cxn>
                <a:cxn ang="0">
                  <a:pos x="0" y="73"/>
                </a:cxn>
                <a:cxn ang="0">
                  <a:pos x="42" y="74"/>
                </a:cxn>
              </a:cxnLst>
              <a:rect l="0" t="0" r="r" b="b"/>
              <a:pathLst>
                <a:path w="44" h="74">
                  <a:moveTo>
                    <a:pt x="42" y="74"/>
                  </a:moveTo>
                  <a:lnTo>
                    <a:pt x="43" y="38"/>
                  </a:lnTo>
                  <a:lnTo>
                    <a:pt x="44" y="1"/>
                  </a:lnTo>
                  <a:lnTo>
                    <a:pt x="2" y="0"/>
                  </a:lnTo>
                  <a:lnTo>
                    <a:pt x="1" y="37"/>
                  </a:lnTo>
                  <a:lnTo>
                    <a:pt x="0" y="73"/>
                  </a:lnTo>
                  <a:lnTo>
                    <a:pt x="42" y="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2" name="Freeform 4084"/>
            <p:cNvSpPr>
              <a:spLocks/>
            </p:cNvSpPr>
            <p:nvPr/>
          </p:nvSpPr>
          <p:spPr bwMode="auto">
            <a:xfrm>
              <a:off x="4733" y="1490"/>
              <a:ext cx="2" cy="13"/>
            </a:xfrm>
            <a:custGeom>
              <a:avLst/>
              <a:gdLst/>
              <a:ahLst/>
              <a:cxnLst>
                <a:cxn ang="0">
                  <a:pos x="6" y="37"/>
                </a:cxn>
                <a:cxn ang="0">
                  <a:pos x="7" y="0"/>
                </a:cxn>
                <a:cxn ang="0">
                  <a:pos x="0" y="1"/>
                </a:cxn>
                <a:cxn ang="0">
                  <a:pos x="6" y="37"/>
                </a:cxn>
              </a:cxnLst>
              <a:rect l="0" t="0" r="r" b="b"/>
              <a:pathLst>
                <a:path w="7" h="37">
                  <a:moveTo>
                    <a:pt x="6" y="37"/>
                  </a:moveTo>
                  <a:lnTo>
                    <a:pt x="7" y="0"/>
                  </a:lnTo>
                  <a:lnTo>
                    <a:pt x="0" y="1"/>
                  </a:lnTo>
                  <a:lnTo>
                    <a:pt x="6" y="3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3" name="Line 4085"/>
            <p:cNvSpPr>
              <a:spLocks noChangeShapeType="1"/>
            </p:cNvSpPr>
            <p:nvPr/>
          </p:nvSpPr>
          <p:spPr bwMode="auto">
            <a:xfrm flipH="1">
              <a:off x="4733" y="1490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4" name="Freeform 4086"/>
            <p:cNvSpPr>
              <a:spLocks/>
            </p:cNvSpPr>
            <p:nvPr/>
          </p:nvSpPr>
          <p:spPr bwMode="auto">
            <a:xfrm>
              <a:off x="4720" y="1490"/>
              <a:ext cx="17" cy="29"/>
            </a:xfrm>
            <a:custGeom>
              <a:avLst/>
              <a:gdLst/>
              <a:ahLst/>
              <a:cxnLst>
                <a:cxn ang="0">
                  <a:pos x="55" y="71"/>
                </a:cxn>
                <a:cxn ang="0">
                  <a:pos x="48" y="36"/>
                </a:cxn>
                <a:cxn ang="0">
                  <a:pos x="42" y="0"/>
                </a:cxn>
                <a:cxn ang="0">
                  <a:pos x="0" y="9"/>
                </a:cxn>
                <a:cxn ang="0">
                  <a:pos x="7" y="44"/>
                </a:cxn>
                <a:cxn ang="0">
                  <a:pos x="13" y="79"/>
                </a:cxn>
                <a:cxn ang="0">
                  <a:pos x="55" y="71"/>
                </a:cxn>
              </a:cxnLst>
              <a:rect l="0" t="0" r="r" b="b"/>
              <a:pathLst>
                <a:path w="55" h="79">
                  <a:moveTo>
                    <a:pt x="55" y="71"/>
                  </a:moveTo>
                  <a:lnTo>
                    <a:pt x="48" y="36"/>
                  </a:lnTo>
                  <a:lnTo>
                    <a:pt x="42" y="0"/>
                  </a:lnTo>
                  <a:lnTo>
                    <a:pt x="0" y="9"/>
                  </a:lnTo>
                  <a:lnTo>
                    <a:pt x="7" y="44"/>
                  </a:lnTo>
                  <a:lnTo>
                    <a:pt x="13" y="79"/>
                  </a:lnTo>
                  <a:lnTo>
                    <a:pt x="55" y="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5" name="Freeform 4087"/>
            <p:cNvSpPr>
              <a:spLocks/>
            </p:cNvSpPr>
            <p:nvPr/>
          </p:nvSpPr>
          <p:spPr bwMode="auto">
            <a:xfrm>
              <a:off x="4720" y="1490"/>
              <a:ext cx="17" cy="29"/>
            </a:xfrm>
            <a:custGeom>
              <a:avLst/>
              <a:gdLst/>
              <a:ahLst/>
              <a:cxnLst>
                <a:cxn ang="0">
                  <a:pos x="55" y="71"/>
                </a:cxn>
                <a:cxn ang="0">
                  <a:pos x="48" y="36"/>
                </a:cxn>
                <a:cxn ang="0">
                  <a:pos x="42" y="0"/>
                </a:cxn>
                <a:cxn ang="0">
                  <a:pos x="0" y="9"/>
                </a:cxn>
                <a:cxn ang="0">
                  <a:pos x="7" y="44"/>
                </a:cxn>
                <a:cxn ang="0">
                  <a:pos x="13" y="79"/>
                </a:cxn>
                <a:cxn ang="0">
                  <a:pos x="55" y="71"/>
                </a:cxn>
              </a:cxnLst>
              <a:rect l="0" t="0" r="r" b="b"/>
              <a:pathLst>
                <a:path w="55" h="79">
                  <a:moveTo>
                    <a:pt x="55" y="71"/>
                  </a:moveTo>
                  <a:lnTo>
                    <a:pt x="48" y="36"/>
                  </a:lnTo>
                  <a:lnTo>
                    <a:pt x="42" y="0"/>
                  </a:lnTo>
                  <a:lnTo>
                    <a:pt x="0" y="9"/>
                  </a:lnTo>
                  <a:lnTo>
                    <a:pt x="7" y="44"/>
                  </a:lnTo>
                  <a:lnTo>
                    <a:pt x="13" y="79"/>
                  </a:lnTo>
                  <a:lnTo>
                    <a:pt x="55" y="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6" name="Freeform 4088"/>
            <p:cNvSpPr>
              <a:spLocks/>
            </p:cNvSpPr>
            <p:nvPr/>
          </p:nvSpPr>
          <p:spPr bwMode="auto">
            <a:xfrm>
              <a:off x="4718" y="1492"/>
              <a:ext cx="4" cy="13"/>
            </a:xfrm>
            <a:custGeom>
              <a:avLst/>
              <a:gdLst/>
              <a:ahLst/>
              <a:cxnLst>
                <a:cxn ang="0">
                  <a:pos x="14" y="35"/>
                </a:cxn>
                <a:cxn ang="0">
                  <a:pos x="7" y="0"/>
                </a:cxn>
                <a:cxn ang="0">
                  <a:pos x="0" y="2"/>
                </a:cxn>
                <a:cxn ang="0">
                  <a:pos x="14" y="35"/>
                </a:cxn>
              </a:cxnLst>
              <a:rect l="0" t="0" r="r" b="b"/>
              <a:pathLst>
                <a:path w="14" h="35">
                  <a:moveTo>
                    <a:pt x="14" y="35"/>
                  </a:moveTo>
                  <a:lnTo>
                    <a:pt x="7" y="0"/>
                  </a:lnTo>
                  <a:lnTo>
                    <a:pt x="0" y="2"/>
                  </a:lnTo>
                  <a:lnTo>
                    <a:pt x="1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7" name="Line 4089"/>
            <p:cNvSpPr>
              <a:spLocks noChangeShapeType="1"/>
            </p:cNvSpPr>
            <p:nvPr/>
          </p:nvSpPr>
          <p:spPr bwMode="auto">
            <a:xfrm flipH="1">
              <a:off x="4718" y="149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8" name="Freeform 4090"/>
            <p:cNvSpPr>
              <a:spLocks/>
            </p:cNvSpPr>
            <p:nvPr/>
          </p:nvSpPr>
          <p:spPr bwMode="auto">
            <a:xfrm>
              <a:off x="4708" y="1494"/>
              <a:ext cx="18" cy="32"/>
            </a:xfrm>
            <a:custGeom>
              <a:avLst/>
              <a:gdLst/>
              <a:ahLst/>
              <a:cxnLst>
                <a:cxn ang="0">
                  <a:pos x="65" y="65"/>
                </a:cxn>
                <a:cxn ang="0">
                  <a:pos x="52" y="33"/>
                </a:cxn>
                <a:cxn ang="0">
                  <a:pos x="38" y="0"/>
                </a:cxn>
                <a:cxn ang="0">
                  <a:pos x="0" y="17"/>
                </a:cxn>
                <a:cxn ang="0">
                  <a:pos x="13" y="50"/>
                </a:cxn>
                <a:cxn ang="0">
                  <a:pos x="26" y="83"/>
                </a:cxn>
                <a:cxn ang="0">
                  <a:pos x="65" y="65"/>
                </a:cxn>
              </a:cxnLst>
              <a:rect l="0" t="0" r="r" b="b"/>
              <a:pathLst>
                <a:path w="65" h="83">
                  <a:moveTo>
                    <a:pt x="65" y="65"/>
                  </a:moveTo>
                  <a:lnTo>
                    <a:pt x="52" y="33"/>
                  </a:lnTo>
                  <a:lnTo>
                    <a:pt x="38" y="0"/>
                  </a:lnTo>
                  <a:lnTo>
                    <a:pt x="0" y="17"/>
                  </a:lnTo>
                  <a:lnTo>
                    <a:pt x="13" y="50"/>
                  </a:lnTo>
                  <a:lnTo>
                    <a:pt x="26" y="83"/>
                  </a:lnTo>
                  <a:lnTo>
                    <a:pt x="65" y="6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299" name="Freeform 4091"/>
            <p:cNvSpPr>
              <a:spLocks/>
            </p:cNvSpPr>
            <p:nvPr/>
          </p:nvSpPr>
          <p:spPr bwMode="auto">
            <a:xfrm>
              <a:off x="4708" y="1494"/>
              <a:ext cx="18" cy="32"/>
            </a:xfrm>
            <a:custGeom>
              <a:avLst/>
              <a:gdLst/>
              <a:ahLst/>
              <a:cxnLst>
                <a:cxn ang="0">
                  <a:pos x="65" y="65"/>
                </a:cxn>
                <a:cxn ang="0">
                  <a:pos x="52" y="33"/>
                </a:cxn>
                <a:cxn ang="0">
                  <a:pos x="38" y="0"/>
                </a:cxn>
                <a:cxn ang="0">
                  <a:pos x="0" y="17"/>
                </a:cxn>
                <a:cxn ang="0">
                  <a:pos x="13" y="50"/>
                </a:cxn>
                <a:cxn ang="0">
                  <a:pos x="26" y="83"/>
                </a:cxn>
                <a:cxn ang="0">
                  <a:pos x="65" y="65"/>
                </a:cxn>
              </a:cxnLst>
              <a:rect l="0" t="0" r="r" b="b"/>
              <a:pathLst>
                <a:path w="65" h="83">
                  <a:moveTo>
                    <a:pt x="65" y="65"/>
                  </a:moveTo>
                  <a:lnTo>
                    <a:pt x="52" y="33"/>
                  </a:lnTo>
                  <a:lnTo>
                    <a:pt x="38" y="0"/>
                  </a:lnTo>
                  <a:lnTo>
                    <a:pt x="0" y="17"/>
                  </a:lnTo>
                  <a:lnTo>
                    <a:pt x="13" y="50"/>
                  </a:lnTo>
                  <a:lnTo>
                    <a:pt x="26" y="83"/>
                  </a:lnTo>
                  <a:lnTo>
                    <a:pt x="65" y="6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0" name="Freeform 4092"/>
            <p:cNvSpPr>
              <a:spLocks/>
            </p:cNvSpPr>
            <p:nvPr/>
          </p:nvSpPr>
          <p:spPr bwMode="auto">
            <a:xfrm>
              <a:off x="4706" y="1501"/>
              <a:ext cx="6" cy="11"/>
            </a:xfrm>
            <a:custGeom>
              <a:avLst/>
              <a:gdLst/>
              <a:ahLst/>
              <a:cxnLst>
                <a:cxn ang="0">
                  <a:pos x="21" y="33"/>
                </a:cxn>
                <a:cxn ang="0">
                  <a:pos x="8" y="0"/>
                </a:cxn>
                <a:cxn ang="0">
                  <a:pos x="0" y="4"/>
                </a:cxn>
                <a:cxn ang="0">
                  <a:pos x="21" y="33"/>
                </a:cxn>
              </a:cxnLst>
              <a:rect l="0" t="0" r="r" b="b"/>
              <a:pathLst>
                <a:path w="21" h="33">
                  <a:moveTo>
                    <a:pt x="21" y="33"/>
                  </a:moveTo>
                  <a:lnTo>
                    <a:pt x="8" y="0"/>
                  </a:lnTo>
                  <a:lnTo>
                    <a:pt x="0" y="4"/>
                  </a:lnTo>
                  <a:lnTo>
                    <a:pt x="21" y="3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1" name="Line 4093"/>
            <p:cNvSpPr>
              <a:spLocks noChangeShapeType="1"/>
            </p:cNvSpPr>
            <p:nvPr/>
          </p:nvSpPr>
          <p:spPr bwMode="auto">
            <a:xfrm flipH="1">
              <a:off x="4706" y="1501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2" name="Freeform 4094"/>
            <p:cNvSpPr>
              <a:spLocks/>
            </p:cNvSpPr>
            <p:nvPr/>
          </p:nvSpPr>
          <p:spPr bwMode="auto">
            <a:xfrm>
              <a:off x="4695" y="1501"/>
              <a:ext cx="23" cy="31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54" y="29"/>
                </a:cxn>
                <a:cxn ang="0">
                  <a:pos x="33" y="0"/>
                </a:cxn>
                <a:cxn ang="0">
                  <a:pos x="0" y="27"/>
                </a:cxn>
                <a:cxn ang="0">
                  <a:pos x="21" y="56"/>
                </a:cxn>
                <a:cxn ang="0">
                  <a:pos x="42" y="85"/>
                </a:cxn>
                <a:cxn ang="0">
                  <a:pos x="75" y="59"/>
                </a:cxn>
              </a:cxnLst>
              <a:rect l="0" t="0" r="r" b="b"/>
              <a:pathLst>
                <a:path w="75" h="85">
                  <a:moveTo>
                    <a:pt x="75" y="59"/>
                  </a:moveTo>
                  <a:lnTo>
                    <a:pt x="54" y="29"/>
                  </a:lnTo>
                  <a:lnTo>
                    <a:pt x="33" y="0"/>
                  </a:lnTo>
                  <a:lnTo>
                    <a:pt x="0" y="27"/>
                  </a:lnTo>
                  <a:lnTo>
                    <a:pt x="21" y="56"/>
                  </a:lnTo>
                  <a:lnTo>
                    <a:pt x="42" y="85"/>
                  </a:lnTo>
                  <a:lnTo>
                    <a:pt x="75" y="5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3" name="Freeform 4095"/>
            <p:cNvSpPr>
              <a:spLocks/>
            </p:cNvSpPr>
            <p:nvPr/>
          </p:nvSpPr>
          <p:spPr bwMode="auto">
            <a:xfrm>
              <a:off x="4695" y="1501"/>
              <a:ext cx="23" cy="31"/>
            </a:xfrm>
            <a:custGeom>
              <a:avLst/>
              <a:gdLst/>
              <a:ahLst/>
              <a:cxnLst>
                <a:cxn ang="0">
                  <a:pos x="75" y="59"/>
                </a:cxn>
                <a:cxn ang="0">
                  <a:pos x="54" y="29"/>
                </a:cxn>
                <a:cxn ang="0">
                  <a:pos x="33" y="0"/>
                </a:cxn>
                <a:cxn ang="0">
                  <a:pos x="0" y="27"/>
                </a:cxn>
                <a:cxn ang="0">
                  <a:pos x="21" y="56"/>
                </a:cxn>
                <a:cxn ang="0">
                  <a:pos x="42" y="85"/>
                </a:cxn>
                <a:cxn ang="0">
                  <a:pos x="75" y="59"/>
                </a:cxn>
              </a:cxnLst>
              <a:rect l="0" t="0" r="r" b="b"/>
              <a:pathLst>
                <a:path w="75" h="85">
                  <a:moveTo>
                    <a:pt x="75" y="59"/>
                  </a:moveTo>
                  <a:lnTo>
                    <a:pt x="54" y="29"/>
                  </a:lnTo>
                  <a:lnTo>
                    <a:pt x="33" y="0"/>
                  </a:lnTo>
                  <a:lnTo>
                    <a:pt x="0" y="27"/>
                  </a:lnTo>
                  <a:lnTo>
                    <a:pt x="21" y="56"/>
                  </a:lnTo>
                  <a:lnTo>
                    <a:pt x="42" y="85"/>
                  </a:lnTo>
                  <a:lnTo>
                    <a:pt x="75" y="5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4" name="Freeform 4096"/>
            <p:cNvSpPr>
              <a:spLocks/>
            </p:cNvSpPr>
            <p:nvPr/>
          </p:nvSpPr>
          <p:spPr bwMode="auto">
            <a:xfrm>
              <a:off x="4693" y="1512"/>
              <a:ext cx="8" cy="11"/>
            </a:xfrm>
            <a:custGeom>
              <a:avLst/>
              <a:gdLst/>
              <a:ahLst/>
              <a:cxnLst>
                <a:cxn ang="0">
                  <a:pos x="25" y="29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25" y="29"/>
                </a:cxn>
              </a:cxnLst>
              <a:rect l="0" t="0" r="r" b="b"/>
              <a:pathLst>
                <a:path w="25" h="29">
                  <a:moveTo>
                    <a:pt x="25" y="29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25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5" name="Line 4097"/>
            <p:cNvSpPr>
              <a:spLocks noChangeShapeType="1"/>
            </p:cNvSpPr>
            <p:nvPr/>
          </p:nvSpPr>
          <p:spPr bwMode="auto">
            <a:xfrm flipH="1">
              <a:off x="4693" y="151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6" name="Freeform 4098"/>
            <p:cNvSpPr>
              <a:spLocks/>
            </p:cNvSpPr>
            <p:nvPr/>
          </p:nvSpPr>
          <p:spPr bwMode="auto">
            <a:xfrm>
              <a:off x="4685" y="1514"/>
              <a:ext cx="25" cy="29"/>
            </a:xfrm>
            <a:custGeom>
              <a:avLst/>
              <a:gdLst/>
              <a:ahLst/>
              <a:cxnLst>
                <a:cxn ang="0">
                  <a:pos x="78" y="47"/>
                </a:cxn>
                <a:cxn ang="0">
                  <a:pos x="53" y="23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5" y="57"/>
                </a:cxn>
                <a:cxn ang="0">
                  <a:pos x="51" y="81"/>
                </a:cxn>
                <a:cxn ang="0">
                  <a:pos x="78" y="47"/>
                </a:cxn>
              </a:cxnLst>
              <a:rect l="0" t="0" r="r" b="b"/>
              <a:pathLst>
                <a:path w="78" h="81">
                  <a:moveTo>
                    <a:pt x="78" y="47"/>
                  </a:moveTo>
                  <a:lnTo>
                    <a:pt x="53" y="23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5" y="57"/>
                  </a:lnTo>
                  <a:lnTo>
                    <a:pt x="51" y="81"/>
                  </a:lnTo>
                  <a:lnTo>
                    <a:pt x="78" y="4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7" name="Freeform 4099"/>
            <p:cNvSpPr>
              <a:spLocks/>
            </p:cNvSpPr>
            <p:nvPr/>
          </p:nvSpPr>
          <p:spPr bwMode="auto">
            <a:xfrm>
              <a:off x="4685" y="1514"/>
              <a:ext cx="25" cy="29"/>
            </a:xfrm>
            <a:custGeom>
              <a:avLst/>
              <a:gdLst/>
              <a:ahLst/>
              <a:cxnLst>
                <a:cxn ang="0">
                  <a:pos x="78" y="47"/>
                </a:cxn>
                <a:cxn ang="0">
                  <a:pos x="53" y="23"/>
                </a:cxn>
                <a:cxn ang="0">
                  <a:pos x="28" y="0"/>
                </a:cxn>
                <a:cxn ang="0">
                  <a:pos x="0" y="34"/>
                </a:cxn>
                <a:cxn ang="0">
                  <a:pos x="25" y="57"/>
                </a:cxn>
                <a:cxn ang="0">
                  <a:pos x="51" y="81"/>
                </a:cxn>
                <a:cxn ang="0">
                  <a:pos x="78" y="47"/>
                </a:cxn>
              </a:cxnLst>
              <a:rect l="0" t="0" r="r" b="b"/>
              <a:pathLst>
                <a:path w="78" h="81">
                  <a:moveTo>
                    <a:pt x="78" y="47"/>
                  </a:moveTo>
                  <a:lnTo>
                    <a:pt x="53" y="23"/>
                  </a:lnTo>
                  <a:lnTo>
                    <a:pt x="28" y="0"/>
                  </a:lnTo>
                  <a:lnTo>
                    <a:pt x="0" y="34"/>
                  </a:lnTo>
                  <a:lnTo>
                    <a:pt x="25" y="57"/>
                  </a:lnTo>
                  <a:lnTo>
                    <a:pt x="51" y="81"/>
                  </a:lnTo>
                  <a:lnTo>
                    <a:pt x="78" y="4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8" name="Freeform 4100"/>
            <p:cNvSpPr>
              <a:spLocks/>
            </p:cNvSpPr>
            <p:nvPr/>
          </p:nvSpPr>
          <p:spPr bwMode="auto">
            <a:xfrm>
              <a:off x="4685" y="1526"/>
              <a:ext cx="8" cy="9"/>
            </a:xfrm>
            <a:custGeom>
              <a:avLst/>
              <a:gdLst/>
              <a:ahLst/>
              <a:cxnLst>
                <a:cxn ang="0">
                  <a:pos x="29" y="23"/>
                </a:cxn>
                <a:cxn ang="0">
                  <a:pos x="4" y="0"/>
                </a:cxn>
                <a:cxn ang="0">
                  <a:pos x="0" y="6"/>
                </a:cxn>
                <a:cxn ang="0">
                  <a:pos x="29" y="23"/>
                </a:cxn>
              </a:cxnLst>
              <a:rect l="0" t="0" r="r" b="b"/>
              <a:pathLst>
                <a:path w="29" h="23">
                  <a:moveTo>
                    <a:pt x="29" y="23"/>
                  </a:moveTo>
                  <a:lnTo>
                    <a:pt x="4" y="0"/>
                  </a:lnTo>
                  <a:lnTo>
                    <a:pt x="0" y="6"/>
                  </a:lnTo>
                  <a:lnTo>
                    <a:pt x="29" y="2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09" name="Line 4101"/>
            <p:cNvSpPr>
              <a:spLocks noChangeShapeType="1"/>
            </p:cNvSpPr>
            <p:nvPr/>
          </p:nvSpPr>
          <p:spPr bwMode="auto">
            <a:xfrm flipH="1">
              <a:off x="4685" y="1526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0" name="Freeform 4102"/>
            <p:cNvSpPr>
              <a:spLocks/>
            </p:cNvSpPr>
            <p:nvPr/>
          </p:nvSpPr>
          <p:spPr bwMode="auto">
            <a:xfrm>
              <a:off x="4679" y="1528"/>
              <a:ext cx="22" cy="29"/>
            </a:xfrm>
            <a:custGeom>
              <a:avLst/>
              <a:gdLst/>
              <a:ahLst/>
              <a:cxnLst>
                <a:cxn ang="0">
                  <a:pos x="79" y="35"/>
                </a:cxn>
                <a:cxn ang="0">
                  <a:pos x="49" y="17"/>
                </a:cxn>
                <a:cxn ang="0">
                  <a:pos x="20" y="0"/>
                </a:cxn>
                <a:cxn ang="0">
                  <a:pos x="0" y="39"/>
                </a:cxn>
                <a:cxn ang="0">
                  <a:pos x="30" y="57"/>
                </a:cxn>
                <a:cxn ang="0">
                  <a:pos x="59" y="75"/>
                </a:cxn>
                <a:cxn ang="0">
                  <a:pos x="79" y="35"/>
                </a:cxn>
              </a:cxnLst>
              <a:rect l="0" t="0" r="r" b="b"/>
              <a:pathLst>
                <a:path w="79" h="75">
                  <a:moveTo>
                    <a:pt x="79" y="35"/>
                  </a:moveTo>
                  <a:lnTo>
                    <a:pt x="49" y="17"/>
                  </a:lnTo>
                  <a:lnTo>
                    <a:pt x="20" y="0"/>
                  </a:lnTo>
                  <a:lnTo>
                    <a:pt x="0" y="39"/>
                  </a:lnTo>
                  <a:lnTo>
                    <a:pt x="30" y="57"/>
                  </a:lnTo>
                  <a:lnTo>
                    <a:pt x="59" y="75"/>
                  </a:lnTo>
                  <a:lnTo>
                    <a:pt x="79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1" name="Freeform 4103"/>
            <p:cNvSpPr>
              <a:spLocks/>
            </p:cNvSpPr>
            <p:nvPr/>
          </p:nvSpPr>
          <p:spPr bwMode="auto">
            <a:xfrm>
              <a:off x="4679" y="1528"/>
              <a:ext cx="22" cy="29"/>
            </a:xfrm>
            <a:custGeom>
              <a:avLst/>
              <a:gdLst/>
              <a:ahLst/>
              <a:cxnLst>
                <a:cxn ang="0">
                  <a:pos x="79" y="35"/>
                </a:cxn>
                <a:cxn ang="0">
                  <a:pos x="49" y="17"/>
                </a:cxn>
                <a:cxn ang="0">
                  <a:pos x="20" y="0"/>
                </a:cxn>
                <a:cxn ang="0">
                  <a:pos x="0" y="39"/>
                </a:cxn>
                <a:cxn ang="0">
                  <a:pos x="30" y="57"/>
                </a:cxn>
                <a:cxn ang="0">
                  <a:pos x="59" y="75"/>
                </a:cxn>
                <a:cxn ang="0">
                  <a:pos x="79" y="35"/>
                </a:cxn>
              </a:cxnLst>
              <a:rect l="0" t="0" r="r" b="b"/>
              <a:pathLst>
                <a:path w="79" h="75">
                  <a:moveTo>
                    <a:pt x="79" y="35"/>
                  </a:moveTo>
                  <a:lnTo>
                    <a:pt x="49" y="17"/>
                  </a:lnTo>
                  <a:lnTo>
                    <a:pt x="20" y="0"/>
                  </a:lnTo>
                  <a:lnTo>
                    <a:pt x="0" y="39"/>
                  </a:lnTo>
                  <a:lnTo>
                    <a:pt x="30" y="57"/>
                  </a:lnTo>
                  <a:lnTo>
                    <a:pt x="59" y="75"/>
                  </a:lnTo>
                  <a:lnTo>
                    <a:pt x="79" y="3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2" name="Freeform 4104"/>
            <p:cNvSpPr>
              <a:spLocks/>
            </p:cNvSpPr>
            <p:nvPr/>
          </p:nvSpPr>
          <p:spPr bwMode="auto">
            <a:xfrm>
              <a:off x="4679" y="1543"/>
              <a:ext cx="8" cy="7"/>
            </a:xfrm>
            <a:custGeom>
              <a:avLst/>
              <a:gdLst/>
              <a:ahLst/>
              <a:cxnLst>
                <a:cxn ang="0">
                  <a:pos x="33" y="18"/>
                </a:cxn>
                <a:cxn ang="0">
                  <a:pos x="3" y="0"/>
                </a:cxn>
                <a:cxn ang="0">
                  <a:pos x="0" y="9"/>
                </a:cxn>
                <a:cxn ang="0">
                  <a:pos x="33" y="18"/>
                </a:cxn>
              </a:cxnLst>
              <a:rect l="0" t="0" r="r" b="b"/>
              <a:pathLst>
                <a:path w="33" h="18">
                  <a:moveTo>
                    <a:pt x="33" y="18"/>
                  </a:moveTo>
                  <a:lnTo>
                    <a:pt x="3" y="0"/>
                  </a:lnTo>
                  <a:lnTo>
                    <a:pt x="0" y="9"/>
                  </a:lnTo>
                  <a:lnTo>
                    <a:pt x="33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3" name="Line 4105"/>
            <p:cNvSpPr>
              <a:spLocks noChangeShapeType="1"/>
            </p:cNvSpPr>
            <p:nvPr/>
          </p:nvSpPr>
          <p:spPr bwMode="auto">
            <a:xfrm flipH="1">
              <a:off x="4679" y="1543"/>
              <a:ext cx="2" cy="3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4" name="Freeform 4106"/>
            <p:cNvSpPr>
              <a:spLocks/>
            </p:cNvSpPr>
            <p:nvPr/>
          </p:nvSpPr>
          <p:spPr bwMode="auto">
            <a:xfrm>
              <a:off x="4675" y="1546"/>
              <a:ext cx="22" cy="24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5" name="Freeform 4107"/>
            <p:cNvSpPr>
              <a:spLocks/>
            </p:cNvSpPr>
            <p:nvPr/>
          </p:nvSpPr>
          <p:spPr bwMode="auto">
            <a:xfrm>
              <a:off x="4675" y="1546"/>
              <a:ext cx="22" cy="24"/>
            </a:xfrm>
            <a:custGeom>
              <a:avLst/>
              <a:gdLst/>
              <a:ahLst/>
              <a:cxnLst>
                <a:cxn ang="0">
                  <a:pos x="77" y="18"/>
                </a:cxn>
                <a:cxn ang="0">
                  <a:pos x="44" y="9"/>
                </a:cxn>
                <a:cxn ang="0">
                  <a:pos x="11" y="0"/>
                </a:cxn>
                <a:cxn ang="0">
                  <a:pos x="0" y="43"/>
                </a:cxn>
                <a:cxn ang="0">
                  <a:pos x="33" y="52"/>
                </a:cxn>
                <a:cxn ang="0">
                  <a:pos x="66" y="62"/>
                </a:cxn>
                <a:cxn ang="0">
                  <a:pos x="77" y="18"/>
                </a:cxn>
              </a:cxnLst>
              <a:rect l="0" t="0" r="r" b="b"/>
              <a:pathLst>
                <a:path w="77" h="62">
                  <a:moveTo>
                    <a:pt x="77" y="18"/>
                  </a:moveTo>
                  <a:lnTo>
                    <a:pt x="44" y="9"/>
                  </a:lnTo>
                  <a:lnTo>
                    <a:pt x="11" y="0"/>
                  </a:lnTo>
                  <a:lnTo>
                    <a:pt x="0" y="43"/>
                  </a:lnTo>
                  <a:lnTo>
                    <a:pt x="33" y="52"/>
                  </a:lnTo>
                  <a:lnTo>
                    <a:pt x="66" y="62"/>
                  </a:lnTo>
                  <a:lnTo>
                    <a:pt x="77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6" name="Freeform 4108"/>
            <p:cNvSpPr>
              <a:spLocks/>
            </p:cNvSpPr>
            <p:nvPr/>
          </p:nvSpPr>
          <p:spPr bwMode="auto">
            <a:xfrm>
              <a:off x="4675" y="1561"/>
              <a:ext cx="10" cy="5"/>
            </a:xfrm>
            <a:custGeom>
              <a:avLst/>
              <a:gdLst/>
              <a:ahLst/>
              <a:cxnLst>
                <a:cxn ang="0">
                  <a:pos x="34" y="9"/>
                </a:cxn>
                <a:cxn ang="0">
                  <a:pos x="1" y="0"/>
                </a:cxn>
                <a:cxn ang="0">
                  <a:pos x="0" y="8"/>
                </a:cxn>
                <a:cxn ang="0">
                  <a:pos x="34" y="9"/>
                </a:cxn>
              </a:cxnLst>
              <a:rect l="0" t="0" r="r" b="b"/>
              <a:pathLst>
                <a:path w="34" h="9">
                  <a:moveTo>
                    <a:pt x="34" y="9"/>
                  </a:moveTo>
                  <a:lnTo>
                    <a:pt x="1" y="0"/>
                  </a:lnTo>
                  <a:lnTo>
                    <a:pt x="0" y="8"/>
                  </a:lnTo>
                  <a:lnTo>
                    <a:pt x="34" y="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7" name="Line 4109"/>
            <p:cNvSpPr>
              <a:spLocks noChangeShapeType="1"/>
            </p:cNvSpPr>
            <p:nvPr/>
          </p:nvSpPr>
          <p:spPr bwMode="auto">
            <a:xfrm flipH="1">
              <a:off x="4675" y="1561"/>
              <a:ext cx="2" cy="5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8" name="Freeform 4110"/>
            <p:cNvSpPr>
              <a:spLocks/>
            </p:cNvSpPr>
            <p:nvPr/>
          </p:nvSpPr>
          <p:spPr bwMode="auto">
            <a:xfrm>
              <a:off x="4675" y="1566"/>
              <a:ext cx="20" cy="18"/>
            </a:xfrm>
            <a:custGeom>
              <a:avLst/>
              <a:gdLst/>
              <a:ahLst/>
              <a:cxnLst>
                <a:cxn ang="0">
                  <a:pos x="70" y="2"/>
                </a:cxn>
                <a:cxn ang="0">
                  <a:pos x="36" y="1"/>
                </a:cxn>
                <a:cxn ang="0">
                  <a:pos x="2" y="0"/>
                </a:cxn>
                <a:cxn ang="0">
                  <a:pos x="0" y="45"/>
                </a:cxn>
                <a:cxn ang="0">
                  <a:pos x="35" y="46"/>
                </a:cxn>
                <a:cxn ang="0">
                  <a:pos x="69" y="47"/>
                </a:cxn>
                <a:cxn ang="0">
                  <a:pos x="70" y="2"/>
                </a:cxn>
              </a:cxnLst>
              <a:rect l="0" t="0" r="r" b="b"/>
              <a:pathLst>
                <a:path w="70" h="47">
                  <a:moveTo>
                    <a:pt x="70" y="2"/>
                  </a:moveTo>
                  <a:lnTo>
                    <a:pt x="36" y="1"/>
                  </a:lnTo>
                  <a:lnTo>
                    <a:pt x="2" y="0"/>
                  </a:lnTo>
                  <a:lnTo>
                    <a:pt x="0" y="45"/>
                  </a:lnTo>
                  <a:lnTo>
                    <a:pt x="35" y="46"/>
                  </a:lnTo>
                  <a:lnTo>
                    <a:pt x="69" y="47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19" name="Freeform 4111"/>
            <p:cNvSpPr>
              <a:spLocks/>
            </p:cNvSpPr>
            <p:nvPr/>
          </p:nvSpPr>
          <p:spPr bwMode="auto">
            <a:xfrm>
              <a:off x="4675" y="1566"/>
              <a:ext cx="20" cy="18"/>
            </a:xfrm>
            <a:custGeom>
              <a:avLst/>
              <a:gdLst/>
              <a:ahLst/>
              <a:cxnLst>
                <a:cxn ang="0">
                  <a:pos x="70" y="2"/>
                </a:cxn>
                <a:cxn ang="0">
                  <a:pos x="36" y="1"/>
                </a:cxn>
                <a:cxn ang="0">
                  <a:pos x="2" y="0"/>
                </a:cxn>
                <a:cxn ang="0">
                  <a:pos x="0" y="45"/>
                </a:cxn>
                <a:cxn ang="0">
                  <a:pos x="35" y="46"/>
                </a:cxn>
                <a:cxn ang="0">
                  <a:pos x="69" y="47"/>
                </a:cxn>
                <a:cxn ang="0">
                  <a:pos x="70" y="2"/>
                </a:cxn>
              </a:cxnLst>
              <a:rect l="0" t="0" r="r" b="b"/>
              <a:pathLst>
                <a:path w="70" h="47">
                  <a:moveTo>
                    <a:pt x="70" y="2"/>
                  </a:moveTo>
                  <a:lnTo>
                    <a:pt x="36" y="1"/>
                  </a:lnTo>
                  <a:lnTo>
                    <a:pt x="2" y="0"/>
                  </a:lnTo>
                  <a:lnTo>
                    <a:pt x="0" y="45"/>
                  </a:lnTo>
                  <a:lnTo>
                    <a:pt x="35" y="46"/>
                  </a:lnTo>
                  <a:lnTo>
                    <a:pt x="69" y="47"/>
                  </a:lnTo>
                  <a:lnTo>
                    <a:pt x="70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0" name="Freeform 4112"/>
            <p:cNvSpPr>
              <a:spLocks/>
            </p:cNvSpPr>
            <p:nvPr/>
          </p:nvSpPr>
          <p:spPr bwMode="auto">
            <a:xfrm>
              <a:off x="4675" y="1582"/>
              <a:ext cx="10" cy="4"/>
            </a:xfrm>
            <a:custGeom>
              <a:avLst/>
              <a:gdLst/>
              <a:ahLst/>
              <a:cxnLst>
                <a:cxn ang="0">
                  <a:pos x="35" y="1"/>
                </a:cxn>
                <a:cxn ang="0">
                  <a:pos x="0" y="0"/>
                </a:cxn>
                <a:cxn ang="0">
                  <a:pos x="2" y="8"/>
                </a:cxn>
                <a:cxn ang="0">
                  <a:pos x="35" y="1"/>
                </a:cxn>
              </a:cxnLst>
              <a:rect l="0" t="0" r="r" b="b"/>
              <a:pathLst>
                <a:path w="35" h="8">
                  <a:moveTo>
                    <a:pt x="35" y="1"/>
                  </a:moveTo>
                  <a:lnTo>
                    <a:pt x="0" y="0"/>
                  </a:lnTo>
                  <a:lnTo>
                    <a:pt x="2" y="8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1" name="Line 4113"/>
            <p:cNvSpPr>
              <a:spLocks noChangeShapeType="1"/>
            </p:cNvSpPr>
            <p:nvPr/>
          </p:nvSpPr>
          <p:spPr bwMode="auto">
            <a:xfrm>
              <a:off x="4675" y="1582"/>
              <a:ext cx="2" cy="4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2" name="Freeform 4114"/>
            <p:cNvSpPr>
              <a:spLocks/>
            </p:cNvSpPr>
            <p:nvPr/>
          </p:nvSpPr>
          <p:spPr bwMode="auto">
            <a:xfrm>
              <a:off x="4675" y="1579"/>
              <a:ext cx="20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7" y="57"/>
                </a:cxn>
                <a:cxn ang="0">
                  <a:pos x="40" y="50"/>
                </a:cxn>
                <a:cxn ang="0">
                  <a:pos x="73" y="43"/>
                </a:cxn>
                <a:cxn ang="0">
                  <a:pos x="66" y="0"/>
                </a:cxn>
              </a:cxnLst>
              <a:rect l="0" t="0" r="r" b="b"/>
              <a:pathLst>
                <a:path w="73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7" y="57"/>
                  </a:lnTo>
                  <a:lnTo>
                    <a:pt x="40" y="50"/>
                  </a:lnTo>
                  <a:lnTo>
                    <a:pt x="73" y="43"/>
                  </a:lnTo>
                  <a:lnTo>
                    <a:pt x="6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3" name="Freeform 4115"/>
            <p:cNvSpPr>
              <a:spLocks/>
            </p:cNvSpPr>
            <p:nvPr/>
          </p:nvSpPr>
          <p:spPr bwMode="auto">
            <a:xfrm>
              <a:off x="4675" y="1579"/>
              <a:ext cx="20" cy="23"/>
            </a:xfrm>
            <a:custGeom>
              <a:avLst/>
              <a:gdLst/>
              <a:ahLst/>
              <a:cxnLst>
                <a:cxn ang="0">
                  <a:pos x="66" y="0"/>
                </a:cxn>
                <a:cxn ang="0">
                  <a:pos x="33" y="7"/>
                </a:cxn>
                <a:cxn ang="0">
                  <a:pos x="0" y="14"/>
                </a:cxn>
                <a:cxn ang="0">
                  <a:pos x="7" y="57"/>
                </a:cxn>
                <a:cxn ang="0">
                  <a:pos x="40" y="50"/>
                </a:cxn>
                <a:cxn ang="0">
                  <a:pos x="73" y="43"/>
                </a:cxn>
                <a:cxn ang="0">
                  <a:pos x="66" y="0"/>
                </a:cxn>
              </a:cxnLst>
              <a:rect l="0" t="0" r="r" b="b"/>
              <a:pathLst>
                <a:path w="73" h="57">
                  <a:moveTo>
                    <a:pt x="66" y="0"/>
                  </a:moveTo>
                  <a:lnTo>
                    <a:pt x="33" y="7"/>
                  </a:lnTo>
                  <a:lnTo>
                    <a:pt x="0" y="14"/>
                  </a:lnTo>
                  <a:lnTo>
                    <a:pt x="7" y="57"/>
                  </a:lnTo>
                  <a:lnTo>
                    <a:pt x="40" y="50"/>
                  </a:lnTo>
                  <a:lnTo>
                    <a:pt x="73" y="43"/>
                  </a:lnTo>
                  <a:lnTo>
                    <a:pt x="6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4" name="Freeform 4116"/>
            <p:cNvSpPr>
              <a:spLocks/>
            </p:cNvSpPr>
            <p:nvPr/>
          </p:nvSpPr>
          <p:spPr bwMode="auto">
            <a:xfrm>
              <a:off x="4677" y="1600"/>
              <a:ext cx="10" cy="4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0" y="7"/>
                </a:cxn>
                <a:cxn ang="0">
                  <a:pos x="2" y="14"/>
                </a:cxn>
                <a:cxn ang="0">
                  <a:pos x="33" y="0"/>
                </a:cxn>
              </a:cxnLst>
              <a:rect l="0" t="0" r="r" b="b"/>
              <a:pathLst>
                <a:path w="33" h="14">
                  <a:moveTo>
                    <a:pt x="33" y="0"/>
                  </a:moveTo>
                  <a:lnTo>
                    <a:pt x="0" y="7"/>
                  </a:lnTo>
                  <a:lnTo>
                    <a:pt x="2" y="14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5" name="Line 4117"/>
            <p:cNvSpPr>
              <a:spLocks noChangeShapeType="1"/>
            </p:cNvSpPr>
            <p:nvPr/>
          </p:nvSpPr>
          <p:spPr bwMode="auto">
            <a:xfrm>
              <a:off x="4677" y="1602"/>
              <a:ext cx="2" cy="2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6" name="Freeform 4118"/>
            <p:cNvSpPr>
              <a:spLocks/>
            </p:cNvSpPr>
            <p:nvPr/>
          </p:nvSpPr>
          <p:spPr bwMode="auto">
            <a:xfrm>
              <a:off x="4677" y="1593"/>
              <a:ext cx="22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4"/>
                </a:cxn>
                <a:cxn ang="0">
                  <a:pos x="0" y="28"/>
                </a:cxn>
                <a:cxn ang="0">
                  <a:pos x="17" y="69"/>
                </a:cxn>
                <a:cxn ang="0">
                  <a:pos x="48" y="55"/>
                </a:cxn>
                <a:cxn ang="0">
                  <a:pos x="79" y="41"/>
                </a:cxn>
                <a:cxn ang="0">
                  <a:pos x="62" y="0"/>
                </a:cxn>
              </a:cxnLst>
              <a:rect l="0" t="0" r="r" b="b"/>
              <a:pathLst>
                <a:path w="79" h="69">
                  <a:moveTo>
                    <a:pt x="62" y="0"/>
                  </a:moveTo>
                  <a:lnTo>
                    <a:pt x="31" y="14"/>
                  </a:lnTo>
                  <a:lnTo>
                    <a:pt x="0" y="28"/>
                  </a:lnTo>
                  <a:lnTo>
                    <a:pt x="17" y="69"/>
                  </a:lnTo>
                  <a:lnTo>
                    <a:pt x="48" y="55"/>
                  </a:lnTo>
                  <a:lnTo>
                    <a:pt x="79" y="4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7" name="Freeform 4119"/>
            <p:cNvSpPr>
              <a:spLocks/>
            </p:cNvSpPr>
            <p:nvPr/>
          </p:nvSpPr>
          <p:spPr bwMode="auto">
            <a:xfrm>
              <a:off x="4677" y="1593"/>
              <a:ext cx="22" cy="27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4"/>
                </a:cxn>
                <a:cxn ang="0">
                  <a:pos x="0" y="28"/>
                </a:cxn>
                <a:cxn ang="0">
                  <a:pos x="17" y="69"/>
                </a:cxn>
                <a:cxn ang="0">
                  <a:pos x="48" y="55"/>
                </a:cxn>
                <a:cxn ang="0">
                  <a:pos x="79" y="41"/>
                </a:cxn>
                <a:cxn ang="0">
                  <a:pos x="62" y="0"/>
                </a:cxn>
              </a:cxnLst>
              <a:rect l="0" t="0" r="r" b="b"/>
              <a:pathLst>
                <a:path w="79" h="69">
                  <a:moveTo>
                    <a:pt x="62" y="0"/>
                  </a:moveTo>
                  <a:lnTo>
                    <a:pt x="31" y="14"/>
                  </a:lnTo>
                  <a:lnTo>
                    <a:pt x="0" y="28"/>
                  </a:lnTo>
                  <a:lnTo>
                    <a:pt x="17" y="69"/>
                  </a:lnTo>
                  <a:lnTo>
                    <a:pt x="48" y="55"/>
                  </a:lnTo>
                  <a:lnTo>
                    <a:pt x="79" y="4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8" name="Freeform 4120"/>
            <p:cNvSpPr>
              <a:spLocks/>
            </p:cNvSpPr>
            <p:nvPr/>
          </p:nvSpPr>
          <p:spPr bwMode="auto">
            <a:xfrm>
              <a:off x="4683" y="1609"/>
              <a:ext cx="18" cy="20"/>
            </a:xfrm>
            <a:custGeom>
              <a:avLst/>
              <a:gdLst/>
              <a:ahLst/>
              <a:cxnLst>
                <a:cxn ang="0">
                  <a:pos x="31" y="14"/>
                </a:cxn>
                <a:cxn ang="0">
                  <a:pos x="62" y="0"/>
                </a:cxn>
                <a:cxn ang="0">
                  <a:pos x="65" y="9"/>
                </a:cxn>
                <a:cxn ang="0">
                  <a:pos x="65" y="20"/>
                </a:cxn>
                <a:cxn ang="0">
                  <a:pos x="62" y="30"/>
                </a:cxn>
                <a:cxn ang="0">
                  <a:pos x="56" y="39"/>
                </a:cxn>
                <a:cxn ang="0">
                  <a:pos x="48" y="44"/>
                </a:cxn>
                <a:cxn ang="0">
                  <a:pos x="40" y="49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2" y="44"/>
                </a:cxn>
                <a:cxn ang="0">
                  <a:pos x="4" y="37"/>
                </a:cxn>
                <a:cxn ang="0">
                  <a:pos x="0" y="28"/>
                </a:cxn>
                <a:cxn ang="0">
                  <a:pos x="31" y="14"/>
                </a:cxn>
              </a:cxnLst>
              <a:rect l="0" t="0" r="r" b="b"/>
              <a:pathLst>
                <a:path w="65" h="50">
                  <a:moveTo>
                    <a:pt x="31" y="14"/>
                  </a:moveTo>
                  <a:lnTo>
                    <a:pt x="62" y="0"/>
                  </a:lnTo>
                  <a:lnTo>
                    <a:pt x="65" y="9"/>
                  </a:lnTo>
                  <a:lnTo>
                    <a:pt x="65" y="20"/>
                  </a:lnTo>
                  <a:lnTo>
                    <a:pt x="62" y="30"/>
                  </a:lnTo>
                  <a:lnTo>
                    <a:pt x="56" y="39"/>
                  </a:lnTo>
                  <a:lnTo>
                    <a:pt x="48" y="44"/>
                  </a:lnTo>
                  <a:lnTo>
                    <a:pt x="40" y="49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2" y="44"/>
                  </a:lnTo>
                  <a:lnTo>
                    <a:pt x="4" y="37"/>
                  </a:lnTo>
                  <a:lnTo>
                    <a:pt x="0" y="28"/>
                  </a:lnTo>
                  <a:lnTo>
                    <a:pt x="31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329" name="Rectangle 4121"/>
            <p:cNvSpPr>
              <a:spLocks noChangeArrowheads="1"/>
            </p:cNvSpPr>
            <p:nvPr/>
          </p:nvSpPr>
          <p:spPr bwMode="auto">
            <a:xfrm>
              <a:off x="2251" y="2735"/>
              <a:ext cx="293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55.4 </a:t>
              </a:r>
            </a:p>
            <a:p>
              <a:pPr algn="ctr"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ohms</a:t>
              </a:r>
              <a:endParaRPr lang="en-US" sz="120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26331" name="Freeform 4123"/>
            <p:cNvSpPr>
              <a:spLocks/>
            </p:cNvSpPr>
            <p:nvPr/>
          </p:nvSpPr>
          <p:spPr bwMode="auto">
            <a:xfrm>
              <a:off x="4683" y="1609"/>
              <a:ext cx="18" cy="2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9"/>
                </a:cxn>
                <a:cxn ang="0">
                  <a:pos x="65" y="20"/>
                </a:cxn>
                <a:cxn ang="0">
                  <a:pos x="62" y="30"/>
                </a:cxn>
                <a:cxn ang="0">
                  <a:pos x="56" y="39"/>
                </a:cxn>
                <a:cxn ang="0">
                  <a:pos x="48" y="44"/>
                </a:cxn>
                <a:cxn ang="0">
                  <a:pos x="40" y="49"/>
                </a:cxn>
                <a:cxn ang="0">
                  <a:pos x="30" y="50"/>
                </a:cxn>
                <a:cxn ang="0">
                  <a:pos x="21" y="49"/>
                </a:cxn>
                <a:cxn ang="0">
                  <a:pos x="12" y="44"/>
                </a:cxn>
                <a:cxn ang="0">
                  <a:pos x="4" y="37"/>
                </a:cxn>
                <a:cxn ang="0">
                  <a:pos x="0" y="28"/>
                </a:cxn>
              </a:cxnLst>
              <a:rect l="0" t="0" r="r" b="b"/>
              <a:pathLst>
                <a:path w="65" h="50">
                  <a:moveTo>
                    <a:pt x="62" y="0"/>
                  </a:moveTo>
                  <a:lnTo>
                    <a:pt x="65" y="9"/>
                  </a:lnTo>
                  <a:lnTo>
                    <a:pt x="65" y="20"/>
                  </a:lnTo>
                  <a:lnTo>
                    <a:pt x="62" y="30"/>
                  </a:lnTo>
                  <a:lnTo>
                    <a:pt x="56" y="39"/>
                  </a:lnTo>
                  <a:lnTo>
                    <a:pt x="48" y="44"/>
                  </a:lnTo>
                  <a:lnTo>
                    <a:pt x="40" y="49"/>
                  </a:lnTo>
                  <a:lnTo>
                    <a:pt x="30" y="50"/>
                  </a:lnTo>
                  <a:lnTo>
                    <a:pt x="21" y="49"/>
                  </a:lnTo>
                  <a:lnTo>
                    <a:pt x="12" y="44"/>
                  </a:lnTo>
                  <a:lnTo>
                    <a:pt x="4" y="37"/>
                  </a:lnTo>
                  <a:lnTo>
                    <a:pt x="0" y="28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57348" name="Text Box 4127"/>
          <p:cNvSpPr txBox="1">
            <a:spLocks noChangeArrowheads="1"/>
          </p:cNvSpPr>
          <p:nvPr/>
        </p:nvSpPr>
        <p:spPr bwMode="auto">
          <a:xfrm>
            <a:off x="387350" y="1517650"/>
            <a:ext cx="3160713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285750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b="0" dirty="0"/>
              <a:t> </a:t>
            </a:r>
            <a:r>
              <a:rPr lang="en-US" sz="2000" b="0" dirty="0"/>
              <a:t>Operator controlled contactor </a:t>
            </a:r>
            <a:r>
              <a:rPr lang="en-US" sz="2000" b="0" dirty="0" smtClean="0"/>
              <a:t>shorts out part of the resistor</a:t>
            </a:r>
            <a:endParaRPr lang="en-US" sz="2000" b="0" dirty="0"/>
          </a:p>
          <a:p>
            <a:pPr marL="342900" indent="-34290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b="0" dirty="0"/>
              <a:t> </a:t>
            </a:r>
            <a:r>
              <a:rPr lang="en-US" sz="2000" b="0" dirty="0" smtClean="0"/>
              <a:t>Ideally, the increase in current is twice that of the normal fault current, unless that level is unsafe.</a:t>
            </a:r>
            <a:endParaRPr lang="en-US" sz="2000" b="0" dirty="0"/>
          </a:p>
        </p:txBody>
      </p:sp>
    </p:spTree>
    <p:extLst>
      <p:ext uri="{BB962C8B-B14F-4D97-AF65-F5344CB8AC3E}">
        <p14:creationId xmlns:p14="http://schemas.microsoft.com/office/powerpoint/2010/main" val="414754425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457200" y="2713038"/>
            <a:ext cx="8229600" cy="1143000"/>
          </a:xfrm>
        </p:spPr>
        <p:txBody>
          <a:bodyPr vert="horz" rtlCol="0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algn="ctr"/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Low Resistance Grounding</a:t>
            </a:r>
            <a:endParaRPr lang="en-US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2"/>
          <p:cNvSpPr>
            <a:spLocks noGrp="1" noChangeArrowheads="1"/>
          </p:cNvSpPr>
          <p:nvPr>
            <p:ph type="title"/>
          </p:nvPr>
        </p:nvSpPr>
        <p:spPr>
          <a:xfrm>
            <a:off x="190500" y="254000"/>
            <a:ext cx="8788400" cy="1143000"/>
          </a:xfrm>
        </p:spPr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HRG Design Consideration: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Fault Location (Pulsing)</a:t>
            </a:r>
            <a:endParaRPr lang="en-US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59395" name="Picture 3" descr="MVC-002S"/>
          <p:cNvPicPr>
            <a:picLocks noChangeAspect="1" noChangeArrowheads="1"/>
          </p:cNvPicPr>
          <p:nvPr/>
        </p:nvPicPr>
        <p:blipFill rotWithShape="1">
          <a:blip r:embed="rId3" cstate="print"/>
          <a:srcRect l="6783" r="17205"/>
          <a:stretch/>
        </p:blipFill>
        <p:spPr bwMode="auto">
          <a:xfrm>
            <a:off x="510639" y="1382565"/>
            <a:ext cx="3610100" cy="286880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9396" name="Text Box 6"/>
          <p:cNvSpPr txBox="1">
            <a:spLocks noChangeArrowheads="1"/>
          </p:cNvSpPr>
          <p:nvPr/>
        </p:nvSpPr>
        <p:spPr bwMode="auto">
          <a:xfrm>
            <a:off x="76200" y="4787900"/>
            <a:ext cx="8951068" cy="156966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342900" indent="-342900" algn="ctr">
              <a:spcBef>
                <a:spcPct val="20000"/>
              </a:spcBef>
            </a:pPr>
            <a:r>
              <a:rPr lang="en-US" sz="2400" dirty="0"/>
              <a:t>NOTE:</a:t>
            </a:r>
            <a:r>
              <a:rPr lang="en-US" sz="2400" b="0" i="1" dirty="0"/>
              <a:t> Tracking a ground fault can only be done on an energized system. Due to the inherent risk of electrocution this should only be performed by trained and competent personnel. </a:t>
            </a:r>
          </a:p>
        </p:txBody>
      </p:sp>
      <p:pic>
        <p:nvPicPr>
          <p:cNvPr id="5" name="Picture 4" descr="PNET_CLAMP.jpg"/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4690140" y="1382565"/>
            <a:ext cx="3825069" cy="28688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835628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HRG Design Consideration: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Fault Location (Pulsing)</a:t>
            </a:r>
            <a:endParaRPr lang="en-US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aphicFrame>
        <p:nvGraphicFramePr>
          <p:cNvPr id="4098" name="Object 4"/>
          <p:cNvGraphicFramePr>
            <a:graphicFrameLocks noGrp="1" noChangeAspect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3544254340"/>
              </p:ext>
            </p:extLst>
          </p:nvPr>
        </p:nvGraphicFramePr>
        <p:xfrm>
          <a:off x="867879" y="2283360"/>
          <a:ext cx="7400615" cy="393793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5793" name="DWG TrueView Drawing" r:id="rId4" imgW="11803320" imgH="7132320" progId="DWGTrueView.Drawing.18">
                  <p:embed/>
                </p:oleObj>
              </mc:Choice>
              <mc:Fallback>
                <p:oleObj name="DWG TrueView Drawing" r:id="rId4" imgW="11803320" imgH="7132320" progId="DWGTrueView.Drawing.18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3874" t="12820" r="3874" b="12820"/>
                      <a:stretch>
                        <a:fillRect/>
                      </a:stretch>
                    </p:blipFill>
                    <p:spPr bwMode="auto">
                      <a:xfrm>
                        <a:off x="867879" y="2283360"/>
                        <a:ext cx="7400615" cy="393793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4101" name="Text Box 6"/>
          <p:cNvSpPr txBox="1">
            <a:spLocks noChangeArrowheads="1"/>
          </p:cNvSpPr>
          <p:nvPr/>
        </p:nvSpPr>
        <p:spPr bwMode="auto">
          <a:xfrm>
            <a:off x="6134100" y="2412610"/>
            <a:ext cx="3009900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sz="1400" dirty="0"/>
              <a:t>Meter reading will alternate from 5A to 10A every 2 seconds.</a:t>
            </a:r>
          </a:p>
        </p:txBody>
      </p:sp>
      <p:sp>
        <p:nvSpPr>
          <p:cNvPr id="184327" name="Line 7"/>
          <p:cNvSpPr>
            <a:spLocks noChangeShapeType="1"/>
          </p:cNvSpPr>
          <p:nvPr/>
        </p:nvSpPr>
        <p:spPr bwMode="auto">
          <a:xfrm flipH="1">
            <a:off x="8070849" y="3151274"/>
            <a:ext cx="289379" cy="8492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403761" y="1484416"/>
            <a:ext cx="83721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Alternatives to Manual location:  </a:t>
            </a:r>
          </a:p>
          <a:p>
            <a:pPr marL="285750" indent="-285750"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/>
              <a:t>Add zero sequence CTs &amp; ammeters to each feeder</a:t>
            </a:r>
          </a:p>
          <a:p>
            <a:pPr marL="285750" indent="-285750"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/>
              <a:t>Use metering inherent to each breaker (newer equipment only)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364571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9" name="Rectangle 5"/>
          <p:cNvSpPr>
            <a:spLocks noGrp="1" noChangeArrowheads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HRG Design Consideration: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Fault Location (Data Logging)</a:t>
            </a:r>
          </a:p>
        </p:txBody>
      </p:sp>
      <p:sp>
        <p:nvSpPr>
          <p:cNvPr id="57348" name="Text Box 4127"/>
          <p:cNvSpPr txBox="1">
            <a:spLocks noChangeArrowheads="1"/>
          </p:cNvSpPr>
          <p:nvPr/>
        </p:nvSpPr>
        <p:spPr bwMode="auto">
          <a:xfrm>
            <a:off x="387350" y="1517650"/>
            <a:ext cx="8305388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285750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b="0" dirty="0"/>
              <a:t> </a:t>
            </a:r>
            <a:r>
              <a:rPr lang="en-US" sz="2000" b="0" dirty="0" smtClean="0"/>
              <a:t>HRG systems with data logging can be used to locate intermittent ground faults</a:t>
            </a:r>
          </a:p>
          <a:p>
            <a:pPr marL="285750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Example: 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Heater with ground fault</a:t>
            </a:r>
            <a:r>
              <a:rPr lang="en-US" sz="2000" b="0" dirty="0" smtClean="0"/>
              <a:t> comes on at 11:00am and then turns off at 11:01am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Normal Pulsing will not locate since the fault will be “gone”.</a:t>
            </a:r>
          </a:p>
          <a:p>
            <a:pPr marL="742950" lvl="1" indent="-285750">
              <a:buClr>
                <a:schemeClr val="accent1"/>
              </a:buClr>
              <a:buFont typeface="Wingdings" pitchFamily="2" charset="2"/>
              <a:buChar char="Ø"/>
            </a:pPr>
            <a:r>
              <a:rPr lang="en-US" sz="2000" dirty="0" smtClean="0"/>
              <a:t>HRG Data logging can help locate faulted equipment in conjunction with DCS/SCADA data records</a:t>
            </a:r>
            <a:endParaRPr lang="en-US" sz="2000" b="0" dirty="0"/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694677615"/>
              </p:ext>
            </p:extLst>
          </p:nvPr>
        </p:nvGraphicFramePr>
        <p:xfrm>
          <a:off x="2497777" y="4226575"/>
          <a:ext cx="4556168" cy="19043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45777755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35059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If there is a second ground fault on another phase, it is essentially a phase-phase fault and at least one feeder needs to trip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Network protection scheme should be designed to trip the lowest priority feeder first, then the next, and then move upstream.</a:t>
            </a:r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Relay Coordination: Selective tripping</a:t>
            </a:r>
          </a:p>
        </p:txBody>
      </p:sp>
      <p:pic>
        <p:nvPicPr>
          <p:cNvPr id="696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3100" y="1624734"/>
            <a:ext cx="4945063" cy="42799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1383528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449294" cy="1504208"/>
          </a:xfrm>
        </p:spPr>
        <p:txBody>
          <a:bodyPr>
            <a:normAutofit lnSpcReduction="10000"/>
          </a:bodyPr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Check MCC GF pickup ratings to be sure the small ground fault current values do not trip off the motor on the first ground fault.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Also, fusing on small motors can open during a ground fault.  Consult NEC Table 430.52 for Percentage of full load current fuse ratings.  Most are 300% FLC.</a:t>
            </a:r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Relay Coordination: Selective tripping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3" cstate="print"/>
          <a:srcRect b="18850"/>
          <a:stretch/>
        </p:blipFill>
        <p:spPr bwMode="auto">
          <a:xfrm>
            <a:off x="152472" y="3115583"/>
            <a:ext cx="8898194" cy="24776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404677305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2296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Resistance grounded systems must be insulated for full line-line voltage with respect to ground.</a:t>
            </a:r>
          </a:p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NEC 285.3: An SPD (surge arrestor or TVSS) device shall not be installed in the following: (2) On ungrounded systems, impedance grounded systems, or corner grounded systems unless listed specifically for use on these systems.</a:t>
            </a:r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69075" y="433449"/>
            <a:ext cx="8229600" cy="838200"/>
          </a:xfrm>
        </p:spPr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</a:t>
            </a: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Considerations: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</a:p>
        </p:txBody>
      </p:sp>
      <p:cxnSp>
        <p:nvCxnSpPr>
          <p:cNvPr id="3" name="Straight Arrow Connector 2"/>
          <p:cNvCxnSpPr/>
          <p:nvPr/>
        </p:nvCxnSpPr>
        <p:spPr>
          <a:xfrm flipV="1">
            <a:off x="2800264" y="3996011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 rot="7200000" flipV="1">
            <a:off x="3196212" y="4685768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15" name="Straight Arrow Connector 14"/>
          <p:cNvCxnSpPr/>
          <p:nvPr/>
        </p:nvCxnSpPr>
        <p:spPr>
          <a:xfrm rot="14400000" flipV="1">
            <a:off x="2404315" y="4681812"/>
            <a:ext cx="0" cy="914400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12" name="TextBox 11"/>
          <p:cNvSpPr txBox="1"/>
          <p:nvPr/>
        </p:nvSpPr>
        <p:spPr>
          <a:xfrm>
            <a:off x="2800265" y="3857511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AG</a:t>
            </a:r>
            <a:endParaRPr lang="en-US" sz="1200" dirty="0"/>
          </a:p>
        </p:txBody>
      </p:sp>
      <p:sp>
        <p:nvSpPr>
          <p:cNvPr id="20" name="TextBox 19"/>
          <p:cNvSpPr txBox="1"/>
          <p:nvPr/>
        </p:nvSpPr>
        <p:spPr>
          <a:xfrm>
            <a:off x="3553012" y="5090613"/>
            <a:ext cx="4187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/>
              <a:t>B</a:t>
            </a:r>
            <a:r>
              <a:rPr lang="en-US" sz="1200" baseline="-25000" dirty="0" smtClean="0"/>
              <a:t>G</a:t>
            </a:r>
            <a:endParaRPr lang="en-US" sz="1200" dirty="0"/>
          </a:p>
        </p:txBody>
      </p:sp>
      <p:sp>
        <p:nvSpPr>
          <p:cNvPr id="21" name="TextBox 20"/>
          <p:cNvSpPr txBox="1"/>
          <p:nvPr/>
        </p:nvSpPr>
        <p:spPr>
          <a:xfrm>
            <a:off x="1589664" y="5078830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CG</a:t>
            </a:r>
            <a:endParaRPr lang="en-US" sz="1200" dirty="0"/>
          </a:p>
        </p:txBody>
      </p:sp>
      <p:cxnSp>
        <p:nvCxnSpPr>
          <p:cNvPr id="22" name="Straight Arrow Connector 21"/>
          <p:cNvCxnSpPr/>
          <p:nvPr/>
        </p:nvCxnSpPr>
        <p:spPr>
          <a:xfrm rot="1800000" flipV="1">
            <a:off x="5524038" y="3859357"/>
            <a:ext cx="0" cy="1581912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3" name="Straight Arrow Connector 22"/>
          <p:cNvCxnSpPr/>
          <p:nvPr/>
        </p:nvCxnSpPr>
        <p:spPr>
          <a:xfrm rot="5400000" flipV="1">
            <a:off x="5919516" y="4544345"/>
            <a:ext cx="0" cy="1581912"/>
          </a:xfrm>
          <a:prstGeom prst="straightConnector1">
            <a:avLst/>
          </a:prstGeom>
          <a:ln w="19050">
            <a:headEnd type="none" w="med" len="med"/>
            <a:tailEnd type="triangle" w="med" len="med"/>
          </a:ln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24" name="TextBox 23"/>
          <p:cNvSpPr txBox="1"/>
          <p:nvPr/>
        </p:nvSpPr>
        <p:spPr>
          <a:xfrm>
            <a:off x="5919516" y="3688326"/>
            <a:ext cx="42992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 smtClean="0"/>
              <a:t>AG</a:t>
            </a:r>
            <a:endParaRPr lang="en-US" sz="1200" dirty="0"/>
          </a:p>
        </p:txBody>
      </p:sp>
      <p:sp>
        <p:nvSpPr>
          <p:cNvPr id="25" name="TextBox 24"/>
          <p:cNvSpPr txBox="1"/>
          <p:nvPr/>
        </p:nvSpPr>
        <p:spPr>
          <a:xfrm>
            <a:off x="6710472" y="5058302"/>
            <a:ext cx="418704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V</a:t>
            </a:r>
            <a:r>
              <a:rPr lang="en-US" sz="1200" baseline="-25000" dirty="0"/>
              <a:t>B</a:t>
            </a:r>
            <a:r>
              <a:rPr lang="en-US" sz="1200" baseline="-25000" dirty="0" smtClean="0"/>
              <a:t>G</a:t>
            </a:r>
            <a:endParaRPr lang="en-US" sz="1200" dirty="0"/>
          </a:p>
        </p:txBody>
      </p:sp>
      <p:sp>
        <p:nvSpPr>
          <p:cNvPr id="13" name="TextBox 12"/>
          <p:cNvSpPr txBox="1"/>
          <p:nvPr/>
        </p:nvSpPr>
        <p:spPr>
          <a:xfrm>
            <a:off x="1581318" y="5545789"/>
            <a:ext cx="2480166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Un-faulted Voltages to ground</a:t>
            </a:r>
            <a:endParaRPr lang="en-US" sz="1200" dirty="0"/>
          </a:p>
        </p:txBody>
      </p:sp>
      <p:sp>
        <p:nvSpPr>
          <p:cNvPr id="27" name="TextBox 26"/>
          <p:cNvSpPr txBox="1"/>
          <p:nvPr/>
        </p:nvSpPr>
        <p:spPr>
          <a:xfrm>
            <a:off x="4721996" y="5537961"/>
            <a:ext cx="2920992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200" dirty="0" smtClean="0"/>
              <a:t>Faulted Voltages to ground (V</a:t>
            </a:r>
            <a:r>
              <a:rPr lang="en-US" sz="1200" baseline="-25000" dirty="0" smtClean="0"/>
              <a:t>CG</a:t>
            </a:r>
            <a:r>
              <a:rPr lang="en-US" sz="1200" dirty="0" smtClean="0"/>
              <a:t> = 0)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372276416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5" name="Rectangle 3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Design Considerations: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  <a:endParaRPr lang="en-US" b="1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7172" name="Rectangle 4"/>
          <p:cNvSpPr>
            <a:spLocks noGrp="1" noChangeArrowheads="1"/>
          </p:cNvSpPr>
          <p:nvPr>
            <p:ph type="body" sz="half" idx="1"/>
          </p:nvPr>
        </p:nvSpPr>
        <p:spPr>
          <a:xfrm>
            <a:off x="457200" y="1600200"/>
            <a:ext cx="8153400" cy="4525963"/>
          </a:xfrm>
        </p:spPr>
        <p:txBody>
          <a:bodyPr/>
          <a:lstStyle/>
          <a:p>
            <a:pPr eaLnBrk="1" hangingPunct="1"/>
            <a:r>
              <a:rPr lang="en-US" sz="2400" dirty="0" smtClean="0"/>
              <a:t>Properly rated equipment prevents Hazards.</a:t>
            </a:r>
          </a:p>
        </p:txBody>
      </p:sp>
      <p:graphicFrame>
        <p:nvGraphicFramePr>
          <p:cNvPr id="7170" name="Object 5"/>
          <p:cNvGraphicFramePr>
            <a:graphicFrameLocks noGrp="1" noChangeAspect="1"/>
          </p:cNvGraphicFramePr>
          <p:nvPr>
            <p:ph sz="half" idx="2"/>
          </p:nvPr>
        </p:nvGraphicFramePr>
        <p:xfrm>
          <a:off x="1160463" y="1905000"/>
          <a:ext cx="7050087" cy="42608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74789" name="VoloViewContainer" r:id="rId4" imgW="11803320" imgH="7132320" progId="">
                  <p:embed/>
                </p:oleObj>
              </mc:Choice>
              <mc:Fallback>
                <p:oleObj name="VoloViewContainer" r:id="rId4" imgW="11803320" imgH="7132320" progId="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 l="7747" t="12820" r="7747" b="16667"/>
                      <a:stretch>
                        <a:fillRect/>
                      </a:stretch>
                    </p:blipFill>
                    <p:spPr bwMode="auto">
                      <a:xfrm>
                        <a:off x="1160463" y="1905000"/>
                        <a:ext cx="7050087" cy="42608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173" name="Text Box 6"/>
          <p:cNvSpPr txBox="1">
            <a:spLocks noChangeArrowheads="1"/>
          </p:cNvSpPr>
          <p:nvPr/>
        </p:nvSpPr>
        <p:spPr bwMode="auto">
          <a:xfrm>
            <a:off x="1021465" y="5262623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0V</a:t>
            </a:r>
          </a:p>
        </p:txBody>
      </p:sp>
      <p:sp>
        <p:nvSpPr>
          <p:cNvPr id="7174" name="Text Box 7"/>
          <p:cNvSpPr txBox="1">
            <a:spLocks noChangeArrowheads="1"/>
          </p:cNvSpPr>
          <p:nvPr/>
        </p:nvSpPr>
        <p:spPr bwMode="auto">
          <a:xfrm>
            <a:off x="2434542" y="3516775"/>
            <a:ext cx="12192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277V</a:t>
            </a:r>
            <a:endParaRPr lang="el-GR" dirty="0">
              <a:solidFill>
                <a:srgbClr val="FF0000"/>
              </a:solidFill>
            </a:endParaRPr>
          </a:p>
        </p:txBody>
      </p:sp>
      <p:sp>
        <p:nvSpPr>
          <p:cNvPr id="7175" name="Text Box 8"/>
          <p:cNvSpPr txBox="1">
            <a:spLocks noChangeArrowheads="1"/>
          </p:cNvSpPr>
          <p:nvPr/>
        </p:nvSpPr>
        <p:spPr bwMode="auto">
          <a:xfrm>
            <a:off x="6629400" y="5562600"/>
            <a:ext cx="1905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>
                <a:solidFill>
                  <a:srgbClr val="FF0000"/>
                </a:solidFill>
              </a:rPr>
              <a:t>Ground ≈ A</a:t>
            </a:r>
            <a:r>
              <a:rPr lang="en-US">
                <a:solidFill>
                  <a:srgbClr val="FF0000"/>
                </a:solidFill>
                <a:cs typeface="Arial" charset="0"/>
              </a:rPr>
              <a:t>Ø</a:t>
            </a:r>
          </a:p>
        </p:txBody>
      </p:sp>
      <p:sp>
        <p:nvSpPr>
          <p:cNvPr id="7176" name="Text Box 9"/>
          <p:cNvSpPr txBox="1">
            <a:spLocks noChangeArrowheads="1"/>
          </p:cNvSpPr>
          <p:nvPr/>
        </p:nvSpPr>
        <p:spPr bwMode="auto">
          <a:xfrm>
            <a:off x="2514600" y="5181600"/>
            <a:ext cx="3810000" cy="825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/>
              <a:t>Cables, TVSSs, VFDs, etc. and other equipment must be rated for elevated voltages.</a:t>
            </a:r>
          </a:p>
        </p:txBody>
      </p:sp>
      <p:sp>
        <p:nvSpPr>
          <p:cNvPr id="202762" name="Line 10"/>
          <p:cNvSpPr>
            <a:spLocks noChangeShapeType="1"/>
          </p:cNvSpPr>
          <p:nvPr/>
        </p:nvSpPr>
        <p:spPr bwMode="auto">
          <a:xfrm flipV="1">
            <a:off x="5141913" y="3886200"/>
            <a:ext cx="1335087" cy="1228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ffectLst/>
        </p:spPr>
        <p:txBody>
          <a:bodyPr/>
          <a:lstStyle/>
          <a:p>
            <a:pPr>
              <a:defRPr/>
            </a:pPr>
            <a:endParaRPr lang="en-US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178" name="Text Box 11"/>
          <p:cNvSpPr txBox="1">
            <a:spLocks noChangeArrowheads="1"/>
          </p:cNvSpPr>
          <p:nvPr/>
        </p:nvSpPr>
        <p:spPr bwMode="auto">
          <a:xfrm>
            <a:off x="6307238" y="2373775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0V</a:t>
            </a:r>
          </a:p>
        </p:txBody>
      </p:sp>
      <p:sp>
        <p:nvSpPr>
          <p:cNvPr id="7179" name="Text Box 12"/>
          <p:cNvSpPr txBox="1">
            <a:spLocks noChangeArrowheads="1"/>
          </p:cNvSpPr>
          <p:nvPr/>
        </p:nvSpPr>
        <p:spPr bwMode="auto">
          <a:xfrm>
            <a:off x="6148086" y="3206187"/>
            <a:ext cx="1143000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480V</a:t>
            </a:r>
          </a:p>
        </p:txBody>
      </p:sp>
      <p:sp>
        <p:nvSpPr>
          <p:cNvPr id="7180" name="Text Box 13"/>
          <p:cNvSpPr txBox="1">
            <a:spLocks noChangeArrowheads="1"/>
          </p:cNvSpPr>
          <p:nvPr/>
        </p:nvSpPr>
        <p:spPr bwMode="auto">
          <a:xfrm>
            <a:off x="6171236" y="4073325"/>
            <a:ext cx="1143000" cy="366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dirty="0">
                <a:solidFill>
                  <a:srgbClr val="FF0000"/>
                </a:solidFill>
              </a:rPr>
              <a:t>480V</a:t>
            </a:r>
          </a:p>
        </p:txBody>
      </p:sp>
    </p:spTree>
    <p:extLst>
      <p:ext uri="{BB962C8B-B14F-4D97-AF65-F5344CB8AC3E}">
        <p14:creationId xmlns:p14="http://schemas.microsoft.com/office/powerpoint/2010/main" val="198591805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4004" name="Rectangle 4"/>
          <p:cNvSpPr>
            <a:spLocks noGrp="1" noChangeArrowheads="1"/>
          </p:cNvSpPr>
          <p:nvPr>
            <p:ph type="title"/>
          </p:nvPr>
        </p:nvSpPr>
        <p:spPr/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Design Considerations: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  <a:endParaRPr lang="en-US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63491" name="Rectangle 6"/>
          <p:cNvSpPr>
            <a:spLocks noGrp="1" noChangeArrowheads="1"/>
          </p:cNvSpPr>
          <p:nvPr>
            <p:ph type="body" sz="half" idx="2"/>
          </p:nvPr>
        </p:nvSpPr>
        <p:spPr>
          <a:xfrm>
            <a:off x="685800" y="3378200"/>
            <a:ext cx="7721600" cy="2735263"/>
          </a:xfrm>
        </p:spPr>
        <p:txBody>
          <a:bodyPr/>
          <a:lstStyle/>
          <a:p>
            <a:pPr eaLnBrk="1" hangingPunct="1">
              <a:buFont typeface="Wingdings" pitchFamily="2" charset="2"/>
              <a:buChar char="Ø"/>
            </a:pPr>
            <a:r>
              <a:rPr lang="en-US" sz="2800" dirty="0" smtClean="0"/>
              <a:t>Common Mode Capacitors provide path for Common-mode currents in output motor leads</a:t>
            </a:r>
          </a:p>
          <a:p>
            <a:pPr eaLnBrk="1" hangingPunct="1">
              <a:buFont typeface="Wingdings" pitchFamily="2" charset="2"/>
              <a:buChar char="Ø"/>
            </a:pPr>
            <a:r>
              <a:rPr lang="en-US" sz="2800" dirty="0" smtClean="0"/>
              <a:t>MOVs protect against Transients</a:t>
            </a:r>
          </a:p>
          <a:p>
            <a:pPr eaLnBrk="1" hangingPunct="1"/>
            <a:endParaRPr lang="en-US" sz="2800" dirty="0" smtClean="0"/>
          </a:p>
        </p:txBody>
      </p:sp>
      <p:pic>
        <p:nvPicPr>
          <p:cNvPr id="63492" name="Picture 7"/>
          <p:cNvPicPr>
            <a:picLocks noGrp="1" noChangeAspect="1" noChangeArrowheads="1"/>
          </p:cNvPicPr>
          <p:nvPr>
            <p:ph sz="half" idx="1"/>
          </p:nvPr>
        </p:nvPicPr>
        <p:blipFill>
          <a:blip r:embed="rId3" cstate="print"/>
          <a:srcRect/>
          <a:stretch>
            <a:fillRect/>
          </a:stretch>
        </p:blipFill>
        <p:spPr>
          <a:xfrm>
            <a:off x="1282700" y="1330325"/>
            <a:ext cx="6673850" cy="1635125"/>
          </a:xfrm>
          <a:noFill/>
        </p:spPr>
      </p:pic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3263" y="1314450"/>
            <a:ext cx="7789862" cy="45577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2981" name="Text Box 5"/>
          <p:cNvSpPr txBox="1">
            <a:spLocks noChangeArrowheads="1"/>
          </p:cNvSpPr>
          <p:nvPr/>
        </p:nvSpPr>
        <p:spPr bwMode="auto">
          <a:xfrm>
            <a:off x="5118100" y="4229100"/>
            <a:ext cx="3365500" cy="13287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Ground fault in Drive #1 caused Drive 2 to fault on over-voltage</a:t>
            </a:r>
          </a:p>
          <a:p>
            <a:pPr>
              <a:spcBef>
                <a:spcPct val="5000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C0C0C0"/>
                  </a:outerShdw>
                </a:effectLst>
              </a:rPr>
              <a:t>Drive 3 was not affected</a:t>
            </a:r>
          </a:p>
        </p:txBody>
      </p:sp>
      <p:sp>
        <p:nvSpPr>
          <p:cNvPr id="5" name="Rectangle 4"/>
          <p:cNvSpPr txBox="1">
            <a:spLocks noChangeArrowheads="1"/>
          </p:cNvSpPr>
          <p:nvPr/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anchor="ctr">
            <a:normAutofit fontScale="92500" lnSpcReduction="1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lvl="0">
              <a:spcBef>
                <a:spcPct val="0"/>
              </a:spcBef>
              <a:defRPr/>
            </a:pPr>
            <a:r>
              <a:rPr lang="en-US" sz="44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Design Considerations:</a:t>
            </a:r>
            <a:br>
              <a:rPr lang="en-US" sz="44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  <a:endParaRPr kumimoji="0" lang="en-US" sz="4100" b="1" i="0" u="none" strike="noStrike" kern="1200" cap="none" spc="0" normalizeH="0" baseline="0" noProof="0" dirty="0" smtClean="0">
              <a:ln>
                <a:noFill/>
              </a:ln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uLnTx/>
              <a:uFillTx/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lvl="0">
              <a:defRPr/>
            </a:pPr>
            <a:r>
              <a:rPr lang="en-US" sz="40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Design Considerations:</a:t>
            </a:r>
            <a:br>
              <a:rPr lang="en-US" sz="40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Insulation</a:t>
            </a:r>
            <a:endParaRPr lang="en-US" sz="40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22883" name="Picture 3"/>
          <p:cNvPicPr>
            <a:picLocks noChangeAspect="1" noChangeArrowheads="1"/>
          </p:cNvPicPr>
          <p:nvPr/>
        </p:nvPicPr>
        <p:blipFill rotWithShape="1">
          <a:blip r:embed="rId3" cstate="print"/>
          <a:srcRect l="6653" r="11396" b="-26"/>
          <a:stretch/>
        </p:blipFill>
        <p:spPr bwMode="auto">
          <a:xfrm>
            <a:off x="3599543" y="1255938"/>
            <a:ext cx="5377416" cy="463422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TextBox 7"/>
          <p:cNvSpPr txBox="1"/>
          <p:nvPr/>
        </p:nvSpPr>
        <p:spPr>
          <a:xfrm>
            <a:off x="369289" y="2360685"/>
            <a:ext cx="323025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algn="ctr"/>
            <a:r>
              <a:rPr lang="en-US" sz="2400" b="0" dirty="0" smtClean="0"/>
              <a:t>Factory option codes exist to remove the internal jumpers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Low Resistance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4738254" y="3141717"/>
            <a:ext cx="4405746" cy="1074023"/>
          </a:xfrm>
        </p:spPr>
        <p:txBody>
          <a:bodyPr numCol="1">
            <a:noAutofit/>
          </a:bodyPr>
          <a:lstStyle/>
          <a:p>
            <a:pPr lvl="0">
              <a:buFont typeface="Wingdings" pitchFamily="2" charset="2"/>
              <a:buChar char="Ø"/>
              <a:defRPr/>
            </a:pPr>
            <a:r>
              <a:rPr lang="en-US" sz="1800" dirty="0"/>
              <a:t>Impedance selected to limit line-to-ground fault current (normally </a:t>
            </a:r>
            <a:r>
              <a:rPr lang="en-US" sz="1800" dirty="0" smtClean="0"/>
              <a:t>between 100A and 1000A </a:t>
            </a:r>
            <a:r>
              <a:rPr lang="en-US" sz="1800" dirty="0"/>
              <a:t>as defined by IEEE </a:t>
            </a:r>
            <a:r>
              <a:rPr lang="en-US" sz="1800" dirty="0" smtClean="0"/>
              <a:t>std. </a:t>
            </a:r>
            <a:r>
              <a:rPr lang="en-US" sz="1800" dirty="0"/>
              <a:t>142-2007 section </a:t>
            </a:r>
            <a:r>
              <a:rPr lang="en-US" sz="1800" dirty="0" smtClean="0"/>
              <a:t>1.4.3.2)</a:t>
            </a:r>
            <a:endParaRPr lang="en-US" sz="1800" dirty="0"/>
          </a:p>
          <a:p>
            <a:endParaRPr lang="en-US" sz="1800" dirty="0" smtClean="0"/>
          </a:p>
        </p:txBody>
      </p:sp>
      <p:pic>
        <p:nvPicPr>
          <p:cNvPr id="31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5323" y="1761465"/>
            <a:ext cx="4307087" cy="330929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793351622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 vert="horz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 lvl="0">
              <a:defRPr/>
            </a:pPr>
            <a:r>
              <a:rPr lang="en-US" sz="40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HRG Design Considerations:</a:t>
            </a:r>
            <a:br>
              <a:rPr lang="en-US" sz="40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2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Personnel Training</a:t>
            </a:r>
            <a:endParaRPr lang="en-US" sz="40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69288" y="1398784"/>
            <a:ext cx="834719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1" indent="-342900">
              <a:buClr>
                <a:schemeClr val="accent1"/>
              </a:buClr>
              <a:buSzPct val="75000"/>
              <a:buFont typeface="Wingdings" pitchFamily="2" charset="2"/>
              <a:buChar char="Ø"/>
            </a:pPr>
            <a:r>
              <a:rPr lang="en-US" sz="2400" dirty="0" smtClean="0"/>
              <a:t>Per NEC 250.36, personnel must be trained on Impedance Grounded systems.</a:t>
            </a:r>
          </a:p>
          <a:p>
            <a:pPr marL="342900" lvl="1" indent="-342900">
              <a:buClr>
                <a:schemeClr val="accent1"/>
              </a:buClr>
              <a:buSzPct val="75000"/>
              <a:buFont typeface="Wingdings" pitchFamily="2" charset="2"/>
              <a:buChar char="Ø"/>
            </a:pPr>
            <a:r>
              <a:rPr lang="en-US" sz="2400" b="0" dirty="0" smtClean="0"/>
              <a:t>Training should:</a:t>
            </a:r>
          </a:p>
          <a:p>
            <a:pPr marL="800100" lvl="2" indent="-342900">
              <a:buClr>
                <a:schemeClr val="accent1"/>
              </a:buClr>
              <a:buSzPct val="75000"/>
              <a:buFont typeface="Wingdings" pitchFamily="2" charset="2"/>
              <a:buChar char="Ø"/>
            </a:pPr>
            <a:r>
              <a:rPr lang="en-US" sz="2400" dirty="0" smtClean="0"/>
              <a:t>Establish seriousness of a fault</a:t>
            </a:r>
          </a:p>
          <a:p>
            <a:pPr marL="800100" lvl="2" indent="-342900">
              <a:buClr>
                <a:schemeClr val="accent1"/>
              </a:buClr>
              <a:buSzPct val="75000"/>
              <a:buFont typeface="Wingdings" pitchFamily="2" charset="2"/>
              <a:buChar char="Ø"/>
            </a:pPr>
            <a:r>
              <a:rPr lang="en-US" sz="2400" dirty="0" smtClean="0"/>
              <a:t>Discuss location methods</a:t>
            </a:r>
          </a:p>
          <a:p>
            <a:pPr marL="800100" lvl="2" indent="-342900">
              <a:buClr>
                <a:schemeClr val="accent1"/>
              </a:buClr>
              <a:buSzPct val="75000"/>
              <a:buFont typeface="Wingdings" pitchFamily="2" charset="2"/>
              <a:buChar char="Ø"/>
            </a:pPr>
            <a:r>
              <a:rPr lang="en-US" sz="2400" b="0" dirty="0" smtClean="0"/>
              <a:t>Familiarize personnel with equipment</a:t>
            </a:r>
          </a:p>
        </p:txBody>
      </p:sp>
    </p:spTree>
    <p:extLst>
      <p:ext uri="{BB962C8B-B14F-4D97-AF65-F5344CB8AC3E}">
        <p14:creationId xmlns:p14="http://schemas.microsoft.com/office/powerpoint/2010/main" val="86120482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499" y="2415955"/>
            <a:ext cx="8229600" cy="1143000"/>
          </a:xfrm>
        </p:spPr>
        <p:txBody>
          <a:bodyPr/>
          <a:lstStyle/>
          <a:p>
            <a:pPr algn="ctr"/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Generator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841293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Fault current </a:t>
            </a:r>
          </a:p>
          <a:p>
            <a:pPr>
              <a:buFont typeface="Wingdings" pitchFamily="2" charset="2"/>
              <a:buChar char="Ø"/>
            </a:pPr>
            <a:r>
              <a:rPr lang="en-US" dirty="0" smtClean="0"/>
              <a:t>Paralleled generators</a:t>
            </a:r>
          </a:p>
          <a:p>
            <a:pPr lvl="1">
              <a:buSzPct val="68000"/>
              <a:buFont typeface="Wingdings" pitchFamily="2" charset="2"/>
              <a:buChar char="Ø"/>
            </a:pPr>
            <a:r>
              <a:rPr lang="en-US" dirty="0" smtClean="0"/>
              <a:t>Common Ground Point</a:t>
            </a:r>
          </a:p>
          <a:p>
            <a:pPr lvl="1">
              <a:buSzPct val="68000"/>
              <a:buFont typeface="Wingdings" pitchFamily="2" charset="2"/>
              <a:buChar char="Ø"/>
            </a:pPr>
            <a:r>
              <a:rPr lang="en-US" dirty="0" smtClean="0"/>
              <a:t>Separate Ground Point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Generator Considerations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17699906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>
              <a:buFont typeface="Wingdings" pitchFamily="2" charset="2"/>
              <a:buChar char="Ø"/>
            </a:pPr>
            <a:r>
              <a:rPr lang="en-US" dirty="0" smtClean="0"/>
              <a:t>In most generators, the zero-sequence impedance is much less than the positive or negative sequence impedances.  </a:t>
            </a:r>
            <a:endParaRPr lang="en-US" dirty="0"/>
          </a:p>
          <a:p>
            <a:pPr>
              <a:buFont typeface="Wingdings" pitchFamily="2" charset="2"/>
              <a:buChar char="Ø"/>
            </a:pPr>
            <a:r>
              <a:rPr lang="en-US" dirty="0" smtClean="0"/>
              <a:t>Due to this, resistance grounding must be used unless the generator is specifically designed for solid grounding service.</a:t>
            </a:r>
            <a:endParaRPr lang="en-US" dirty="0"/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Generator Considerations:</a:t>
            </a:r>
            <a:b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Fault Current</a:t>
            </a:r>
            <a:endParaRPr lang="en-US" sz="36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TextBox 3"/>
              <p:cNvSpPr txBox="1"/>
              <p:nvPr/>
            </p:nvSpPr>
            <p:spPr>
              <a:xfrm>
                <a:off x="2398815" y="4577937"/>
                <a:ext cx="4400435" cy="85016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3200" b="0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sz="3200" b="0" i="1" smtClean="0">
                            <a:latin typeface="Cambria Math"/>
                          </a:rPr>
                          <m:t>𝐼</m:t>
                        </m:r>
                      </m:e>
                      <m:sub>
                        <m:r>
                          <a:rPr lang="en-US" sz="3200" b="0" i="1" smtClean="0">
                            <a:latin typeface="Cambria Math"/>
                          </a:rPr>
                          <m:t>𝐺𝐹</m:t>
                        </m:r>
                      </m:sub>
                    </m:sSub>
                    <m:r>
                      <a:rPr lang="en-US" sz="3200" b="0" i="1" smtClean="0"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sz="3200" b="0" i="1" smtClean="0">
                            <a:latin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3200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sz="3200" b="0" i="1" smtClean="0">
                                <a:latin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3200" b="0" i="1" smtClean="0">
                                <a:latin typeface="Cambria Math"/>
                              </a:rPr>
                              <m:t>𝐿𝑁</m:t>
                            </m:r>
                          </m:sub>
                        </m:sSub>
                      </m:num>
                      <m:den>
                        <m:r>
                          <a:rPr lang="en-US" sz="3200" b="0" i="1" smtClean="0">
                            <a:latin typeface="Cambria Math"/>
                          </a:rPr>
                          <m:t>𝑅</m:t>
                        </m:r>
                      </m:den>
                    </m:f>
                    <m:r>
                      <a:rPr lang="en-US" sz="3200" b="0" i="1" smtClean="0">
                        <a:latin typeface="Cambria Math"/>
                      </a:rPr>
                      <m:t> </m:t>
                    </m:r>
                    <m:r>
                      <a:rPr lang="en-US" sz="3200" b="0" i="1" smtClean="0">
                        <a:latin typeface="Cambria Math"/>
                        <a:ea typeface="Cambria Math"/>
                      </a:rPr>
                      <m:t>≤ </m:t>
                    </m:r>
                    <m:sSub>
                      <m:sSubPr>
                        <m:ctrlPr>
                          <a:rPr lang="en-US" sz="3200" b="0" i="1" smtClean="0">
                            <a:latin typeface="Cambria Math"/>
                            <a:ea typeface="Cambria Math"/>
                          </a:rPr>
                        </m:ctrlPr>
                      </m:sSubPr>
                      <m:e>
                        <m:r>
                          <a:rPr lang="en-US" sz="3200" b="0" i="1" smtClean="0">
                            <a:latin typeface="Cambria Math"/>
                            <a:ea typeface="Cambria Math"/>
                          </a:rPr>
                          <m:t>𝐼</m:t>
                        </m:r>
                      </m:e>
                      <m:sub>
                        <m:r>
                          <a:rPr lang="en-US" sz="3200" b="0" i="1" smtClean="0">
                            <a:latin typeface="Cambria Math"/>
                            <a:ea typeface="Cambria Math"/>
                          </a:rPr>
                          <m:t>3∅</m:t>
                        </m:r>
                      </m:sub>
                    </m:sSub>
                    <m:r>
                      <a:rPr lang="en-US" sz="3200" b="0" i="1" smtClean="0">
                        <a:latin typeface="Cambria Math"/>
                        <a:ea typeface="Cambria Math"/>
                      </a:rPr>
                      <m:t>= </m:t>
                    </m:r>
                    <m:f>
                      <m:fPr>
                        <m:ctrlPr>
                          <a:rPr lang="en-US" sz="3200" b="0" i="1" smtClean="0">
                            <a:latin typeface="Cambria Math"/>
                            <a:ea typeface="Cambria Math"/>
                          </a:rPr>
                        </m:ctrlPr>
                      </m:fPr>
                      <m:num>
                        <m:sSub>
                          <m:sSubPr>
                            <m:ctrlP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</m:ctrlPr>
                          </m:sSubPr>
                          <m:e>
                            <m: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  <m:t>𝑉</m:t>
                            </m:r>
                          </m:e>
                          <m:sub>
                            <m: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  <m:t>𝐿𝑁</m:t>
                            </m:r>
                          </m:sub>
                        </m:sSub>
                      </m:num>
                      <m:den>
                        <m:sSub>
                          <m:sSubPr>
                            <m:ctrlP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</m:ctrlPr>
                          </m:sSubPr>
                          <m:e>
                            <m: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  <m:t>𝑍</m:t>
                            </m:r>
                          </m:e>
                          <m:sub>
                            <m:r>
                              <a:rPr lang="en-US" sz="3200" b="0" i="1" smtClean="0">
                                <a:latin typeface="Cambria Math"/>
                                <a:ea typeface="Cambria Math"/>
                              </a:rPr>
                              <m:t>1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 </a:t>
                </a:r>
                <a:endParaRPr lang="en-US" dirty="0"/>
              </a:p>
            </p:txBody>
          </p:sp>
        </mc:Choice>
        <mc:Fallback xmlns="">
          <p:sp>
            <p:nvSpPr>
              <p:cNvPr id="4" name="TextBox 3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98815" y="4577937"/>
                <a:ext cx="4400435" cy="850169"/>
              </a:xfrm>
              <a:prstGeom prst="rect">
                <a:avLst/>
              </a:prstGeom>
              <a:blipFill rotWithShape="1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16819127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Generator Considerations:</a:t>
            </a:r>
            <a:b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Common Grounding Point</a:t>
            </a:r>
            <a:endParaRPr lang="en-US" sz="36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358815" y="4123967"/>
            <a:ext cx="8380071" cy="227754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 Generators Grounded through a single impedance must be the same VA rating and pitch to avoid circulating currents in the neutrals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 Each Neutral must have a disconnecting means for maintenance as generator line terminals can be elevated during a ground fault.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Not recommended for sources that are not in close proximity</a:t>
            </a:r>
          </a:p>
          <a:p>
            <a:pPr>
              <a:spcBef>
                <a:spcPts val="600"/>
              </a:spcBef>
              <a:spcAft>
                <a:spcPts val="600"/>
              </a:spcAft>
            </a:pPr>
            <a:endParaRPr lang="en-US" sz="2200" dirty="0"/>
          </a:p>
        </p:txBody>
      </p:sp>
      <p:pic>
        <p:nvPicPr>
          <p:cNvPr id="31" name="Picture 30" descr="3MV1NGR.png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34636" y="1174975"/>
            <a:ext cx="5904656" cy="296956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43931477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42" descr="3MVG.png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446835" y="1296361"/>
            <a:ext cx="6285054" cy="279601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Generator Considerations:</a:t>
            </a:r>
            <a:b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Separate Grounding Points</a:t>
            </a:r>
            <a:endParaRPr lang="en-US" sz="3600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474985" y="3711076"/>
            <a:ext cx="8171726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Separately grounding prevents circulating currents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Multiple NGR’s have a cumulative effect on ground fault current i.e. the total fault current is the sum of all resistor currents plus charging current.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Can be difficult to coordinate tripping or fault location</a:t>
            </a:r>
          </a:p>
          <a:p>
            <a:pPr marL="342900" indent="-342900">
              <a:spcBef>
                <a:spcPts val="600"/>
              </a:spcBef>
              <a:spcAft>
                <a:spcPts val="600"/>
              </a:spcAft>
              <a:buClr>
                <a:schemeClr val="accent1"/>
              </a:buClr>
              <a:buSzPct val="68000"/>
              <a:buFont typeface="Wingdings" pitchFamily="2" charset="2"/>
              <a:buChar char="Ø"/>
            </a:pPr>
            <a:r>
              <a:rPr lang="en-US" dirty="0" smtClean="0">
                <a:cs typeface="Arial" pitchFamily="34" charset="0"/>
              </a:rPr>
              <a:t>If total current exceeds about 1000A, single ground point should be considered.</a:t>
            </a:r>
            <a:endParaRPr lang="en-US" dirty="0"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50430680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IEEE 242-2001</a:t>
            </a:r>
          </a:p>
          <a:p>
            <a:r>
              <a:rPr lang="en-US" dirty="0" smtClean="0"/>
              <a:t>IEEE 142-2007</a:t>
            </a:r>
          </a:p>
          <a:p>
            <a:r>
              <a:rPr lang="en-US" dirty="0" smtClean="0"/>
              <a:t>NEC</a:t>
            </a:r>
          </a:p>
          <a:p>
            <a:r>
              <a:rPr lang="en-US" dirty="0" smtClean="0"/>
              <a:t>IEEE 32</a:t>
            </a:r>
            <a:endParaRPr lang="en-US" dirty="0"/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Reference for further reading: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20541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3499" y="2415955"/>
            <a:ext cx="8229600" cy="1143000"/>
          </a:xfrm>
        </p:spPr>
        <p:txBody>
          <a:bodyPr/>
          <a:lstStyle/>
          <a:p>
            <a:pPr algn="ctr"/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Questions?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4132241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Low Resistance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45313" y="1241665"/>
            <a:ext cx="8815560" cy="1074023"/>
          </a:xfrm>
        </p:spPr>
        <p:txBody>
          <a:bodyPr numCol="2">
            <a:noAutofit/>
          </a:bodyPr>
          <a:lstStyle/>
          <a:p>
            <a:pPr>
              <a:buFont typeface="Wingdings" pitchFamily="2" charset="2"/>
              <a:buChar char="Ø"/>
            </a:pPr>
            <a:r>
              <a:rPr lang="en-US" sz="1800" dirty="0" smtClean="0"/>
              <a:t>Advantages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Eliminates high transient </a:t>
            </a:r>
            <a:r>
              <a:rPr lang="en-US" sz="1400" dirty="0" err="1" smtClean="0"/>
              <a:t>overvoltages</a:t>
            </a:r>
            <a:endParaRPr lang="en-US" sz="1400" dirty="0" smtClean="0"/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Limits damage to faulted equipment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Reduces shock hazard to personnel</a:t>
            </a:r>
          </a:p>
          <a:p>
            <a:pPr lvl="1">
              <a:buFont typeface="Wingdings" pitchFamily="2" charset="2"/>
              <a:buChar char="Ø"/>
            </a:pPr>
            <a:endParaRPr lang="en-US" sz="1800" dirty="0" smtClean="0"/>
          </a:p>
          <a:p>
            <a:pPr>
              <a:buFont typeface="Wingdings" pitchFamily="2" charset="2"/>
              <a:buChar char="Ø"/>
            </a:pPr>
            <a:r>
              <a:rPr lang="en-US" sz="1800" dirty="0" smtClean="0"/>
              <a:t>Disadvantages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Some equipment damage can still occur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Faulted circuit must be de-energized</a:t>
            </a:r>
          </a:p>
          <a:p>
            <a:pPr lvl="1">
              <a:buFont typeface="Wingdings" pitchFamily="2" charset="2"/>
              <a:buChar char="Ø"/>
            </a:pPr>
            <a:r>
              <a:rPr lang="en-US" sz="1400" dirty="0" smtClean="0"/>
              <a:t>Line-to-neutral loads cannot be used.</a:t>
            </a:r>
          </a:p>
          <a:p>
            <a:endParaRPr lang="en-US" sz="1800" dirty="0" smtClean="0"/>
          </a:p>
        </p:txBody>
      </p:sp>
      <p:grpSp>
        <p:nvGrpSpPr>
          <p:cNvPr id="12" name="Group 3198"/>
          <p:cNvGrpSpPr>
            <a:grpSpLocks/>
          </p:cNvGrpSpPr>
          <p:nvPr/>
        </p:nvGrpSpPr>
        <p:grpSpPr bwMode="auto">
          <a:xfrm>
            <a:off x="562454" y="2864081"/>
            <a:ext cx="8078787" cy="2988994"/>
            <a:chOff x="13" y="1388"/>
            <a:chExt cx="5395" cy="2112"/>
          </a:xfrm>
        </p:grpSpPr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3116" y="3091"/>
              <a:ext cx="920" cy="196"/>
              <a:chOff x="3116" y="3091"/>
              <a:chExt cx="920" cy="196"/>
            </a:xfrm>
          </p:grpSpPr>
          <p:sp>
            <p:nvSpPr>
              <p:cNvPr id="2990" name="Rectangle 16"/>
              <p:cNvSpPr>
                <a:spLocks noChangeArrowheads="1"/>
              </p:cNvSpPr>
              <p:nvPr/>
            </p:nvSpPr>
            <p:spPr bwMode="auto">
              <a:xfrm>
                <a:off x="3972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1" name="Rectangle 17"/>
              <p:cNvSpPr>
                <a:spLocks noChangeArrowheads="1"/>
              </p:cNvSpPr>
              <p:nvPr/>
            </p:nvSpPr>
            <p:spPr bwMode="auto">
              <a:xfrm>
                <a:off x="3644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2" name="Rectangle 18"/>
              <p:cNvSpPr>
                <a:spLocks noChangeArrowheads="1"/>
              </p:cNvSpPr>
              <p:nvPr/>
            </p:nvSpPr>
            <p:spPr bwMode="auto">
              <a:xfrm>
                <a:off x="3317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3" name="Freeform 19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4" name="Freeform 20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5" name="Freeform 21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6" name="Freeform 22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7" name="Freeform 23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8" name="Rectangle 24"/>
              <p:cNvSpPr>
                <a:spLocks noChangeArrowheads="1"/>
              </p:cNvSpPr>
              <p:nvPr/>
            </p:nvSpPr>
            <p:spPr bwMode="auto">
              <a:xfrm>
                <a:off x="3922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9" name="Rectangle 25"/>
              <p:cNvSpPr>
                <a:spLocks noChangeArrowheads="1"/>
              </p:cNvSpPr>
              <p:nvPr/>
            </p:nvSpPr>
            <p:spPr bwMode="auto">
              <a:xfrm>
                <a:off x="3972" y="3169"/>
                <a:ext cx="64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a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0" name="Rectangle 26"/>
              <p:cNvSpPr>
                <a:spLocks noChangeArrowheads="1"/>
              </p:cNvSpPr>
              <p:nvPr/>
            </p:nvSpPr>
            <p:spPr bwMode="auto">
              <a:xfrm>
                <a:off x="3641" y="3172"/>
                <a:ext cx="6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b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1" name="Rectangle 27"/>
              <p:cNvSpPr>
                <a:spLocks noChangeArrowheads="1"/>
              </p:cNvSpPr>
              <p:nvPr/>
            </p:nvSpPr>
            <p:spPr bwMode="auto">
              <a:xfrm>
                <a:off x="3595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2" name="Freeform 28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3" name="Freeform 29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4" name="Freeform 30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5" name="Freeform 31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6" name="Freeform 32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7" name="Freeform 33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8" name="Freeform 34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9" name="Freeform 35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0" name="Freeform 36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1" name="Freeform 37"/>
              <p:cNvSpPr>
                <a:spLocks/>
              </p:cNvSpPr>
              <p:nvPr/>
            </p:nvSpPr>
            <p:spPr bwMode="auto">
              <a:xfrm>
                <a:off x="3214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5" h="18">
                    <a:moveTo>
                      <a:pt x="0" y="18"/>
                    </a:moveTo>
                    <a:lnTo>
                      <a:pt x="35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2" name="Freeform 38"/>
              <p:cNvSpPr>
                <a:spLocks/>
              </p:cNvSpPr>
              <p:nvPr/>
            </p:nvSpPr>
            <p:spPr bwMode="auto">
              <a:xfrm>
                <a:off x="3219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3" name="Freeform 39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4" name="Freeform 40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5" name="Freeform 41"/>
              <p:cNvSpPr>
                <a:spLocks/>
              </p:cNvSpPr>
              <p:nvPr/>
            </p:nvSpPr>
            <p:spPr bwMode="auto">
              <a:xfrm>
                <a:off x="3211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6" name="Line 42"/>
              <p:cNvSpPr>
                <a:spLocks noChangeShapeType="1"/>
              </p:cNvSpPr>
              <p:nvPr/>
            </p:nvSpPr>
            <p:spPr bwMode="auto">
              <a:xfrm flipH="1" flipV="1">
                <a:off x="3215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7" name="Freeform 43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8" name="Freeform 44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9" name="Freeform 45"/>
              <p:cNvSpPr>
                <a:spLocks/>
              </p:cNvSpPr>
              <p:nvPr/>
            </p:nvSpPr>
            <p:spPr bwMode="auto">
              <a:xfrm>
                <a:off x="3208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0" name="Line 46"/>
              <p:cNvSpPr>
                <a:spLocks noChangeShapeType="1"/>
              </p:cNvSpPr>
              <p:nvPr/>
            </p:nvSpPr>
            <p:spPr bwMode="auto">
              <a:xfrm flipH="1" flipV="1">
                <a:off x="3211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1" name="Freeform 47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2" name="Freeform 48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3" name="Freeform 49"/>
              <p:cNvSpPr>
                <a:spLocks/>
              </p:cNvSpPr>
              <p:nvPr/>
            </p:nvSpPr>
            <p:spPr bwMode="auto">
              <a:xfrm>
                <a:off x="3203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4" name="Line 50"/>
              <p:cNvSpPr>
                <a:spLocks noChangeShapeType="1"/>
              </p:cNvSpPr>
              <p:nvPr/>
            </p:nvSpPr>
            <p:spPr bwMode="auto">
              <a:xfrm flipH="1" flipV="1">
                <a:off x="3205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5" name="Freeform 51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6" name="Freeform 52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7" name="Freeform 53"/>
              <p:cNvSpPr>
                <a:spLocks/>
              </p:cNvSpPr>
              <p:nvPr/>
            </p:nvSpPr>
            <p:spPr bwMode="auto">
              <a:xfrm>
                <a:off x="3197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8" name="Line 54"/>
              <p:cNvSpPr>
                <a:spLocks noChangeShapeType="1"/>
              </p:cNvSpPr>
              <p:nvPr/>
            </p:nvSpPr>
            <p:spPr bwMode="auto">
              <a:xfrm flipH="1" flipV="1">
                <a:off x="3198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9" name="Freeform 55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0" name="Freeform 56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1" name="Freeform 57"/>
              <p:cNvSpPr>
                <a:spLocks/>
              </p:cNvSpPr>
              <p:nvPr/>
            </p:nvSpPr>
            <p:spPr bwMode="auto">
              <a:xfrm>
                <a:off x="3190" y="3175"/>
                <a:ext cx="1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2" name="Line 58"/>
              <p:cNvSpPr>
                <a:spLocks noChangeShapeType="1"/>
              </p:cNvSpPr>
              <p:nvPr/>
            </p:nvSpPr>
            <p:spPr bwMode="auto">
              <a:xfrm flipH="1">
                <a:off x="3191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3" name="Freeform 59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4" name="Freeform 60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5" name="Freeform 61"/>
              <p:cNvSpPr>
                <a:spLocks/>
              </p:cNvSpPr>
              <p:nvPr/>
            </p:nvSpPr>
            <p:spPr bwMode="auto">
              <a:xfrm>
                <a:off x="3182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6" name="Line 62"/>
              <p:cNvSpPr>
                <a:spLocks noChangeShapeType="1"/>
              </p:cNvSpPr>
              <p:nvPr/>
            </p:nvSpPr>
            <p:spPr bwMode="auto">
              <a:xfrm flipH="1" flipV="1">
                <a:off x="3183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7" name="Freeform 63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8" name="Freeform 64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9" name="Freeform 65"/>
              <p:cNvSpPr>
                <a:spLocks/>
              </p:cNvSpPr>
              <p:nvPr/>
            </p:nvSpPr>
            <p:spPr bwMode="auto">
              <a:xfrm>
                <a:off x="3174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0" name="Line 66"/>
              <p:cNvSpPr>
                <a:spLocks noChangeShapeType="1"/>
              </p:cNvSpPr>
              <p:nvPr/>
            </p:nvSpPr>
            <p:spPr bwMode="auto">
              <a:xfrm flipH="1">
                <a:off x="3174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1" name="Freeform 67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2" name="Freeform 68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3" name="Freeform 69"/>
              <p:cNvSpPr>
                <a:spLocks/>
              </p:cNvSpPr>
              <p:nvPr/>
            </p:nvSpPr>
            <p:spPr bwMode="auto">
              <a:xfrm>
                <a:off x="3165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4" name="Line 70"/>
              <p:cNvSpPr>
                <a:spLocks noChangeShapeType="1"/>
              </p:cNvSpPr>
              <p:nvPr/>
            </p:nvSpPr>
            <p:spPr bwMode="auto">
              <a:xfrm flipH="1">
                <a:off x="3165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5" name="Freeform 71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6" name="Freeform 72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7" name="Freeform 73"/>
              <p:cNvSpPr>
                <a:spLocks/>
              </p:cNvSpPr>
              <p:nvPr/>
            </p:nvSpPr>
            <p:spPr bwMode="auto">
              <a:xfrm>
                <a:off x="3157" y="3173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8" name="Line 74"/>
              <p:cNvSpPr>
                <a:spLocks noChangeShapeType="1"/>
              </p:cNvSpPr>
              <p:nvPr/>
            </p:nvSpPr>
            <p:spPr bwMode="auto">
              <a:xfrm flipH="1">
                <a:off x="315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9" name="Freeform 75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0" name="Freeform 76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1" name="Freeform 77"/>
              <p:cNvSpPr>
                <a:spLocks/>
              </p:cNvSpPr>
              <p:nvPr/>
            </p:nvSpPr>
            <p:spPr bwMode="auto">
              <a:xfrm>
                <a:off x="3148" y="3174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2" name="Line 78"/>
              <p:cNvSpPr>
                <a:spLocks noChangeShapeType="1"/>
              </p:cNvSpPr>
              <p:nvPr/>
            </p:nvSpPr>
            <p:spPr bwMode="auto">
              <a:xfrm flipH="1">
                <a:off x="3148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3" name="Freeform 79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4" name="Freeform 80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5" name="Freeform 81"/>
              <p:cNvSpPr>
                <a:spLocks/>
              </p:cNvSpPr>
              <p:nvPr/>
            </p:nvSpPr>
            <p:spPr bwMode="auto">
              <a:xfrm>
                <a:off x="3140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6" name="Line 82"/>
              <p:cNvSpPr>
                <a:spLocks noChangeShapeType="1"/>
              </p:cNvSpPr>
              <p:nvPr/>
            </p:nvSpPr>
            <p:spPr bwMode="auto">
              <a:xfrm flipH="1">
                <a:off x="3140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7" name="Freeform 83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8" name="Freeform 84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9" name="Freeform 85"/>
              <p:cNvSpPr>
                <a:spLocks/>
              </p:cNvSpPr>
              <p:nvPr/>
            </p:nvSpPr>
            <p:spPr bwMode="auto">
              <a:xfrm>
                <a:off x="3133" y="3179"/>
                <a:ext cx="3" cy="5"/>
              </a:xfrm>
              <a:custGeom>
                <a:avLst/>
                <a:gdLst/>
                <a:ahLst/>
                <a:cxnLst>
                  <a:cxn ang="0">
                    <a:pos x="17" y="34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7" y="34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0" name="Line 86"/>
              <p:cNvSpPr>
                <a:spLocks noChangeShapeType="1"/>
              </p:cNvSpPr>
              <p:nvPr/>
            </p:nvSpPr>
            <p:spPr bwMode="auto">
              <a:xfrm flipH="1">
                <a:off x="3133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1" name="Freeform 87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2" name="Freeform 88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3" name="Freeform 89"/>
              <p:cNvSpPr>
                <a:spLocks/>
              </p:cNvSpPr>
              <p:nvPr/>
            </p:nvSpPr>
            <p:spPr bwMode="auto">
              <a:xfrm>
                <a:off x="3127" y="3183"/>
                <a:ext cx="3" cy="5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1" y="32"/>
                  </a:cxn>
                </a:cxnLst>
                <a:rect l="0" t="0" r="r" b="b"/>
                <a:pathLst>
                  <a:path w="21" h="32">
                    <a:moveTo>
                      <a:pt x="21" y="3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4" name="Line 90"/>
              <p:cNvSpPr>
                <a:spLocks noChangeShapeType="1"/>
              </p:cNvSpPr>
              <p:nvPr/>
            </p:nvSpPr>
            <p:spPr bwMode="auto">
              <a:xfrm flipH="1">
                <a:off x="3127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5" name="Freeform 91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6" name="Freeform 92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7" name="Freeform 93"/>
              <p:cNvSpPr>
                <a:spLocks/>
              </p:cNvSpPr>
              <p:nvPr/>
            </p:nvSpPr>
            <p:spPr bwMode="auto">
              <a:xfrm>
                <a:off x="3121" y="3187"/>
                <a:ext cx="5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8" name="Line 94"/>
              <p:cNvSpPr>
                <a:spLocks noChangeShapeType="1"/>
              </p:cNvSpPr>
              <p:nvPr/>
            </p:nvSpPr>
            <p:spPr bwMode="auto">
              <a:xfrm flipH="1">
                <a:off x="3121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9" name="Freeform 95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0" name="Freeform 96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1" name="Freeform 97"/>
              <p:cNvSpPr>
                <a:spLocks/>
              </p:cNvSpPr>
              <p:nvPr/>
            </p:nvSpPr>
            <p:spPr bwMode="auto">
              <a:xfrm>
                <a:off x="3118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2" name="Freeform 98"/>
              <p:cNvSpPr>
                <a:spLocks/>
              </p:cNvSpPr>
              <p:nvPr/>
            </p:nvSpPr>
            <p:spPr bwMode="auto">
              <a:xfrm>
                <a:off x="3118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3" name="Freeform 99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4" name="Freeform 100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5" name="Freeform 101"/>
              <p:cNvSpPr>
                <a:spLocks/>
              </p:cNvSpPr>
              <p:nvPr/>
            </p:nvSpPr>
            <p:spPr bwMode="auto">
              <a:xfrm>
                <a:off x="3116" y="3197"/>
                <a:ext cx="5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6" name="Freeform 102"/>
              <p:cNvSpPr>
                <a:spLocks/>
              </p:cNvSpPr>
              <p:nvPr/>
            </p:nvSpPr>
            <p:spPr bwMode="auto">
              <a:xfrm>
                <a:off x="3116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7" name="Freeform 103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8" name="Freeform 104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9" name="Freeform 105"/>
              <p:cNvSpPr>
                <a:spLocks/>
              </p:cNvSpPr>
              <p:nvPr/>
            </p:nvSpPr>
            <p:spPr bwMode="auto">
              <a:xfrm>
                <a:off x="3116" y="320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0" name="Freeform 106"/>
              <p:cNvSpPr>
                <a:spLocks/>
              </p:cNvSpPr>
              <p:nvPr/>
            </p:nvSpPr>
            <p:spPr bwMode="auto">
              <a:xfrm>
                <a:off x="3116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1" name="Freeform 107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2" name="Freeform 108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3" name="Freeform 109"/>
              <p:cNvSpPr>
                <a:spLocks/>
              </p:cNvSpPr>
              <p:nvPr/>
            </p:nvSpPr>
            <p:spPr bwMode="auto">
              <a:xfrm>
                <a:off x="3118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4" name="Freeform 110"/>
              <p:cNvSpPr>
                <a:spLocks/>
              </p:cNvSpPr>
              <p:nvPr/>
            </p:nvSpPr>
            <p:spPr bwMode="auto">
              <a:xfrm>
                <a:off x="3118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5" name="Freeform 111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6" name="Freeform 112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7" name="Freeform 113"/>
              <p:cNvSpPr>
                <a:spLocks/>
              </p:cNvSpPr>
              <p:nvPr/>
            </p:nvSpPr>
            <p:spPr bwMode="auto">
              <a:xfrm>
                <a:off x="3121" y="3212"/>
                <a:ext cx="5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7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7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8" name="Line 114"/>
              <p:cNvSpPr>
                <a:spLocks noChangeShapeType="1"/>
              </p:cNvSpPr>
              <p:nvPr/>
            </p:nvSpPr>
            <p:spPr bwMode="auto">
              <a:xfrm>
                <a:off x="3121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9" name="Freeform 115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0" name="Freeform 116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1" name="Freeform 117"/>
              <p:cNvSpPr>
                <a:spLocks/>
              </p:cNvSpPr>
              <p:nvPr/>
            </p:nvSpPr>
            <p:spPr bwMode="auto">
              <a:xfrm>
                <a:off x="3127" y="3216"/>
                <a:ext cx="3" cy="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0" y="28"/>
                    </a:lnTo>
                    <a:lnTo>
                      <a:pt x="4" y="3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2" name="Line 118"/>
              <p:cNvSpPr>
                <a:spLocks noChangeShapeType="1"/>
              </p:cNvSpPr>
              <p:nvPr/>
            </p:nvSpPr>
            <p:spPr bwMode="auto">
              <a:xfrm>
                <a:off x="3127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3" name="Freeform 119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4" name="Freeform 120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5" name="Freeform 121"/>
              <p:cNvSpPr>
                <a:spLocks/>
              </p:cNvSpPr>
              <p:nvPr/>
            </p:nvSpPr>
            <p:spPr bwMode="auto">
              <a:xfrm>
                <a:off x="3133" y="3219"/>
                <a:ext cx="3" cy="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7" y="0"/>
                  </a:cxn>
                </a:cxnLst>
                <a:rect l="0" t="0" r="r" b="b"/>
                <a:pathLst>
                  <a:path w="17" h="34">
                    <a:moveTo>
                      <a:pt x="17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6" name="Line 122"/>
              <p:cNvSpPr>
                <a:spLocks noChangeShapeType="1"/>
              </p:cNvSpPr>
              <p:nvPr/>
            </p:nvSpPr>
            <p:spPr bwMode="auto">
              <a:xfrm>
                <a:off x="3133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7" name="Freeform 123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8" name="Freeform 124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9" name="Freeform 125"/>
              <p:cNvSpPr>
                <a:spLocks/>
              </p:cNvSpPr>
              <p:nvPr/>
            </p:nvSpPr>
            <p:spPr bwMode="auto">
              <a:xfrm>
                <a:off x="3140" y="3221"/>
                <a:ext cx="2" cy="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3" y="0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0" name="Line 126"/>
              <p:cNvSpPr>
                <a:spLocks noChangeShapeType="1"/>
              </p:cNvSpPr>
              <p:nvPr/>
            </p:nvSpPr>
            <p:spPr bwMode="auto">
              <a:xfrm>
                <a:off x="3140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1" name="Freeform 127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2" name="Freeform 128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3" name="Freeform 129"/>
              <p:cNvSpPr>
                <a:spLocks/>
              </p:cNvSpPr>
              <p:nvPr/>
            </p:nvSpPr>
            <p:spPr bwMode="auto">
              <a:xfrm>
                <a:off x="3148" y="3223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4" name="Line 130"/>
              <p:cNvSpPr>
                <a:spLocks noChangeShapeType="1"/>
              </p:cNvSpPr>
              <p:nvPr/>
            </p:nvSpPr>
            <p:spPr bwMode="auto">
              <a:xfrm>
                <a:off x="3148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5" name="Freeform 131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6" name="Freeform 132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7" name="Freeform 133"/>
              <p:cNvSpPr>
                <a:spLocks/>
              </p:cNvSpPr>
              <p:nvPr/>
            </p:nvSpPr>
            <p:spPr bwMode="auto">
              <a:xfrm>
                <a:off x="3157" y="322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6" y="0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8" name="Line 134"/>
              <p:cNvSpPr>
                <a:spLocks noChangeShapeType="1"/>
              </p:cNvSpPr>
              <p:nvPr/>
            </p:nvSpPr>
            <p:spPr bwMode="auto">
              <a:xfrm>
                <a:off x="3157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9" name="Freeform 135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0" name="Freeform 136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1" name="Freeform 137"/>
              <p:cNvSpPr>
                <a:spLocks/>
              </p:cNvSpPr>
              <p:nvPr/>
            </p:nvSpPr>
            <p:spPr bwMode="auto">
              <a:xfrm>
                <a:off x="3165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2" name="Line 138"/>
              <p:cNvSpPr>
                <a:spLocks noChangeShapeType="1"/>
              </p:cNvSpPr>
              <p:nvPr/>
            </p:nvSpPr>
            <p:spPr bwMode="auto">
              <a:xfrm>
                <a:off x="3165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3" name="Freeform 139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4" name="Freeform 140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5" name="Freeform 141"/>
              <p:cNvSpPr>
                <a:spLocks/>
              </p:cNvSpPr>
              <p:nvPr/>
            </p:nvSpPr>
            <p:spPr bwMode="auto">
              <a:xfrm>
                <a:off x="3174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4" y="36"/>
                  </a:cxn>
                  <a:cxn ang="0">
                    <a:pos x="0" y="0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1" y="36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6" name="Line 142"/>
              <p:cNvSpPr>
                <a:spLocks noChangeShapeType="1"/>
              </p:cNvSpPr>
              <p:nvPr/>
            </p:nvSpPr>
            <p:spPr bwMode="auto">
              <a:xfrm>
                <a:off x="317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7" name="Freeform 143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8" name="Freeform 144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9" name="Freeform 145"/>
              <p:cNvSpPr>
                <a:spLocks/>
              </p:cNvSpPr>
              <p:nvPr/>
            </p:nvSpPr>
            <p:spPr bwMode="auto">
              <a:xfrm>
                <a:off x="3182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5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0" name="Line 146"/>
              <p:cNvSpPr>
                <a:spLocks noChangeShapeType="1"/>
              </p:cNvSpPr>
              <p:nvPr/>
            </p:nvSpPr>
            <p:spPr bwMode="auto">
              <a:xfrm flipV="1">
                <a:off x="3183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1" name="Freeform 147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2" name="Freeform 148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3" name="Freeform 149"/>
              <p:cNvSpPr>
                <a:spLocks/>
              </p:cNvSpPr>
              <p:nvPr/>
            </p:nvSpPr>
            <p:spPr bwMode="auto">
              <a:xfrm>
                <a:off x="3190" y="32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4" name="Line 150"/>
              <p:cNvSpPr>
                <a:spLocks noChangeShapeType="1"/>
              </p:cNvSpPr>
              <p:nvPr/>
            </p:nvSpPr>
            <p:spPr bwMode="auto">
              <a:xfrm>
                <a:off x="3191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5" name="Freeform 151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6" name="Freeform 152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7" name="Freeform 153"/>
              <p:cNvSpPr>
                <a:spLocks/>
              </p:cNvSpPr>
              <p:nvPr/>
            </p:nvSpPr>
            <p:spPr bwMode="auto">
              <a:xfrm>
                <a:off x="3197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8" name="Line 154"/>
              <p:cNvSpPr>
                <a:spLocks noChangeShapeType="1"/>
              </p:cNvSpPr>
              <p:nvPr/>
            </p:nvSpPr>
            <p:spPr bwMode="auto">
              <a:xfrm flipV="1">
                <a:off x="3198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9" name="Freeform 155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0" name="Freeform 156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1" name="Freeform 157"/>
              <p:cNvSpPr>
                <a:spLocks/>
              </p:cNvSpPr>
              <p:nvPr/>
            </p:nvSpPr>
            <p:spPr bwMode="auto">
              <a:xfrm>
                <a:off x="3203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2" name="Line 158"/>
              <p:cNvSpPr>
                <a:spLocks noChangeShapeType="1"/>
              </p:cNvSpPr>
              <p:nvPr/>
            </p:nvSpPr>
            <p:spPr bwMode="auto">
              <a:xfrm flipV="1">
                <a:off x="3205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3" name="Freeform 159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4" name="Freeform 160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5" name="Freeform 161"/>
              <p:cNvSpPr>
                <a:spLocks/>
              </p:cNvSpPr>
              <p:nvPr/>
            </p:nvSpPr>
            <p:spPr bwMode="auto">
              <a:xfrm>
                <a:off x="3208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6" name="Line 162"/>
              <p:cNvSpPr>
                <a:spLocks noChangeShapeType="1"/>
              </p:cNvSpPr>
              <p:nvPr/>
            </p:nvSpPr>
            <p:spPr bwMode="auto">
              <a:xfrm flipV="1">
                <a:off x="3211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7" name="Freeform 163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8" name="Freeform 164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9" name="Freeform 165"/>
              <p:cNvSpPr>
                <a:spLocks/>
              </p:cNvSpPr>
              <p:nvPr/>
            </p:nvSpPr>
            <p:spPr bwMode="auto">
              <a:xfrm>
                <a:off x="3211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0" name="Freeform 166"/>
              <p:cNvSpPr>
                <a:spLocks/>
              </p:cNvSpPr>
              <p:nvPr/>
            </p:nvSpPr>
            <p:spPr bwMode="auto">
              <a:xfrm>
                <a:off x="3215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4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4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1" name="Freeform 167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2" name="Freeform 168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3" name="Freeform 169"/>
              <p:cNvSpPr>
                <a:spLocks/>
              </p:cNvSpPr>
              <p:nvPr/>
            </p:nvSpPr>
            <p:spPr bwMode="auto">
              <a:xfrm>
                <a:off x="3214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5" y="7"/>
                  </a:cxn>
                  <a:cxn ang="0">
                    <a:pos x="0" y="0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5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4" name="Freeform 170"/>
              <p:cNvSpPr>
                <a:spLocks/>
              </p:cNvSpPr>
              <p:nvPr/>
            </p:nvSpPr>
            <p:spPr bwMode="auto">
              <a:xfrm>
                <a:off x="3219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5" name="Freeform 171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6" name="Freeform 172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7" name="Freeform 173"/>
              <p:cNvSpPr>
                <a:spLocks/>
              </p:cNvSpPr>
              <p:nvPr/>
            </p:nvSpPr>
            <p:spPr bwMode="auto">
              <a:xfrm>
                <a:off x="3214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8" name="Freeform 174"/>
              <p:cNvSpPr>
                <a:spLocks/>
              </p:cNvSpPr>
              <p:nvPr/>
            </p:nvSpPr>
            <p:spPr bwMode="auto">
              <a:xfrm>
                <a:off x="3220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9" name="Freeform 175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0" name="Freeform 176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1" name="Freeform 177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2" name="Freeform 178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3" name="Freeform 179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4" name="Rectangle 180"/>
              <p:cNvSpPr>
                <a:spLocks noChangeArrowheads="1"/>
              </p:cNvSpPr>
              <p:nvPr/>
            </p:nvSpPr>
            <p:spPr bwMode="auto">
              <a:xfrm>
                <a:off x="3267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5" name="Rectangle 181"/>
              <p:cNvSpPr>
                <a:spLocks noChangeArrowheads="1"/>
              </p:cNvSpPr>
              <p:nvPr/>
            </p:nvSpPr>
            <p:spPr bwMode="auto">
              <a:xfrm>
                <a:off x="3317" y="3169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6" name="Freeform 182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7" name="Freeform 183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8" name="Freeform 184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9" name="Freeform 185"/>
              <p:cNvSpPr>
                <a:spLocks/>
              </p:cNvSpPr>
              <p:nvPr/>
            </p:nvSpPr>
            <p:spPr bwMode="auto">
              <a:xfrm>
                <a:off x="3541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0" name="Freeform 186"/>
              <p:cNvSpPr>
                <a:spLocks/>
              </p:cNvSpPr>
              <p:nvPr/>
            </p:nvSpPr>
            <p:spPr bwMode="auto">
              <a:xfrm>
                <a:off x="3546" y="3195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1" name="Freeform 187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2" name="Freeform 188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3" name="Freeform 189"/>
              <p:cNvSpPr>
                <a:spLocks/>
              </p:cNvSpPr>
              <p:nvPr/>
            </p:nvSpPr>
            <p:spPr bwMode="auto">
              <a:xfrm>
                <a:off x="3538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7"/>
                  </a:cxn>
                  <a:cxn ang="0">
                    <a:pos x="24" y="0"/>
                  </a:cxn>
                  <a:cxn ang="0">
                    <a:pos x="0" y="24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lnTo>
                      <a:pt x="30" y="7"/>
                    </a:lnTo>
                    <a:lnTo>
                      <a:pt x="2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4" name="Line 190"/>
              <p:cNvSpPr>
                <a:spLocks noChangeShapeType="1"/>
              </p:cNvSpPr>
              <p:nvPr/>
            </p:nvSpPr>
            <p:spPr bwMode="auto">
              <a:xfrm flipH="1" flipV="1">
                <a:off x="3543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5" name="Freeform 191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6" name="Freeform 192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7" name="Freeform 193"/>
              <p:cNvSpPr>
                <a:spLocks/>
              </p:cNvSpPr>
              <p:nvPr/>
            </p:nvSpPr>
            <p:spPr bwMode="auto">
              <a:xfrm>
                <a:off x="3535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6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6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8" name="Line 194"/>
              <p:cNvSpPr>
                <a:spLocks noChangeShapeType="1"/>
              </p:cNvSpPr>
              <p:nvPr/>
            </p:nvSpPr>
            <p:spPr bwMode="auto">
              <a:xfrm flipH="1" flipV="1">
                <a:off x="3538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9" name="Freeform 195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0" name="Freeform 196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1" name="Freeform 197"/>
              <p:cNvSpPr>
                <a:spLocks/>
              </p:cNvSpPr>
              <p:nvPr/>
            </p:nvSpPr>
            <p:spPr bwMode="auto">
              <a:xfrm>
                <a:off x="3530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9" y="2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19" h="32">
                    <a:moveTo>
                      <a:pt x="0" y="32"/>
                    </a:moveTo>
                    <a:lnTo>
                      <a:pt x="19" y="2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2" name="Line 198"/>
              <p:cNvSpPr>
                <a:spLocks noChangeShapeType="1"/>
              </p:cNvSpPr>
              <p:nvPr/>
            </p:nvSpPr>
            <p:spPr bwMode="auto">
              <a:xfrm flipH="1" flipV="1">
                <a:off x="3532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3" name="Freeform 199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4" name="Freeform 200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5" name="Freeform 201"/>
              <p:cNvSpPr>
                <a:spLocks/>
              </p:cNvSpPr>
              <p:nvPr/>
            </p:nvSpPr>
            <p:spPr bwMode="auto">
              <a:xfrm>
                <a:off x="3524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6" name="Line 202"/>
              <p:cNvSpPr>
                <a:spLocks noChangeShapeType="1"/>
              </p:cNvSpPr>
              <p:nvPr/>
            </p:nvSpPr>
            <p:spPr bwMode="auto">
              <a:xfrm flipH="1" flipV="1">
                <a:off x="3526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7" name="Freeform 203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8" name="Freeform 204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9" name="Freeform 205"/>
              <p:cNvSpPr>
                <a:spLocks/>
              </p:cNvSpPr>
              <p:nvPr/>
            </p:nvSpPr>
            <p:spPr bwMode="auto">
              <a:xfrm>
                <a:off x="3517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0" name="Line 206"/>
              <p:cNvSpPr>
                <a:spLocks noChangeShapeType="1"/>
              </p:cNvSpPr>
              <p:nvPr/>
            </p:nvSpPr>
            <p:spPr bwMode="auto">
              <a:xfrm flipH="1">
                <a:off x="3518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1" name="Freeform 207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2" name="Freeform 208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3" name="Freeform 209"/>
              <p:cNvSpPr>
                <a:spLocks/>
              </p:cNvSpPr>
              <p:nvPr/>
            </p:nvSpPr>
            <p:spPr bwMode="auto">
              <a:xfrm>
                <a:off x="3509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4" name="Line 210"/>
              <p:cNvSpPr>
                <a:spLocks noChangeShapeType="1"/>
              </p:cNvSpPr>
              <p:nvPr/>
            </p:nvSpPr>
            <p:spPr bwMode="auto">
              <a:xfrm flipH="1" flipV="1">
                <a:off x="3510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5" name="Freeform 211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6" name="Freeform 212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7" name="Freeform 213"/>
              <p:cNvSpPr>
                <a:spLocks/>
              </p:cNvSpPr>
              <p:nvPr/>
            </p:nvSpPr>
            <p:spPr bwMode="auto">
              <a:xfrm>
                <a:off x="3501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8" name="Line 214"/>
              <p:cNvSpPr>
                <a:spLocks noChangeShapeType="1"/>
              </p:cNvSpPr>
              <p:nvPr/>
            </p:nvSpPr>
            <p:spPr bwMode="auto">
              <a:xfrm flipH="1">
                <a:off x="350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9" name="Freeform 215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" name="Group 417"/>
            <p:cNvGrpSpPr>
              <a:grpSpLocks/>
            </p:cNvGrpSpPr>
            <p:nvPr/>
          </p:nvGrpSpPr>
          <p:grpSpPr bwMode="auto">
            <a:xfrm>
              <a:off x="3443" y="3172"/>
              <a:ext cx="431" cy="60"/>
              <a:chOff x="3443" y="3172"/>
              <a:chExt cx="431" cy="60"/>
            </a:xfrm>
          </p:grpSpPr>
          <p:sp>
            <p:nvSpPr>
              <p:cNvPr id="2790" name="Freeform 217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1" name="Freeform 218"/>
              <p:cNvSpPr>
                <a:spLocks/>
              </p:cNvSpPr>
              <p:nvPr/>
            </p:nvSpPr>
            <p:spPr bwMode="auto">
              <a:xfrm>
                <a:off x="3492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2" name="Line 219"/>
              <p:cNvSpPr>
                <a:spLocks noChangeShapeType="1"/>
              </p:cNvSpPr>
              <p:nvPr/>
            </p:nvSpPr>
            <p:spPr bwMode="auto">
              <a:xfrm flipH="1">
                <a:off x="3492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3" name="Freeform 220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4" name="Freeform 221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5" name="Freeform 222"/>
              <p:cNvSpPr>
                <a:spLocks/>
              </p:cNvSpPr>
              <p:nvPr/>
            </p:nvSpPr>
            <p:spPr bwMode="auto">
              <a:xfrm>
                <a:off x="3484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6" name="Line 223"/>
              <p:cNvSpPr>
                <a:spLocks noChangeShapeType="1"/>
              </p:cNvSpPr>
              <p:nvPr/>
            </p:nvSpPr>
            <p:spPr bwMode="auto">
              <a:xfrm flipH="1">
                <a:off x="3484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7" name="Freeform 224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8" name="Freeform 225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9" name="Freeform 226"/>
              <p:cNvSpPr>
                <a:spLocks/>
              </p:cNvSpPr>
              <p:nvPr/>
            </p:nvSpPr>
            <p:spPr bwMode="auto">
              <a:xfrm>
                <a:off x="3475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0" name="Line 227"/>
              <p:cNvSpPr>
                <a:spLocks noChangeShapeType="1"/>
              </p:cNvSpPr>
              <p:nvPr/>
            </p:nvSpPr>
            <p:spPr bwMode="auto">
              <a:xfrm flipH="1">
                <a:off x="3475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1" name="Freeform 228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2" name="Freeform 229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3" name="Freeform 230"/>
              <p:cNvSpPr>
                <a:spLocks/>
              </p:cNvSpPr>
              <p:nvPr/>
            </p:nvSpPr>
            <p:spPr bwMode="auto">
              <a:xfrm>
                <a:off x="3467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4" name="Line 231"/>
              <p:cNvSpPr>
                <a:spLocks noChangeShapeType="1"/>
              </p:cNvSpPr>
              <p:nvPr/>
            </p:nvSpPr>
            <p:spPr bwMode="auto">
              <a:xfrm flipH="1">
                <a:off x="3467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5" name="Freeform 232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6" name="Freeform 233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7" name="Freeform 234"/>
              <p:cNvSpPr>
                <a:spLocks/>
              </p:cNvSpPr>
              <p:nvPr/>
            </p:nvSpPr>
            <p:spPr bwMode="auto">
              <a:xfrm>
                <a:off x="3460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8" name="Line 235"/>
              <p:cNvSpPr>
                <a:spLocks noChangeShapeType="1"/>
              </p:cNvSpPr>
              <p:nvPr/>
            </p:nvSpPr>
            <p:spPr bwMode="auto">
              <a:xfrm flipH="1">
                <a:off x="3460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9" name="Freeform 236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0" name="Freeform 237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1" name="Freeform 238"/>
              <p:cNvSpPr>
                <a:spLocks/>
              </p:cNvSpPr>
              <p:nvPr/>
            </p:nvSpPr>
            <p:spPr bwMode="auto">
              <a:xfrm>
                <a:off x="3454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2" name="Line 239"/>
              <p:cNvSpPr>
                <a:spLocks noChangeShapeType="1"/>
              </p:cNvSpPr>
              <p:nvPr/>
            </p:nvSpPr>
            <p:spPr bwMode="auto">
              <a:xfrm flipH="1">
                <a:off x="3454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3" name="Freeform 240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4" name="Freeform 241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5" name="Freeform 242"/>
              <p:cNvSpPr>
                <a:spLocks/>
              </p:cNvSpPr>
              <p:nvPr/>
            </p:nvSpPr>
            <p:spPr bwMode="auto">
              <a:xfrm>
                <a:off x="3449" y="3187"/>
                <a:ext cx="4" cy="4"/>
              </a:xfrm>
              <a:custGeom>
                <a:avLst/>
                <a:gdLst/>
                <a:ahLst/>
                <a:cxnLst>
                  <a:cxn ang="0">
                    <a:pos x="26" y="28"/>
                  </a:cxn>
                  <a:cxn ang="0">
                    <a:pos x="4" y="0"/>
                  </a:cxn>
                  <a:cxn ang="0">
                    <a:pos x="0" y="6"/>
                  </a:cxn>
                  <a:cxn ang="0">
                    <a:pos x="26" y="28"/>
                  </a:cxn>
                </a:cxnLst>
                <a:rect l="0" t="0" r="r" b="b"/>
                <a:pathLst>
                  <a:path w="26" h="28">
                    <a:moveTo>
                      <a:pt x="26" y="28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6" name="Line 243"/>
              <p:cNvSpPr>
                <a:spLocks noChangeShapeType="1"/>
              </p:cNvSpPr>
              <p:nvPr/>
            </p:nvSpPr>
            <p:spPr bwMode="auto">
              <a:xfrm flipH="1">
                <a:off x="3449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7" name="Freeform 244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8" name="Freeform 245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9" name="Freeform 246"/>
              <p:cNvSpPr>
                <a:spLocks/>
              </p:cNvSpPr>
              <p:nvPr/>
            </p:nvSpPr>
            <p:spPr bwMode="auto">
              <a:xfrm>
                <a:off x="3445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0" name="Freeform 247"/>
              <p:cNvSpPr>
                <a:spLocks/>
              </p:cNvSpPr>
              <p:nvPr/>
            </p:nvSpPr>
            <p:spPr bwMode="auto">
              <a:xfrm>
                <a:off x="3445" y="319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1" name="Freeform 248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2" name="Freeform 249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3" name="Freeform 250"/>
              <p:cNvSpPr>
                <a:spLocks/>
              </p:cNvSpPr>
              <p:nvPr/>
            </p:nvSpPr>
            <p:spPr bwMode="auto">
              <a:xfrm>
                <a:off x="3443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4" name="Freeform 251"/>
              <p:cNvSpPr>
                <a:spLocks/>
              </p:cNvSpPr>
              <p:nvPr/>
            </p:nvSpPr>
            <p:spPr bwMode="auto">
              <a:xfrm>
                <a:off x="3443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5" name="Freeform 252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6" name="Freeform 253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7" name="Freeform 254"/>
              <p:cNvSpPr>
                <a:spLocks/>
              </p:cNvSpPr>
              <p:nvPr/>
            </p:nvSpPr>
            <p:spPr bwMode="auto">
              <a:xfrm>
                <a:off x="3443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8" name="Freeform 255"/>
              <p:cNvSpPr>
                <a:spLocks/>
              </p:cNvSpPr>
              <p:nvPr/>
            </p:nvSpPr>
            <p:spPr bwMode="auto">
              <a:xfrm>
                <a:off x="3443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9" name="Freeform 256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0" name="Freeform 257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1" name="Freeform 258"/>
              <p:cNvSpPr>
                <a:spLocks/>
              </p:cNvSpPr>
              <p:nvPr/>
            </p:nvSpPr>
            <p:spPr bwMode="auto">
              <a:xfrm>
                <a:off x="3445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2" name="Freeform 259"/>
              <p:cNvSpPr>
                <a:spLocks/>
              </p:cNvSpPr>
              <p:nvPr/>
            </p:nvSpPr>
            <p:spPr bwMode="auto">
              <a:xfrm>
                <a:off x="3445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3" name="Freeform 260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4" name="Freeform 261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5" name="Freeform 262"/>
              <p:cNvSpPr>
                <a:spLocks/>
              </p:cNvSpPr>
              <p:nvPr/>
            </p:nvSpPr>
            <p:spPr bwMode="auto">
              <a:xfrm>
                <a:off x="3448" y="3212"/>
                <a:ext cx="5" cy="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2"/>
                  </a:cxn>
                  <a:cxn ang="0">
                    <a:pos x="5" y="28"/>
                  </a:cxn>
                  <a:cxn ang="0">
                    <a:pos x="27" y="0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0" y="22"/>
                    </a:lnTo>
                    <a:lnTo>
                      <a:pt x="5" y="2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6" name="Line 263"/>
              <p:cNvSpPr>
                <a:spLocks noChangeShapeType="1"/>
              </p:cNvSpPr>
              <p:nvPr/>
            </p:nvSpPr>
            <p:spPr bwMode="auto">
              <a:xfrm>
                <a:off x="3448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7" name="Freeform 264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8" name="Freeform 265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9" name="Freeform 266"/>
              <p:cNvSpPr>
                <a:spLocks/>
              </p:cNvSpPr>
              <p:nvPr/>
            </p:nvSpPr>
            <p:spPr bwMode="auto">
              <a:xfrm>
                <a:off x="3454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0" name="Line 267"/>
              <p:cNvSpPr>
                <a:spLocks noChangeShapeType="1"/>
              </p:cNvSpPr>
              <p:nvPr/>
            </p:nvSpPr>
            <p:spPr bwMode="auto">
              <a:xfrm>
                <a:off x="3454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1" name="Freeform 268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2" name="Freeform 269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3" name="Freeform 270"/>
              <p:cNvSpPr>
                <a:spLocks/>
              </p:cNvSpPr>
              <p:nvPr/>
            </p:nvSpPr>
            <p:spPr bwMode="auto">
              <a:xfrm>
                <a:off x="3460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4" name="Line 271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5" name="Freeform 272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6" name="Freeform 273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7" name="Freeform 274"/>
              <p:cNvSpPr>
                <a:spLocks/>
              </p:cNvSpPr>
              <p:nvPr/>
            </p:nvSpPr>
            <p:spPr bwMode="auto">
              <a:xfrm>
                <a:off x="3467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8" name="Line 275"/>
              <p:cNvSpPr>
                <a:spLocks noChangeShapeType="1"/>
              </p:cNvSpPr>
              <p:nvPr/>
            </p:nvSpPr>
            <p:spPr bwMode="auto">
              <a:xfrm>
                <a:off x="3467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9" name="Freeform 276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0" name="Freeform 277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1" name="Freeform 278"/>
              <p:cNvSpPr>
                <a:spLocks/>
              </p:cNvSpPr>
              <p:nvPr/>
            </p:nvSpPr>
            <p:spPr bwMode="auto">
              <a:xfrm>
                <a:off x="3475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4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2" name="Line 279"/>
              <p:cNvSpPr>
                <a:spLocks noChangeShapeType="1"/>
              </p:cNvSpPr>
              <p:nvPr/>
            </p:nvSpPr>
            <p:spPr bwMode="auto">
              <a:xfrm>
                <a:off x="3475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3" name="Freeform 280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4" name="Freeform 281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5" name="Freeform 282"/>
              <p:cNvSpPr>
                <a:spLocks/>
              </p:cNvSpPr>
              <p:nvPr/>
            </p:nvSpPr>
            <p:spPr bwMode="auto">
              <a:xfrm>
                <a:off x="3484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6" name="Line 283"/>
              <p:cNvSpPr>
                <a:spLocks noChangeShapeType="1"/>
              </p:cNvSpPr>
              <p:nvPr/>
            </p:nvSpPr>
            <p:spPr bwMode="auto">
              <a:xfrm>
                <a:off x="348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7" name="Freeform 284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8" name="Freeform 285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9" name="Freeform 286"/>
              <p:cNvSpPr>
                <a:spLocks/>
              </p:cNvSpPr>
              <p:nvPr/>
            </p:nvSpPr>
            <p:spPr bwMode="auto">
              <a:xfrm>
                <a:off x="3492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0" name="Line 287"/>
              <p:cNvSpPr>
                <a:spLocks noChangeShapeType="1"/>
              </p:cNvSpPr>
              <p:nvPr/>
            </p:nvSpPr>
            <p:spPr bwMode="auto">
              <a:xfrm>
                <a:off x="349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1" name="Freeform 288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2" name="Freeform 289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3" name="Freeform 290"/>
              <p:cNvSpPr>
                <a:spLocks/>
              </p:cNvSpPr>
              <p:nvPr/>
            </p:nvSpPr>
            <p:spPr bwMode="auto">
              <a:xfrm>
                <a:off x="3501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2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4" name="Line 291"/>
              <p:cNvSpPr>
                <a:spLocks noChangeShapeType="1"/>
              </p:cNvSpPr>
              <p:nvPr/>
            </p:nvSpPr>
            <p:spPr bwMode="auto">
              <a:xfrm>
                <a:off x="350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5" name="Freeform 292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6" name="Freeform 293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7" name="Freeform 294"/>
              <p:cNvSpPr>
                <a:spLocks/>
              </p:cNvSpPr>
              <p:nvPr/>
            </p:nvSpPr>
            <p:spPr bwMode="auto">
              <a:xfrm>
                <a:off x="3509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8" name="Line 295"/>
              <p:cNvSpPr>
                <a:spLocks noChangeShapeType="1"/>
              </p:cNvSpPr>
              <p:nvPr/>
            </p:nvSpPr>
            <p:spPr bwMode="auto">
              <a:xfrm flipV="1">
                <a:off x="3510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9" name="Freeform 296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0" name="Freeform 297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1" name="Freeform 298"/>
              <p:cNvSpPr>
                <a:spLocks/>
              </p:cNvSpPr>
              <p:nvPr/>
            </p:nvSpPr>
            <p:spPr bwMode="auto">
              <a:xfrm>
                <a:off x="3517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2" name="Line 299"/>
              <p:cNvSpPr>
                <a:spLocks noChangeShapeType="1"/>
              </p:cNvSpPr>
              <p:nvPr/>
            </p:nvSpPr>
            <p:spPr bwMode="auto">
              <a:xfrm>
                <a:off x="3518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3" name="Freeform 300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4" name="Freeform 301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5" name="Freeform 302"/>
              <p:cNvSpPr>
                <a:spLocks/>
              </p:cNvSpPr>
              <p:nvPr/>
            </p:nvSpPr>
            <p:spPr bwMode="auto">
              <a:xfrm>
                <a:off x="3524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10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6" name="Line 303"/>
              <p:cNvSpPr>
                <a:spLocks noChangeShapeType="1"/>
              </p:cNvSpPr>
              <p:nvPr/>
            </p:nvSpPr>
            <p:spPr bwMode="auto">
              <a:xfrm flipV="1">
                <a:off x="3526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7" name="Freeform 304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8" name="Freeform 305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9" name="Freeform 306"/>
              <p:cNvSpPr>
                <a:spLocks/>
              </p:cNvSpPr>
              <p:nvPr/>
            </p:nvSpPr>
            <p:spPr bwMode="auto">
              <a:xfrm>
                <a:off x="3530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3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lnTo>
                      <a:pt x="15" y="33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0" name="Line 307"/>
              <p:cNvSpPr>
                <a:spLocks noChangeShapeType="1"/>
              </p:cNvSpPr>
              <p:nvPr/>
            </p:nvSpPr>
            <p:spPr bwMode="auto">
              <a:xfrm flipV="1">
                <a:off x="3532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1" name="Freeform 308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2" name="Freeform 309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3" name="Freeform 310"/>
              <p:cNvSpPr>
                <a:spLocks/>
              </p:cNvSpPr>
              <p:nvPr/>
            </p:nvSpPr>
            <p:spPr bwMode="auto">
              <a:xfrm>
                <a:off x="3535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4" name="Line 311"/>
              <p:cNvSpPr>
                <a:spLocks noChangeShapeType="1"/>
              </p:cNvSpPr>
              <p:nvPr/>
            </p:nvSpPr>
            <p:spPr bwMode="auto">
              <a:xfrm flipV="1">
                <a:off x="3538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5" name="Freeform 312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6" name="Freeform 313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7" name="Freeform 314"/>
              <p:cNvSpPr>
                <a:spLocks/>
              </p:cNvSpPr>
              <p:nvPr/>
            </p:nvSpPr>
            <p:spPr bwMode="auto">
              <a:xfrm>
                <a:off x="3538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8" name="Line 315"/>
              <p:cNvSpPr>
                <a:spLocks noChangeShapeType="1"/>
              </p:cNvSpPr>
              <p:nvPr/>
            </p:nvSpPr>
            <p:spPr bwMode="auto">
              <a:xfrm flipV="1">
                <a:off x="3543" y="3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9" name="Freeform 316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0" name="Freeform 317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1" name="Freeform 318"/>
              <p:cNvSpPr>
                <a:spLocks/>
              </p:cNvSpPr>
              <p:nvPr/>
            </p:nvSpPr>
            <p:spPr bwMode="auto">
              <a:xfrm>
                <a:off x="3541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2" name="Freeform 319"/>
              <p:cNvSpPr>
                <a:spLocks/>
              </p:cNvSpPr>
              <p:nvPr/>
            </p:nvSpPr>
            <p:spPr bwMode="auto">
              <a:xfrm>
                <a:off x="3546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3" name="Freeform 320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4" name="Freeform 321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5" name="Freeform 322"/>
              <p:cNvSpPr>
                <a:spLocks/>
              </p:cNvSpPr>
              <p:nvPr/>
            </p:nvSpPr>
            <p:spPr bwMode="auto">
              <a:xfrm>
                <a:off x="3541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5" y="14"/>
                  </a:cxn>
                  <a:cxn ang="0">
                    <a:pos x="35" y="8"/>
                  </a:cxn>
                  <a:cxn ang="0">
                    <a:pos x="35" y="0"/>
                  </a:cxn>
                  <a:cxn ang="0">
                    <a:pos x="0" y="7"/>
                  </a:cxn>
                </a:cxnLst>
                <a:rect l="0" t="0" r="r" b="b"/>
                <a:pathLst>
                  <a:path w="35" h="14">
                    <a:moveTo>
                      <a:pt x="0" y="7"/>
                    </a:moveTo>
                    <a:lnTo>
                      <a:pt x="35" y="14"/>
                    </a:lnTo>
                    <a:lnTo>
                      <a:pt x="35" y="8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6" name="Freeform 323"/>
              <p:cNvSpPr>
                <a:spLocks/>
              </p:cNvSpPr>
              <p:nvPr/>
            </p:nvSpPr>
            <p:spPr bwMode="auto">
              <a:xfrm>
                <a:off x="3547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7" name="Freeform 324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8" name="Freeform 325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9" name="Freeform 326"/>
              <p:cNvSpPr>
                <a:spLocks/>
              </p:cNvSpPr>
              <p:nvPr/>
            </p:nvSpPr>
            <p:spPr bwMode="auto">
              <a:xfrm>
                <a:off x="3868" y="3195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0" name="Freeform 327"/>
              <p:cNvSpPr>
                <a:spLocks/>
              </p:cNvSpPr>
              <p:nvPr/>
            </p:nvSpPr>
            <p:spPr bwMode="auto">
              <a:xfrm>
                <a:off x="3873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1" name="Freeform 328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2" name="Freeform 329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3" name="Freeform 330"/>
              <p:cNvSpPr>
                <a:spLocks/>
              </p:cNvSpPr>
              <p:nvPr/>
            </p:nvSpPr>
            <p:spPr bwMode="auto">
              <a:xfrm>
                <a:off x="3866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4" name="Line 331"/>
              <p:cNvSpPr>
                <a:spLocks noChangeShapeType="1"/>
              </p:cNvSpPr>
              <p:nvPr/>
            </p:nvSpPr>
            <p:spPr bwMode="auto">
              <a:xfrm flipH="1" flipV="1">
                <a:off x="3870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5" name="Freeform 332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6" name="Freeform 333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7" name="Freeform 334"/>
              <p:cNvSpPr>
                <a:spLocks/>
              </p:cNvSpPr>
              <p:nvPr/>
            </p:nvSpPr>
            <p:spPr bwMode="auto">
              <a:xfrm>
                <a:off x="3862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8" name="Line 335"/>
              <p:cNvSpPr>
                <a:spLocks noChangeShapeType="1"/>
              </p:cNvSpPr>
              <p:nvPr/>
            </p:nvSpPr>
            <p:spPr bwMode="auto">
              <a:xfrm flipH="1" flipV="1">
                <a:off x="3865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9" name="Freeform 336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0" name="Freeform 337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1" name="Freeform 338"/>
              <p:cNvSpPr>
                <a:spLocks/>
              </p:cNvSpPr>
              <p:nvPr/>
            </p:nvSpPr>
            <p:spPr bwMode="auto">
              <a:xfrm>
                <a:off x="3857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2" name="Line 339"/>
              <p:cNvSpPr>
                <a:spLocks noChangeShapeType="1"/>
              </p:cNvSpPr>
              <p:nvPr/>
            </p:nvSpPr>
            <p:spPr bwMode="auto">
              <a:xfrm flipH="1" flipV="1">
                <a:off x="3860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3" name="Freeform 340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4" name="Freeform 341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5" name="Freeform 342"/>
              <p:cNvSpPr>
                <a:spLocks/>
              </p:cNvSpPr>
              <p:nvPr/>
            </p:nvSpPr>
            <p:spPr bwMode="auto">
              <a:xfrm>
                <a:off x="3851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6" name="Line 343"/>
              <p:cNvSpPr>
                <a:spLocks noChangeShapeType="1"/>
              </p:cNvSpPr>
              <p:nvPr/>
            </p:nvSpPr>
            <p:spPr bwMode="auto">
              <a:xfrm flipH="1" flipV="1">
                <a:off x="3853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7" name="Freeform 344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8" name="Freeform 345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9" name="Freeform 346"/>
              <p:cNvSpPr>
                <a:spLocks/>
              </p:cNvSpPr>
              <p:nvPr/>
            </p:nvSpPr>
            <p:spPr bwMode="auto">
              <a:xfrm>
                <a:off x="3844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0" name="Line 347"/>
              <p:cNvSpPr>
                <a:spLocks noChangeShapeType="1"/>
              </p:cNvSpPr>
              <p:nvPr/>
            </p:nvSpPr>
            <p:spPr bwMode="auto">
              <a:xfrm flipH="1">
                <a:off x="3845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1" name="Freeform 348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2" name="Freeform 349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3" name="Freeform 350"/>
              <p:cNvSpPr>
                <a:spLocks/>
              </p:cNvSpPr>
              <p:nvPr/>
            </p:nvSpPr>
            <p:spPr bwMode="auto">
              <a:xfrm>
                <a:off x="3837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4" name="Line 351"/>
              <p:cNvSpPr>
                <a:spLocks noChangeShapeType="1"/>
              </p:cNvSpPr>
              <p:nvPr/>
            </p:nvSpPr>
            <p:spPr bwMode="auto">
              <a:xfrm flipH="1" flipV="1">
                <a:off x="383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5" name="Freeform 352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6" name="Freeform 353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7" name="Freeform 354"/>
              <p:cNvSpPr>
                <a:spLocks/>
              </p:cNvSpPr>
              <p:nvPr/>
            </p:nvSpPr>
            <p:spPr bwMode="auto">
              <a:xfrm>
                <a:off x="3828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8" name="Line 355"/>
              <p:cNvSpPr>
                <a:spLocks noChangeShapeType="1"/>
              </p:cNvSpPr>
              <p:nvPr/>
            </p:nvSpPr>
            <p:spPr bwMode="auto">
              <a:xfrm flipH="1">
                <a:off x="3829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9" name="Freeform 356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0" name="Freeform 357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1" name="Freeform 358"/>
              <p:cNvSpPr>
                <a:spLocks/>
              </p:cNvSpPr>
              <p:nvPr/>
            </p:nvSpPr>
            <p:spPr bwMode="auto">
              <a:xfrm>
                <a:off x="3820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2" name="Line 359"/>
              <p:cNvSpPr>
                <a:spLocks noChangeShapeType="1"/>
              </p:cNvSpPr>
              <p:nvPr/>
            </p:nvSpPr>
            <p:spPr bwMode="auto">
              <a:xfrm flipH="1">
                <a:off x="382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3" name="Freeform 360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4" name="Freeform 361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5" name="Freeform 362"/>
              <p:cNvSpPr>
                <a:spLocks/>
              </p:cNvSpPr>
              <p:nvPr/>
            </p:nvSpPr>
            <p:spPr bwMode="auto">
              <a:xfrm>
                <a:off x="3811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6" name="Line 363"/>
              <p:cNvSpPr>
                <a:spLocks noChangeShapeType="1"/>
              </p:cNvSpPr>
              <p:nvPr/>
            </p:nvSpPr>
            <p:spPr bwMode="auto">
              <a:xfrm flipH="1">
                <a:off x="3811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7" name="Freeform 364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8" name="Freeform 365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9" name="Freeform 366"/>
              <p:cNvSpPr>
                <a:spLocks/>
              </p:cNvSpPr>
              <p:nvPr/>
            </p:nvSpPr>
            <p:spPr bwMode="auto">
              <a:xfrm>
                <a:off x="3802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0" name="Line 367"/>
              <p:cNvSpPr>
                <a:spLocks noChangeShapeType="1"/>
              </p:cNvSpPr>
              <p:nvPr/>
            </p:nvSpPr>
            <p:spPr bwMode="auto">
              <a:xfrm flipH="1">
                <a:off x="3802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1" name="Freeform 368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2" name="Freeform 369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3" name="Freeform 370"/>
              <p:cNvSpPr>
                <a:spLocks/>
              </p:cNvSpPr>
              <p:nvPr/>
            </p:nvSpPr>
            <p:spPr bwMode="auto">
              <a:xfrm>
                <a:off x="3794" y="3176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4" name="Line 371"/>
              <p:cNvSpPr>
                <a:spLocks noChangeShapeType="1"/>
              </p:cNvSpPr>
              <p:nvPr/>
            </p:nvSpPr>
            <p:spPr bwMode="auto">
              <a:xfrm flipH="1">
                <a:off x="3794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5" name="Freeform 372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6" name="Freeform 373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7" name="Freeform 374"/>
              <p:cNvSpPr>
                <a:spLocks/>
              </p:cNvSpPr>
              <p:nvPr/>
            </p:nvSpPr>
            <p:spPr bwMode="auto">
              <a:xfrm>
                <a:off x="3787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8" name="Line 375"/>
              <p:cNvSpPr>
                <a:spLocks noChangeShapeType="1"/>
              </p:cNvSpPr>
              <p:nvPr/>
            </p:nvSpPr>
            <p:spPr bwMode="auto">
              <a:xfrm flipH="1">
                <a:off x="3787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9" name="Freeform 376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0" name="Freeform 377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1" name="Freeform 378"/>
              <p:cNvSpPr>
                <a:spLocks/>
              </p:cNvSpPr>
              <p:nvPr/>
            </p:nvSpPr>
            <p:spPr bwMode="auto">
              <a:xfrm>
                <a:off x="3781" y="3183"/>
                <a:ext cx="4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2" name="Line 379"/>
              <p:cNvSpPr>
                <a:spLocks noChangeShapeType="1"/>
              </p:cNvSpPr>
              <p:nvPr/>
            </p:nvSpPr>
            <p:spPr bwMode="auto">
              <a:xfrm flipH="1">
                <a:off x="3781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3" name="Freeform 380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4" name="Freeform 381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5" name="Freeform 382"/>
              <p:cNvSpPr>
                <a:spLocks/>
              </p:cNvSpPr>
              <p:nvPr/>
            </p:nvSpPr>
            <p:spPr bwMode="auto">
              <a:xfrm>
                <a:off x="3776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6" name="Line 383"/>
              <p:cNvSpPr>
                <a:spLocks noChangeShapeType="1"/>
              </p:cNvSpPr>
              <p:nvPr/>
            </p:nvSpPr>
            <p:spPr bwMode="auto">
              <a:xfrm flipH="1">
                <a:off x="3776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7" name="Freeform 384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8" name="Freeform 385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9" name="Freeform 386"/>
              <p:cNvSpPr>
                <a:spLocks/>
              </p:cNvSpPr>
              <p:nvPr/>
            </p:nvSpPr>
            <p:spPr bwMode="auto">
              <a:xfrm>
                <a:off x="3772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0" name="Freeform 387"/>
              <p:cNvSpPr>
                <a:spLocks/>
              </p:cNvSpPr>
              <p:nvPr/>
            </p:nvSpPr>
            <p:spPr bwMode="auto">
              <a:xfrm>
                <a:off x="3772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2" y="3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1" name="Freeform 388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2" name="Freeform 389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3" name="Freeform 390"/>
              <p:cNvSpPr>
                <a:spLocks/>
              </p:cNvSpPr>
              <p:nvPr/>
            </p:nvSpPr>
            <p:spPr bwMode="auto">
              <a:xfrm>
                <a:off x="3770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4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  <a:cxn ang="0">
                    <a:pos x="34" y="14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4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4" name="Freeform 391"/>
              <p:cNvSpPr>
                <a:spLocks/>
              </p:cNvSpPr>
              <p:nvPr/>
            </p:nvSpPr>
            <p:spPr bwMode="auto">
              <a:xfrm>
                <a:off x="3770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1" y="5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5" name="Freeform 392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6" name="Freeform 393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7" name="Freeform 394"/>
              <p:cNvSpPr>
                <a:spLocks/>
              </p:cNvSpPr>
              <p:nvPr/>
            </p:nvSpPr>
            <p:spPr bwMode="auto">
              <a:xfrm>
                <a:off x="3770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  <a:cxn ang="0">
                    <a:pos x="34" y="0"/>
                  </a:cxn>
                </a:cxnLst>
                <a:rect l="0" t="0" r="r" b="b"/>
                <a:pathLst>
                  <a:path w="34" h="14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8" name="Freeform 395"/>
              <p:cNvSpPr>
                <a:spLocks/>
              </p:cNvSpPr>
              <p:nvPr/>
            </p:nvSpPr>
            <p:spPr bwMode="auto">
              <a:xfrm>
                <a:off x="3770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5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9" name="Freeform 396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0" name="Freeform 397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1" name="Freeform 398"/>
              <p:cNvSpPr>
                <a:spLocks/>
              </p:cNvSpPr>
              <p:nvPr/>
            </p:nvSpPr>
            <p:spPr bwMode="auto">
              <a:xfrm>
                <a:off x="3772" y="3208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31" y="0"/>
                  </a:cxn>
                </a:cxnLst>
                <a:rect l="0" t="0" r="r" b="b"/>
                <a:pathLst>
                  <a:path w="31" h="22">
                    <a:moveTo>
                      <a:pt x="31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2" name="Line 399"/>
              <p:cNvSpPr>
                <a:spLocks noChangeShapeType="1"/>
              </p:cNvSpPr>
              <p:nvPr/>
            </p:nvSpPr>
            <p:spPr bwMode="auto">
              <a:xfrm>
                <a:off x="3772" y="321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3" name="Freeform 400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4" name="Freeform 401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5" name="Freeform 402"/>
              <p:cNvSpPr>
                <a:spLocks/>
              </p:cNvSpPr>
              <p:nvPr/>
            </p:nvSpPr>
            <p:spPr bwMode="auto">
              <a:xfrm>
                <a:off x="3776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6" name="Line 403"/>
              <p:cNvSpPr>
                <a:spLocks noChangeShapeType="1"/>
              </p:cNvSpPr>
              <p:nvPr/>
            </p:nvSpPr>
            <p:spPr bwMode="auto">
              <a:xfrm>
                <a:off x="3776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7" name="Freeform 404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8" name="Freeform 405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9" name="Freeform 406"/>
              <p:cNvSpPr>
                <a:spLocks/>
              </p:cNvSpPr>
              <p:nvPr/>
            </p:nvSpPr>
            <p:spPr bwMode="auto">
              <a:xfrm>
                <a:off x="3781" y="3216"/>
                <a:ext cx="4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0" name="Line 407"/>
              <p:cNvSpPr>
                <a:spLocks noChangeShapeType="1"/>
              </p:cNvSpPr>
              <p:nvPr/>
            </p:nvSpPr>
            <p:spPr bwMode="auto">
              <a:xfrm>
                <a:off x="3781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1" name="Freeform 408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2" name="Freeform 409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3" name="Freeform 410"/>
              <p:cNvSpPr>
                <a:spLocks/>
              </p:cNvSpPr>
              <p:nvPr/>
            </p:nvSpPr>
            <p:spPr bwMode="auto">
              <a:xfrm>
                <a:off x="3787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3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3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4" name="Line 411"/>
              <p:cNvSpPr>
                <a:spLocks noChangeShapeType="1"/>
              </p:cNvSpPr>
              <p:nvPr/>
            </p:nvSpPr>
            <p:spPr bwMode="auto">
              <a:xfrm>
                <a:off x="3787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5" name="Freeform 412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6" name="Freeform 413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7" name="Freeform 414"/>
              <p:cNvSpPr>
                <a:spLocks/>
              </p:cNvSpPr>
              <p:nvPr/>
            </p:nvSpPr>
            <p:spPr bwMode="auto">
              <a:xfrm>
                <a:off x="3794" y="3221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4" y="0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8" name="Line 415"/>
              <p:cNvSpPr>
                <a:spLocks noChangeShapeType="1"/>
              </p:cNvSpPr>
              <p:nvPr/>
            </p:nvSpPr>
            <p:spPr bwMode="auto">
              <a:xfrm>
                <a:off x="3794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9" name="Freeform 416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" name="Group 618"/>
            <p:cNvGrpSpPr>
              <a:grpSpLocks/>
            </p:cNvGrpSpPr>
            <p:nvPr/>
          </p:nvGrpSpPr>
          <p:grpSpPr bwMode="auto">
            <a:xfrm>
              <a:off x="681" y="1727"/>
              <a:ext cx="3194" cy="1557"/>
              <a:chOff x="681" y="1727"/>
              <a:chExt cx="3194" cy="1557"/>
            </a:xfrm>
          </p:grpSpPr>
          <p:sp>
            <p:nvSpPr>
              <p:cNvPr id="2590" name="Freeform 418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1" name="Freeform 419"/>
              <p:cNvSpPr>
                <a:spLocks/>
              </p:cNvSpPr>
              <p:nvPr/>
            </p:nvSpPr>
            <p:spPr bwMode="auto">
              <a:xfrm>
                <a:off x="3802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2" name="Line 420"/>
              <p:cNvSpPr>
                <a:spLocks noChangeShapeType="1"/>
              </p:cNvSpPr>
              <p:nvPr/>
            </p:nvSpPr>
            <p:spPr bwMode="auto">
              <a:xfrm>
                <a:off x="3802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3" name="Freeform 421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4" name="Freeform 422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5" name="Freeform 423"/>
              <p:cNvSpPr>
                <a:spLocks/>
              </p:cNvSpPr>
              <p:nvPr/>
            </p:nvSpPr>
            <p:spPr bwMode="auto">
              <a:xfrm>
                <a:off x="3811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6" name="Line 424"/>
              <p:cNvSpPr>
                <a:spLocks noChangeShapeType="1"/>
              </p:cNvSpPr>
              <p:nvPr/>
            </p:nvSpPr>
            <p:spPr bwMode="auto">
              <a:xfrm>
                <a:off x="381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7" name="Freeform 425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8" name="Freeform 426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9" name="Freeform 427"/>
              <p:cNvSpPr>
                <a:spLocks/>
              </p:cNvSpPr>
              <p:nvPr/>
            </p:nvSpPr>
            <p:spPr bwMode="auto">
              <a:xfrm>
                <a:off x="3820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0" name="Line 428"/>
              <p:cNvSpPr>
                <a:spLocks noChangeShapeType="1"/>
              </p:cNvSpPr>
              <p:nvPr/>
            </p:nvSpPr>
            <p:spPr bwMode="auto">
              <a:xfrm>
                <a:off x="382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1" name="Freeform 429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2" name="Freeform 430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3" name="Freeform 431"/>
              <p:cNvSpPr>
                <a:spLocks/>
              </p:cNvSpPr>
              <p:nvPr/>
            </p:nvSpPr>
            <p:spPr bwMode="auto">
              <a:xfrm>
                <a:off x="3828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3" y="36"/>
                  </a:cxn>
                  <a:cxn ang="0">
                    <a:pos x="0" y="0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lnTo>
                      <a:pt x="1" y="36"/>
                    </a:lnTo>
                    <a:lnTo>
                      <a:pt x="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4" name="Line 432"/>
              <p:cNvSpPr>
                <a:spLocks noChangeShapeType="1"/>
              </p:cNvSpPr>
              <p:nvPr/>
            </p:nvSpPr>
            <p:spPr bwMode="auto">
              <a:xfrm>
                <a:off x="3829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5" name="Freeform 433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6" name="Freeform 434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7" name="Freeform 435"/>
              <p:cNvSpPr>
                <a:spLocks/>
              </p:cNvSpPr>
              <p:nvPr/>
            </p:nvSpPr>
            <p:spPr bwMode="auto">
              <a:xfrm>
                <a:off x="3837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3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8" name="Line 436"/>
              <p:cNvSpPr>
                <a:spLocks noChangeShapeType="1"/>
              </p:cNvSpPr>
              <p:nvPr/>
            </p:nvSpPr>
            <p:spPr bwMode="auto">
              <a:xfrm flipV="1">
                <a:off x="3837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9" name="Freeform 437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0" name="Freeform 438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1" name="Freeform 439"/>
              <p:cNvSpPr>
                <a:spLocks/>
              </p:cNvSpPr>
              <p:nvPr/>
            </p:nvSpPr>
            <p:spPr bwMode="auto">
              <a:xfrm>
                <a:off x="3844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2" name="Line 440"/>
              <p:cNvSpPr>
                <a:spLocks noChangeShapeType="1"/>
              </p:cNvSpPr>
              <p:nvPr/>
            </p:nvSpPr>
            <p:spPr bwMode="auto">
              <a:xfrm>
                <a:off x="3845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3" name="Freeform 441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4" name="Freeform 442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5" name="Freeform 443"/>
              <p:cNvSpPr>
                <a:spLocks/>
              </p:cNvSpPr>
              <p:nvPr/>
            </p:nvSpPr>
            <p:spPr bwMode="auto">
              <a:xfrm>
                <a:off x="3851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6" name="Line 444"/>
              <p:cNvSpPr>
                <a:spLocks noChangeShapeType="1"/>
              </p:cNvSpPr>
              <p:nvPr/>
            </p:nvSpPr>
            <p:spPr bwMode="auto">
              <a:xfrm flipV="1">
                <a:off x="3853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7" name="Freeform 445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8" name="Freeform 446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9" name="Freeform 447"/>
              <p:cNvSpPr>
                <a:spLocks/>
              </p:cNvSpPr>
              <p:nvPr/>
            </p:nvSpPr>
            <p:spPr bwMode="auto">
              <a:xfrm>
                <a:off x="3857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0" name="Line 448"/>
              <p:cNvSpPr>
                <a:spLocks noChangeShapeType="1"/>
              </p:cNvSpPr>
              <p:nvPr/>
            </p:nvSpPr>
            <p:spPr bwMode="auto">
              <a:xfrm flipV="1">
                <a:off x="3860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1" name="Freeform 449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2" name="Freeform 450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3" name="Freeform 451"/>
              <p:cNvSpPr>
                <a:spLocks/>
              </p:cNvSpPr>
              <p:nvPr/>
            </p:nvSpPr>
            <p:spPr bwMode="auto">
              <a:xfrm>
                <a:off x="3862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4" name="Line 452"/>
              <p:cNvSpPr>
                <a:spLocks noChangeShapeType="1"/>
              </p:cNvSpPr>
              <p:nvPr/>
            </p:nvSpPr>
            <p:spPr bwMode="auto">
              <a:xfrm flipV="1">
                <a:off x="3865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5" name="Freeform 453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6" name="Freeform 454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7" name="Freeform 455"/>
              <p:cNvSpPr>
                <a:spLocks/>
              </p:cNvSpPr>
              <p:nvPr/>
            </p:nvSpPr>
            <p:spPr bwMode="auto">
              <a:xfrm>
                <a:off x="3866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8" name="Freeform 456"/>
              <p:cNvSpPr>
                <a:spLocks/>
              </p:cNvSpPr>
              <p:nvPr/>
            </p:nvSpPr>
            <p:spPr bwMode="auto">
              <a:xfrm>
                <a:off x="3870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9" name="Freeform 457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0" name="Freeform 458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1" name="Freeform 459"/>
              <p:cNvSpPr>
                <a:spLocks/>
              </p:cNvSpPr>
              <p:nvPr/>
            </p:nvSpPr>
            <p:spPr bwMode="auto">
              <a:xfrm>
                <a:off x="3868" y="32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2" name="Freeform 460"/>
              <p:cNvSpPr>
                <a:spLocks/>
              </p:cNvSpPr>
              <p:nvPr/>
            </p:nvSpPr>
            <p:spPr bwMode="auto">
              <a:xfrm>
                <a:off x="3873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3" name="Freeform 461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4" name="Freeform 462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5" name="Freeform 463"/>
              <p:cNvSpPr>
                <a:spLocks/>
              </p:cNvSpPr>
              <p:nvPr/>
            </p:nvSpPr>
            <p:spPr bwMode="auto">
              <a:xfrm>
                <a:off x="3869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6" name="Freeform 464"/>
              <p:cNvSpPr>
                <a:spLocks/>
              </p:cNvSpPr>
              <p:nvPr/>
            </p:nvSpPr>
            <p:spPr bwMode="auto">
              <a:xfrm>
                <a:off x="3874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7" name="Freeform 465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8" name="Freeform 466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9" name="Freeform 467"/>
              <p:cNvSpPr>
                <a:spLocks/>
              </p:cNvSpPr>
              <p:nvPr/>
            </p:nvSpPr>
            <p:spPr bwMode="auto">
              <a:xfrm>
                <a:off x="779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0" name="Freeform 468"/>
              <p:cNvSpPr>
                <a:spLocks/>
              </p:cNvSpPr>
              <p:nvPr/>
            </p:nvSpPr>
            <p:spPr bwMode="auto">
              <a:xfrm>
                <a:off x="784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1" name="Freeform 469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2" name="Freeform 470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3" name="Freeform 471"/>
              <p:cNvSpPr>
                <a:spLocks/>
              </p:cNvSpPr>
              <p:nvPr/>
            </p:nvSpPr>
            <p:spPr bwMode="auto">
              <a:xfrm>
                <a:off x="777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4" name="Line 472"/>
              <p:cNvSpPr>
                <a:spLocks noChangeShapeType="1"/>
              </p:cNvSpPr>
              <p:nvPr/>
            </p:nvSpPr>
            <p:spPr bwMode="auto">
              <a:xfrm flipH="1" flipV="1">
                <a:off x="781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5" name="Freeform 473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6" name="Freeform 474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7" name="Freeform 475"/>
              <p:cNvSpPr>
                <a:spLocks/>
              </p:cNvSpPr>
              <p:nvPr/>
            </p:nvSpPr>
            <p:spPr bwMode="auto">
              <a:xfrm>
                <a:off x="773" y="3185"/>
                <a:ext cx="4" cy="4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5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lnTo>
                      <a:pt x="25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8" name="Line 476"/>
              <p:cNvSpPr>
                <a:spLocks noChangeShapeType="1"/>
              </p:cNvSpPr>
              <p:nvPr/>
            </p:nvSpPr>
            <p:spPr bwMode="auto">
              <a:xfrm flipH="1" flipV="1">
                <a:off x="776" y="31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9" name="Freeform 477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0" name="Freeform 478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1" name="Freeform 479"/>
              <p:cNvSpPr>
                <a:spLocks/>
              </p:cNvSpPr>
              <p:nvPr/>
            </p:nvSpPr>
            <p:spPr bwMode="auto">
              <a:xfrm>
                <a:off x="768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0" y="3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lnTo>
                      <a:pt x="20" y="3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2" name="Line 480"/>
              <p:cNvSpPr>
                <a:spLocks noChangeShapeType="1"/>
              </p:cNvSpPr>
              <p:nvPr/>
            </p:nvSpPr>
            <p:spPr bwMode="auto">
              <a:xfrm flipH="1" flipV="1">
                <a:off x="771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3" name="Freeform 481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4" name="Freeform 482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5" name="Freeform 483"/>
              <p:cNvSpPr>
                <a:spLocks/>
              </p:cNvSpPr>
              <p:nvPr/>
            </p:nvSpPr>
            <p:spPr bwMode="auto">
              <a:xfrm>
                <a:off x="762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6" name="Line 484"/>
              <p:cNvSpPr>
                <a:spLocks noChangeShapeType="1"/>
              </p:cNvSpPr>
              <p:nvPr/>
            </p:nvSpPr>
            <p:spPr bwMode="auto">
              <a:xfrm flipH="1" flipV="1">
                <a:off x="764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7" name="Freeform 485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8" name="Freeform 486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9" name="Freeform 487"/>
              <p:cNvSpPr>
                <a:spLocks/>
              </p:cNvSpPr>
              <p:nvPr/>
            </p:nvSpPr>
            <p:spPr bwMode="auto">
              <a:xfrm>
                <a:off x="755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0" name="Line 488"/>
              <p:cNvSpPr>
                <a:spLocks noChangeShapeType="1"/>
              </p:cNvSpPr>
              <p:nvPr/>
            </p:nvSpPr>
            <p:spPr bwMode="auto">
              <a:xfrm flipH="1">
                <a:off x="756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1" name="Freeform 489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2" name="Freeform 490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3" name="Freeform 491"/>
              <p:cNvSpPr>
                <a:spLocks/>
              </p:cNvSpPr>
              <p:nvPr/>
            </p:nvSpPr>
            <p:spPr bwMode="auto">
              <a:xfrm>
                <a:off x="747" y="317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4" name="Line 492"/>
              <p:cNvSpPr>
                <a:spLocks noChangeShapeType="1"/>
              </p:cNvSpPr>
              <p:nvPr/>
            </p:nvSpPr>
            <p:spPr bwMode="auto">
              <a:xfrm flipH="1" flipV="1">
                <a:off x="748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5" name="Freeform 493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6" name="Freeform 494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7" name="Freeform 495"/>
              <p:cNvSpPr>
                <a:spLocks/>
              </p:cNvSpPr>
              <p:nvPr/>
            </p:nvSpPr>
            <p:spPr bwMode="auto">
              <a:xfrm>
                <a:off x="739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8" name="Line 496"/>
              <p:cNvSpPr>
                <a:spLocks noChangeShapeType="1"/>
              </p:cNvSpPr>
              <p:nvPr/>
            </p:nvSpPr>
            <p:spPr bwMode="auto">
              <a:xfrm flipH="1">
                <a:off x="74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9" name="Freeform 497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0" name="Freeform 498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1" name="Freeform 499"/>
              <p:cNvSpPr>
                <a:spLocks/>
              </p:cNvSpPr>
              <p:nvPr/>
            </p:nvSpPr>
            <p:spPr bwMode="auto">
              <a:xfrm>
                <a:off x="731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2" name="Line 500"/>
              <p:cNvSpPr>
                <a:spLocks noChangeShapeType="1"/>
              </p:cNvSpPr>
              <p:nvPr/>
            </p:nvSpPr>
            <p:spPr bwMode="auto">
              <a:xfrm flipH="1">
                <a:off x="73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3" name="Freeform 501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4" name="Freeform 502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5" name="Freeform 503"/>
              <p:cNvSpPr>
                <a:spLocks/>
              </p:cNvSpPr>
              <p:nvPr/>
            </p:nvSpPr>
            <p:spPr bwMode="auto">
              <a:xfrm>
                <a:off x="722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6" name="Line 504"/>
              <p:cNvSpPr>
                <a:spLocks noChangeShapeType="1"/>
              </p:cNvSpPr>
              <p:nvPr/>
            </p:nvSpPr>
            <p:spPr bwMode="auto">
              <a:xfrm flipH="1">
                <a:off x="722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7" name="Freeform 505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8" name="Freeform 506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9" name="Freeform 507"/>
              <p:cNvSpPr>
                <a:spLocks/>
              </p:cNvSpPr>
              <p:nvPr/>
            </p:nvSpPr>
            <p:spPr bwMode="auto">
              <a:xfrm>
                <a:off x="713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0" name="Line 508"/>
              <p:cNvSpPr>
                <a:spLocks noChangeShapeType="1"/>
              </p:cNvSpPr>
              <p:nvPr/>
            </p:nvSpPr>
            <p:spPr bwMode="auto">
              <a:xfrm flipH="1">
                <a:off x="713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1" name="Freeform 509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2" name="Freeform 510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3" name="Freeform 511"/>
              <p:cNvSpPr>
                <a:spLocks/>
              </p:cNvSpPr>
              <p:nvPr/>
            </p:nvSpPr>
            <p:spPr bwMode="auto">
              <a:xfrm>
                <a:off x="705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4" name="Line 512"/>
              <p:cNvSpPr>
                <a:spLocks noChangeShapeType="1"/>
              </p:cNvSpPr>
              <p:nvPr/>
            </p:nvSpPr>
            <p:spPr bwMode="auto">
              <a:xfrm flipH="1">
                <a:off x="705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5" name="Freeform 513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6" name="Freeform 514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7" name="Freeform 515"/>
              <p:cNvSpPr>
                <a:spLocks/>
              </p:cNvSpPr>
              <p:nvPr/>
            </p:nvSpPr>
            <p:spPr bwMode="auto">
              <a:xfrm>
                <a:off x="698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8" name="Line 516"/>
              <p:cNvSpPr>
                <a:spLocks noChangeShapeType="1"/>
              </p:cNvSpPr>
              <p:nvPr/>
            </p:nvSpPr>
            <p:spPr bwMode="auto">
              <a:xfrm flipH="1">
                <a:off x="698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9" name="Freeform 517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0" name="Freeform 518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1" name="Freeform 519"/>
              <p:cNvSpPr>
                <a:spLocks/>
              </p:cNvSpPr>
              <p:nvPr/>
            </p:nvSpPr>
            <p:spPr bwMode="auto">
              <a:xfrm>
                <a:off x="692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2" name="Line 520"/>
              <p:cNvSpPr>
                <a:spLocks noChangeShapeType="1"/>
              </p:cNvSpPr>
              <p:nvPr/>
            </p:nvSpPr>
            <p:spPr bwMode="auto">
              <a:xfrm flipH="1">
                <a:off x="692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3" name="Freeform 521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4" name="Freeform 522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5" name="Freeform 523"/>
              <p:cNvSpPr>
                <a:spLocks/>
              </p:cNvSpPr>
              <p:nvPr/>
            </p:nvSpPr>
            <p:spPr bwMode="auto">
              <a:xfrm>
                <a:off x="687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6" name="Line 524"/>
              <p:cNvSpPr>
                <a:spLocks noChangeShapeType="1"/>
              </p:cNvSpPr>
              <p:nvPr/>
            </p:nvSpPr>
            <p:spPr bwMode="auto">
              <a:xfrm flipH="1">
                <a:off x="687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7" name="Freeform 525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8" name="Freeform 526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9" name="Freeform 527"/>
              <p:cNvSpPr>
                <a:spLocks/>
              </p:cNvSpPr>
              <p:nvPr/>
            </p:nvSpPr>
            <p:spPr bwMode="auto">
              <a:xfrm>
                <a:off x="683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0" name="Freeform 528"/>
              <p:cNvSpPr>
                <a:spLocks/>
              </p:cNvSpPr>
              <p:nvPr/>
            </p:nvSpPr>
            <p:spPr bwMode="auto">
              <a:xfrm>
                <a:off x="683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1" name="Freeform 529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2" name="Freeform 530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3" name="Freeform 531"/>
              <p:cNvSpPr>
                <a:spLocks/>
              </p:cNvSpPr>
              <p:nvPr/>
            </p:nvSpPr>
            <p:spPr bwMode="auto">
              <a:xfrm>
                <a:off x="681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4" name="Freeform 532"/>
              <p:cNvSpPr>
                <a:spLocks/>
              </p:cNvSpPr>
              <p:nvPr/>
            </p:nvSpPr>
            <p:spPr bwMode="auto">
              <a:xfrm>
                <a:off x="681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5" name="Freeform 533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6" name="Freeform 534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7" name="Freeform 535"/>
              <p:cNvSpPr>
                <a:spLocks/>
              </p:cNvSpPr>
              <p:nvPr/>
            </p:nvSpPr>
            <p:spPr bwMode="auto">
              <a:xfrm>
                <a:off x="681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8" name="Freeform 536"/>
              <p:cNvSpPr>
                <a:spLocks/>
              </p:cNvSpPr>
              <p:nvPr/>
            </p:nvSpPr>
            <p:spPr bwMode="auto">
              <a:xfrm>
                <a:off x="681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9" name="Freeform 537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0" name="Freeform 538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1" name="Freeform 539"/>
              <p:cNvSpPr>
                <a:spLocks/>
              </p:cNvSpPr>
              <p:nvPr/>
            </p:nvSpPr>
            <p:spPr bwMode="auto">
              <a:xfrm>
                <a:off x="683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2" name="Freeform 540"/>
              <p:cNvSpPr>
                <a:spLocks/>
              </p:cNvSpPr>
              <p:nvPr/>
            </p:nvSpPr>
            <p:spPr bwMode="auto">
              <a:xfrm>
                <a:off x="683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3" name="Freeform 541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4" name="Freeform 542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5" name="Freeform 543"/>
              <p:cNvSpPr>
                <a:spLocks/>
              </p:cNvSpPr>
              <p:nvPr/>
            </p:nvSpPr>
            <p:spPr bwMode="auto">
              <a:xfrm>
                <a:off x="687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6" name="Line 544"/>
              <p:cNvSpPr>
                <a:spLocks noChangeShapeType="1"/>
              </p:cNvSpPr>
              <p:nvPr/>
            </p:nvSpPr>
            <p:spPr bwMode="auto">
              <a:xfrm>
                <a:off x="687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7" name="Freeform 545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8" name="Freeform 546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9" name="Freeform 547"/>
              <p:cNvSpPr>
                <a:spLocks/>
              </p:cNvSpPr>
              <p:nvPr/>
            </p:nvSpPr>
            <p:spPr bwMode="auto">
              <a:xfrm>
                <a:off x="692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0" name="Line 548"/>
              <p:cNvSpPr>
                <a:spLocks noChangeShapeType="1"/>
              </p:cNvSpPr>
              <p:nvPr/>
            </p:nvSpPr>
            <p:spPr bwMode="auto">
              <a:xfrm>
                <a:off x="692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1" name="Freeform 549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2" name="Freeform 550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3" name="Freeform 551"/>
              <p:cNvSpPr>
                <a:spLocks/>
              </p:cNvSpPr>
              <p:nvPr/>
            </p:nvSpPr>
            <p:spPr bwMode="auto">
              <a:xfrm>
                <a:off x="698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4" name="Line 552"/>
              <p:cNvSpPr>
                <a:spLocks noChangeShapeType="1"/>
              </p:cNvSpPr>
              <p:nvPr/>
            </p:nvSpPr>
            <p:spPr bwMode="auto">
              <a:xfrm>
                <a:off x="698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5" name="Freeform 553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6" name="Freeform 554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7" name="Freeform 555"/>
              <p:cNvSpPr>
                <a:spLocks/>
              </p:cNvSpPr>
              <p:nvPr/>
            </p:nvSpPr>
            <p:spPr bwMode="auto">
              <a:xfrm>
                <a:off x="705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8" name="Line 556"/>
              <p:cNvSpPr>
                <a:spLocks noChangeShapeType="1"/>
              </p:cNvSpPr>
              <p:nvPr/>
            </p:nvSpPr>
            <p:spPr bwMode="auto">
              <a:xfrm>
                <a:off x="705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9" name="Freeform 557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0" name="Freeform 558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1" name="Freeform 559"/>
              <p:cNvSpPr>
                <a:spLocks/>
              </p:cNvSpPr>
              <p:nvPr/>
            </p:nvSpPr>
            <p:spPr bwMode="auto">
              <a:xfrm>
                <a:off x="713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2" name="Line 560"/>
              <p:cNvSpPr>
                <a:spLocks noChangeShapeType="1"/>
              </p:cNvSpPr>
              <p:nvPr/>
            </p:nvSpPr>
            <p:spPr bwMode="auto">
              <a:xfrm>
                <a:off x="713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3" name="Freeform 561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4" name="Freeform 562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5" name="Freeform 563"/>
              <p:cNvSpPr>
                <a:spLocks/>
              </p:cNvSpPr>
              <p:nvPr/>
            </p:nvSpPr>
            <p:spPr bwMode="auto">
              <a:xfrm>
                <a:off x="722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6" name="Line 564"/>
              <p:cNvSpPr>
                <a:spLocks noChangeShapeType="1"/>
              </p:cNvSpPr>
              <p:nvPr/>
            </p:nvSpPr>
            <p:spPr bwMode="auto">
              <a:xfrm>
                <a:off x="72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7" name="Freeform 565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8" name="Freeform 566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9" name="Freeform 567"/>
              <p:cNvSpPr>
                <a:spLocks/>
              </p:cNvSpPr>
              <p:nvPr/>
            </p:nvSpPr>
            <p:spPr bwMode="auto">
              <a:xfrm>
                <a:off x="731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0" name="Line 568"/>
              <p:cNvSpPr>
                <a:spLocks noChangeShapeType="1"/>
              </p:cNvSpPr>
              <p:nvPr/>
            </p:nvSpPr>
            <p:spPr bwMode="auto">
              <a:xfrm>
                <a:off x="73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1" name="Freeform 569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2" name="Freeform 570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3" name="Freeform 571"/>
              <p:cNvSpPr>
                <a:spLocks/>
              </p:cNvSpPr>
              <p:nvPr/>
            </p:nvSpPr>
            <p:spPr bwMode="auto">
              <a:xfrm>
                <a:off x="739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1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4" name="Line 572"/>
              <p:cNvSpPr>
                <a:spLocks noChangeShapeType="1"/>
              </p:cNvSpPr>
              <p:nvPr/>
            </p:nvSpPr>
            <p:spPr bwMode="auto">
              <a:xfrm>
                <a:off x="74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5" name="Freeform 573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6" name="Freeform 574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7" name="Freeform 575"/>
              <p:cNvSpPr>
                <a:spLocks/>
              </p:cNvSpPr>
              <p:nvPr/>
            </p:nvSpPr>
            <p:spPr bwMode="auto">
              <a:xfrm>
                <a:off x="747" y="322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8" name="Line 576"/>
              <p:cNvSpPr>
                <a:spLocks noChangeShapeType="1"/>
              </p:cNvSpPr>
              <p:nvPr/>
            </p:nvSpPr>
            <p:spPr bwMode="auto">
              <a:xfrm flipV="1">
                <a:off x="748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9" name="Freeform 577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0" name="Freeform 578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1" name="Freeform 579"/>
              <p:cNvSpPr>
                <a:spLocks/>
              </p:cNvSpPr>
              <p:nvPr/>
            </p:nvSpPr>
            <p:spPr bwMode="auto">
              <a:xfrm>
                <a:off x="755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6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2" name="Line 580"/>
              <p:cNvSpPr>
                <a:spLocks noChangeShapeType="1"/>
              </p:cNvSpPr>
              <p:nvPr/>
            </p:nvSpPr>
            <p:spPr bwMode="auto">
              <a:xfrm>
                <a:off x="756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3" name="Freeform 581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4" name="Freeform 582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5" name="Freeform 583"/>
              <p:cNvSpPr>
                <a:spLocks/>
              </p:cNvSpPr>
              <p:nvPr/>
            </p:nvSpPr>
            <p:spPr bwMode="auto">
              <a:xfrm>
                <a:off x="762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9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6" name="Line 584"/>
              <p:cNvSpPr>
                <a:spLocks noChangeShapeType="1"/>
              </p:cNvSpPr>
              <p:nvPr/>
            </p:nvSpPr>
            <p:spPr bwMode="auto">
              <a:xfrm flipV="1">
                <a:off x="764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7" name="Freeform 585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8" name="Freeform 586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9" name="Freeform 587"/>
              <p:cNvSpPr>
                <a:spLocks/>
              </p:cNvSpPr>
              <p:nvPr/>
            </p:nvSpPr>
            <p:spPr bwMode="auto">
              <a:xfrm>
                <a:off x="768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20" y="29"/>
                  </a:cxn>
                  <a:cxn ang="0">
                    <a:pos x="0" y="0"/>
                  </a:cxn>
                </a:cxnLst>
                <a:rect l="0" t="0" r="r" b="b"/>
                <a:pathLst>
                  <a:path w="20" h="33">
                    <a:moveTo>
                      <a:pt x="0" y="0"/>
                    </a:moveTo>
                    <a:lnTo>
                      <a:pt x="14" y="33"/>
                    </a:lnTo>
                    <a:lnTo>
                      <a:pt x="2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0" name="Line 588"/>
              <p:cNvSpPr>
                <a:spLocks noChangeShapeType="1"/>
              </p:cNvSpPr>
              <p:nvPr/>
            </p:nvSpPr>
            <p:spPr bwMode="auto">
              <a:xfrm flipV="1">
                <a:off x="771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1" name="Freeform 589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2" name="Freeform 590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3" name="Freeform 591"/>
              <p:cNvSpPr>
                <a:spLocks/>
              </p:cNvSpPr>
              <p:nvPr/>
            </p:nvSpPr>
            <p:spPr bwMode="auto">
              <a:xfrm>
                <a:off x="773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29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lnTo>
                      <a:pt x="20" y="29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4" name="Line 592"/>
              <p:cNvSpPr>
                <a:spLocks noChangeShapeType="1"/>
              </p:cNvSpPr>
              <p:nvPr/>
            </p:nvSpPr>
            <p:spPr bwMode="auto">
              <a:xfrm flipV="1">
                <a:off x="776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5" name="Freeform 593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6" name="Freeform 594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7" name="Freeform 595"/>
              <p:cNvSpPr>
                <a:spLocks/>
              </p:cNvSpPr>
              <p:nvPr/>
            </p:nvSpPr>
            <p:spPr bwMode="auto">
              <a:xfrm>
                <a:off x="777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8" name="Freeform 596"/>
              <p:cNvSpPr>
                <a:spLocks/>
              </p:cNvSpPr>
              <p:nvPr/>
            </p:nvSpPr>
            <p:spPr bwMode="auto">
              <a:xfrm>
                <a:off x="780" y="3213"/>
                <a:ext cx="2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9" name="Freeform 597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0" name="Freeform 598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1" name="Freeform 599"/>
              <p:cNvSpPr>
                <a:spLocks/>
              </p:cNvSpPr>
              <p:nvPr/>
            </p:nvSpPr>
            <p:spPr bwMode="auto">
              <a:xfrm>
                <a:off x="779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2" name="Freeform 600"/>
              <p:cNvSpPr>
                <a:spLocks/>
              </p:cNvSpPr>
              <p:nvPr/>
            </p:nvSpPr>
            <p:spPr bwMode="auto">
              <a:xfrm>
                <a:off x="784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3" name="Freeform 601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4" name="Freeform 602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5" name="Freeform 603"/>
              <p:cNvSpPr>
                <a:spLocks/>
              </p:cNvSpPr>
              <p:nvPr/>
            </p:nvSpPr>
            <p:spPr bwMode="auto">
              <a:xfrm>
                <a:off x="780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6" name="Freeform 604"/>
              <p:cNvSpPr>
                <a:spLocks/>
              </p:cNvSpPr>
              <p:nvPr/>
            </p:nvSpPr>
            <p:spPr bwMode="auto">
              <a:xfrm>
                <a:off x="785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7" name="Freeform 605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8" name="Freeform 606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9" name="Freeform 607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0" name="Freeform 608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1" name="Freeform 609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2" name="Rectangle 610"/>
              <p:cNvSpPr>
                <a:spLocks noChangeArrowheads="1"/>
              </p:cNvSpPr>
              <p:nvPr/>
            </p:nvSpPr>
            <p:spPr bwMode="auto">
              <a:xfrm>
                <a:off x="951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3" name="Rectangle 611"/>
              <p:cNvSpPr>
                <a:spLocks noChangeArrowheads="1"/>
              </p:cNvSpPr>
              <p:nvPr/>
            </p:nvSpPr>
            <p:spPr bwMode="auto">
              <a:xfrm>
                <a:off x="997" y="3169"/>
                <a:ext cx="4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r</a:t>
                </a:r>
                <a:endParaRPr lang="en-US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4" name="Freeform 612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5" name="Freeform 613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6" name="Freeform 614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7" name="Freeform 615"/>
              <p:cNvSpPr>
                <a:spLocks/>
              </p:cNvSpPr>
              <p:nvPr/>
            </p:nvSpPr>
            <p:spPr bwMode="auto">
              <a:xfrm>
                <a:off x="383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3" y="8"/>
                  </a:cxn>
                  <a:cxn ang="0">
                    <a:pos x="30" y="0"/>
                  </a:cxn>
                  <a:cxn ang="0">
                    <a:pos x="0" y="1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lnTo>
                      <a:pt x="33" y="8"/>
                    </a:lnTo>
                    <a:lnTo>
                      <a:pt x="3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8" name="Line 616"/>
              <p:cNvSpPr>
                <a:spLocks noChangeShapeType="1"/>
              </p:cNvSpPr>
              <p:nvPr/>
            </p:nvSpPr>
            <p:spPr bwMode="auto">
              <a:xfrm flipH="1" flipV="1">
                <a:off x="3842" y="173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9" name="Freeform 617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" name="Group 819"/>
            <p:cNvGrpSpPr>
              <a:grpSpLocks/>
            </p:cNvGrpSpPr>
            <p:nvPr/>
          </p:nvGrpSpPr>
          <p:grpSpPr bwMode="auto">
            <a:xfrm>
              <a:off x="3147" y="1717"/>
              <a:ext cx="697" cy="1101"/>
              <a:chOff x="3147" y="1717"/>
              <a:chExt cx="697" cy="1101"/>
            </a:xfrm>
          </p:grpSpPr>
          <p:sp>
            <p:nvSpPr>
              <p:cNvPr id="2390" name="Freeform 619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1" name="Freeform 620"/>
              <p:cNvSpPr>
                <a:spLocks/>
              </p:cNvSpPr>
              <p:nvPr/>
            </p:nvSpPr>
            <p:spPr bwMode="auto">
              <a:xfrm>
                <a:off x="3835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1" y="11"/>
                  </a:cxn>
                  <a:cxn ang="0">
                    <a:pos x="29" y="6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1" h="26">
                    <a:moveTo>
                      <a:pt x="0" y="26"/>
                    </a:moveTo>
                    <a:lnTo>
                      <a:pt x="31" y="11"/>
                    </a:lnTo>
                    <a:lnTo>
                      <a:pt x="29" y="6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2" name="Freeform 621"/>
              <p:cNvSpPr>
                <a:spLocks/>
              </p:cNvSpPr>
              <p:nvPr/>
            </p:nvSpPr>
            <p:spPr bwMode="auto">
              <a:xfrm>
                <a:off x="3839" y="1725"/>
                <a:ext cx="1" cy="2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3" name="Freeform 622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4" name="Freeform 623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5" name="Freeform 624"/>
              <p:cNvSpPr>
                <a:spLocks/>
              </p:cNvSpPr>
              <p:nvPr/>
            </p:nvSpPr>
            <p:spPr bwMode="auto">
              <a:xfrm>
                <a:off x="383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6" name="Freeform 625"/>
              <p:cNvSpPr>
                <a:spLocks/>
              </p:cNvSpPr>
              <p:nvPr/>
            </p:nvSpPr>
            <p:spPr bwMode="auto">
              <a:xfrm>
                <a:off x="383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7" name="Freeform 626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8" name="Freeform 627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9" name="Freeform 628"/>
              <p:cNvSpPr>
                <a:spLocks/>
              </p:cNvSpPr>
              <p:nvPr/>
            </p:nvSpPr>
            <p:spPr bwMode="auto">
              <a:xfrm>
                <a:off x="382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0" name="Freeform 629"/>
              <p:cNvSpPr>
                <a:spLocks/>
              </p:cNvSpPr>
              <p:nvPr/>
            </p:nvSpPr>
            <p:spPr bwMode="auto">
              <a:xfrm>
                <a:off x="382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1" name="Freeform 630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2" name="Freeform 631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3" name="Freeform 632"/>
              <p:cNvSpPr>
                <a:spLocks/>
              </p:cNvSpPr>
              <p:nvPr/>
            </p:nvSpPr>
            <p:spPr bwMode="auto">
              <a:xfrm>
                <a:off x="382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4" name="Freeform 633"/>
              <p:cNvSpPr>
                <a:spLocks/>
              </p:cNvSpPr>
              <p:nvPr/>
            </p:nvSpPr>
            <p:spPr bwMode="auto">
              <a:xfrm>
                <a:off x="382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5" name="Freeform 634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6" name="Freeform 635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7" name="Freeform 636"/>
              <p:cNvSpPr>
                <a:spLocks/>
              </p:cNvSpPr>
              <p:nvPr/>
            </p:nvSpPr>
            <p:spPr bwMode="auto">
              <a:xfrm>
                <a:off x="381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8" name="Freeform 637"/>
              <p:cNvSpPr>
                <a:spLocks/>
              </p:cNvSpPr>
              <p:nvPr/>
            </p:nvSpPr>
            <p:spPr bwMode="auto">
              <a:xfrm>
                <a:off x="381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5" y="1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9" name="Freeform 638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0" name="Freeform 639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1" name="Freeform 640"/>
              <p:cNvSpPr>
                <a:spLocks/>
              </p:cNvSpPr>
              <p:nvPr/>
            </p:nvSpPr>
            <p:spPr bwMode="auto">
              <a:xfrm>
                <a:off x="3809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  <a:cxn ang="0">
                    <a:pos x="26" y="31"/>
                  </a:cxn>
                </a:cxnLst>
                <a:rect l="0" t="0" r="r" b="b"/>
                <a:pathLst>
                  <a:path w="26" h="31">
                    <a:moveTo>
                      <a:pt x="26" y="31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2" name="Freeform 641"/>
              <p:cNvSpPr>
                <a:spLocks/>
              </p:cNvSpPr>
              <p:nvPr/>
            </p:nvSpPr>
            <p:spPr bwMode="auto">
              <a:xfrm>
                <a:off x="3809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3" name="Freeform 642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4" name="Freeform 643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5" name="Freeform 644"/>
              <p:cNvSpPr>
                <a:spLocks/>
              </p:cNvSpPr>
              <p:nvPr/>
            </p:nvSpPr>
            <p:spPr bwMode="auto">
              <a:xfrm>
                <a:off x="380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6" name="Line 645"/>
              <p:cNvSpPr>
                <a:spLocks noChangeShapeType="1"/>
              </p:cNvSpPr>
              <p:nvPr/>
            </p:nvSpPr>
            <p:spPr bwMode="auto">
              <a:xfrm flipH="1">
                <a:off x="380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7" name="Freeform 646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8" name="Freeform 647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9" name="Freeform 648"/>
              <p:cNvSpPr>
                <a:spLocks/>
              </p:cNvSpPr>
              <p:nvPr/>
            </p:nvSpPr>
            <p:spPr bwMode="auto">
              <a:xfrm>
                <a:off x="3802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0" name="Freeform 649"/>
              <p:cNvSpPr>
                <a:spLocks/>
              </p:cNvSpPr>
              <p:nvPr/>
            </p:nvSpPr>
            <p:spPr bwMode="auto">
              <a:xfrm>
                <a:off x="380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1" name="Freeform 650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2" name="Freeform 651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3" name="Freeform 652"/>
              <p:cNvSpPr>
                <a:spLocks/>
              </p:cNvSpPr>
              <p:nvPr/>
            </p:nvSpPr>
            <p:spPr bwMode="auto">
              <a:xfrm>
                <a:off x="380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4" name="Freeform 653"/>
              <p:cNvSpPr>
                <a:spLocks/>
              </p:cNvSpPr>
              <p:nvPr/>
            </p:nvSpPr>
            <p:spPr bwMode="auto">
              <a:xfrm>
                <a:off x="380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5" name="Freeform 654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6" name="Freeform 655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7" name="Freeform 656"/>
              <p:cNvSpPr>
                <a:spLocks/>
              </p:cNvSpPr>
              <p:nvPr/>
            </p:nvSpPr>
            <p:spPr bwMode="auto">
              <a:xfrm>
                <a:off x="3802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8" name="Freeform 657"/>
              <p:cNvSpPr>
                <a:spLocks/>
              </p:cNvSpPr>
              <p:nvPr/>
            </p:nvSpPr>
            <p:spPr bwMode="auto">
              <a:xfrm>
                <a:off x="380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9" name="Freeform 658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0" name="Freeform 659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1" name="Freeform 660"/>
              <p:cNvSpPr>
                <a:spLocks/>
              </p:cNvSpPr>
              <p:nvPr/>
            </p:nvSpPr>
            <p:spPr bwMode="auto">
              <a:xfrm>
                <a:off x="380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2" name="Freeform 661"/>
              <p:cNvSpPr>
                <a:spLocks/>
              </p:cNvSpPr>
              <p:nvPr/>
            </p:nvSpPr>
            <p:spPr bwMode="auto">
              <a:xfrm>
                <a:off x="380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3" name="Freeform 662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4" name="Freeform 663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5" name="Freeform 664"/>
              <p:cNvSpPr>
                <a:spLocks/>
              </p:cNvSpPr>
              <p:nvPr/>
            </p:nvSpPr>
            <p:spPr bwMode="auto">
              <a:xfrm>
                <a:off x="3809" y="1752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9" y="31"/>
                  </a:cxn>
                  <a:cxn ang="0">
                    <a:pos x="25" y="0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lnTo>
                      <a:pt x="0" y="25"/>
                    </a:lnTo>
                    <a:lnTo>
                      <a:pt x="4" y="29"/>
                    </a:lnTo>
                    <a:lnTo>
                      <a:pt x="9" y="3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6" name="Freeform 665"/>
              <p:cNvSpPr>
                <a:spLocks/>
              </p:cNvSpPr>
              <p:nvPr/>
            </p:nvSpPr>
            <p:spPr bwMode="auto">
              <a:xfrm>
                <a:off x="3809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7" name="Freeform 666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8" name="Freeform 667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9" name="Freeform 668"/>
              <p:cNvSpPr>
                <a:spLocks/>
              </p:cNvSpPr>
              <p:nvPr/>
            </p:nvSpPr>
            <p:spPr bwMode="auto">
              <a:xfrm>
                <a:off x="381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1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1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0" name="Freeform 669"/>
              <p:cNvSpPr>
                <a:spLocks/>
              </p:cNvSpPr>
              <p:nvPr/>
            </p:nvSpPr>
            <p:spPr bwMode="auto">
              <a:xfrm>
                <a:off x="3815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4" y="2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1" name="Freeform 670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2" name="Freeform 671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3" name="Freeform 672"/>
              <p:cNvSpPr>
                <a:spLocks/>
              </p:cNvSpPr>
              <p:nvPr/>
            </p:nvSpPr>
            <p:spPr bwMode="auto">
              <a:xfrm>
                <a:off x="382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4" name="Freeform 673"/>
              <p:cNvSpPr>
                <a:spLocks/>
              </p:cNvSpPr>
              <p:nvPr/>
            </p:nvSpPr>
            <p:spPr bwMode="auto">
              <a:xfrm>
                <a:off x="382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5" name="Freeform 674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6" name="Freeform 675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7" name="Freeform 676"/>
              <p:cNvSpPr>
                <a:spLocks/>
              </p:cNvSpPr>
              <p:nvPr/>
            </p:nvSpPr>
            <p:spPr bwMode="auto">
              <a:xfrm>
                <a:off x="382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8" name="Freeform 677"/>
              <p:cNvSpPr>
                <a:spLocks/>
              </p:cNvSpPr>
              <p:nvPr/>
            </p:nvSpPr>
            <p:spPr bwMode="auto">
              <a:xfrm>
                <a:off x="382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9" name="Freeform 678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0" name="Freeform 679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1" name="Freeform 680"/>
              <p:cNvSpPr>
                <a:spLocks/>
              </p:cNvSpPr>
              <p:nvPr/>
            </p:nvSpPr>
            <p:spPr bwMode="auto">
              <a:xfrm>
                <a:off x="383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2" name="Line 681"/>
              <p:cNvSpPr>
                <a:spLocks noChangeShapeType="1"/>
              </p:cNvSpPr>
              <p:nvPr/>
            </p:nvSpPr>
            <p:spPr bwMode="auto">
              <a:xfrm flipV="1">
                <a:off x="383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3" name="Freeform 682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4" name="Freeform 683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5" name="Freeform 684"/>
              <p:cNvSpPr>
                <a:spLocks/>
              </p:cNvSpPr>
              <p:nvPr/>
            </p:nvSpPr>
            <p:spPr bwMode="auto">
              <a:xfrm>
                <a:off x="3835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6" name="Freeform 685"/>
              <p:cNvSpPr>
                <a:spLocks/>
              </p:cNvSpPr>
              <p:nvPr/>
            </p:nvSpPr>
            <p:spPr bwMode="auto">
              <a:xfrm>
                <a:off x="383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3" y="7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7" name="Freeform 686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8" name="Freeform 687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9" name="Freeform 688"/>
              <p:cNvSpPr>
                <a:spLocks/>
              </p:cNvSpPr>
              <p:nvPr/>
            </p:nvSpPr>
            <p:spPr bwMode="auto">
              <a:xfrm>
                <a:off x="383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5"/>
                  </a:cxn>
                  <a:cxn ang="0">
                    <a:pos x="33" y="7"/>
                  </a:cxn>
                  <a:cxn ang="0">
                    <a:pos x="0" y="0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lnTo>
                      <a:pt x="30" y="15"/>
                    </a:lnTo>
                    <a:lnTo>
                      <a:pt x="3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0" name="Line 689"/>
              <p:cNvSpPr>
                <a:spLocks noChangeShapeType="1"/>
              </p:cNvSpPr>
              <p:nvPr/>
            </p:nvSpPr>
            <p:spPr bwMode="auto">
              <a:xfrm flipV="1">
                <a:off x="3842" y="1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1" name="Freeform 690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2" name="Freeform 691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3" name="Freeform 692"/>
              <p:cNvSpPr>
                <a:spLocks/>
              </p:cNvSpPr>
              <p:nvPr/>
            </p:nvSpPr>
            <p:spPr bwMode="auto">
              <a:xfrm>
                <a:off x="3838" y="1738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14"/>
                  </a:cxn>
                  <a:cxn ang="0">
                    <a:pos x="34" y="9"/>
                  </a:cxn>
                  <a:cxn ang="0">
                    <a:pos x="33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3" y="14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4" name="Freeform 693"/>
              <p:cNvSpPr>
                <a:spLocks/>
              </p:cNvSpPr>
              <p:nvPr/>
            </p:nvSpPr>
            <p:spPr bwMode="auto">
              <a:xfrm>
                <a:off x="384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9"/>
                  </a:cxn>
                  <a:cxn ang="0">
                    <a:pos x="0" y="0"/>
                  </a:cxn>
                </a:cxnLst>
                <a:rect l="0" t="0" r="r" b="b"/>
                <a:pathLst>
                  <a:path w="1" h="14">
                    <a:moveTo>
                      <a:pt x="0" y="14"/>
                    </a:move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5" name="Freeform 694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6" name="Freeform 695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7" name="Freeform 696"/>
              <p:cNvSpPr>
                <a:spLocks/>
              </p:cNvSpPr>
              <p:nvPr/>
            </p:nvSpPr>
            <p:spPr bwMode="auto">
              <a:xfrm>
                <a:off x="3509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8" name="Freeform 697"/>
              <p:cNvSpPr>
                <a:spLocks/>
              </p:cNvSpPr>
              <p:nvPr/>
            </p:nvSpPr>
            <p:spPr bwMode="auto">
              <a:xfrm>
                <a:off x="3514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9" name="Freeform 698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0" name="Freeform 699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1" name="Freeform 700"/>
              <p:cNvSpPr>
                <a:spLocks/>
              </p:cNvSpPr>
              <p:nvPr/>
            </p:nvSpPr>
            <p:spPr bwMode="auto">
              <a:xfrm>
                <a:off x="3507" y="2247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9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29" y="9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2" name="Line 701"/>
              <p:cNvSpPr>
                <a:spLocks noChangeShapeType="1"/>
              </p:cNvSpPr>
              <p:nvPr/>
            </p:nvSpPr>
            <p:spPr bwMode="auto">
              <a:xfrm flipH="1" flipV="1">
                <a:off x="35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3" name="Freeform 702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4" name="Freeform 703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5" name="Freeform 704"/>
              <p:cNvSpPr>
                <a:spLocks/>
              </p:cNvSpPr>
              <p:nvPr/>
            </p:nvSpPr>
            <p:spPr bwMode="auto">
              <a:xfrm>
                <a:off x="3504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25" y="8"/>
                  </a:cxn>
                  <a:cxn ang="0">
                    <a:pos x="21" y="5"/>
                  </a:cxn>
                  <a:cxn ang="0">
                    <a:pos x="15" y="0"/>
                  </a:cxn>
                  <a:cxn ang="0">
                    <a:pos x="0" y="3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lnTo>
                      <a:pt x="25" y="8"/>
                    </a:lnTo>
                    <a:lnTo>
                      <a:pt x="21" y="5"/>
                    </a:lnTo>
                    <a:lnTo>
                      <a:pt x="15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6" name="Freeform 705"/>
              <p:cNvSpPr>
                <a:spLocks/>
              </p:cNvSpPr>
              <p:nvPr/>
            </p:nvSpPr>
            <p:spPr bwMode="auto">
              <a:xfrm>
                <a:off x="3507" y="2242"/>
                <a:ext cx="1" cy="1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6" y="5"/>
                  </a:cxn>
                  <a:cxn ang="0">
                    <a:pos x="0" y="0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7" name="Freeform 706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8" name="Freeform 707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9" name="Freeform 708"/>
              <p:cNvSpPr>
                <a:spLocks/>
              </p:cNvSpPr>
              <p:nvPr/>
            </p:nvSpPr>
            <p:spPr bwMode="auto">
              <a:xfrm>
                <a:off x="3500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0" name="Freeform 709"/>
              <p:cNvSpPr>
                <a:spLocks/>
              </p:cNvSpPr>
              <p:nvPr/>
            </p:nvSpPr>
            <p:spPr bwMode="auto">
              <a:xfrm>
                <a:off x="3501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1" name="Freeform 710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2" name="Freeform 711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3" name="Freeform 712"/>
              <p:cNvSpPr>
                <a:spLocks/>
              </p:cNvSpPr>
              <p:nvPr/>
            </p:nvSpPr>
            <p:spPr bwMode="auto">
              <a:xfrm>
                <a:off x="3494" y="2238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4" name="Freeform 713"/>
              <p:cNvSpPr>
                <a:spLocks/>
              </p:cNvSpPr>
              <p:nvPr/>
            </p:nvSpPr>
            <p:spPr bwMode="auto">
              <a:xfrm>
                <a:off x="3494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5" name="Freeform 714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6" name="Freeform 715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7" name="Freeform 716"/>
              <p:cNvSpPr>
                <a:spLocks/>
              </p:cNvSpPr>
              <p:nvPr/>
            </p:nvSpPr>
            <p:spPr bwMode="auto">
              <a:xfrm>
                <a:off x="3488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8" name="Freeform 717"/>
              <p:cNvSpPr>
                <a:spLocks/>
              </p:cNvSpPr>
              <p:nvPr/>
            </p:nvSpPr>
            <p:spPr bwMode="auto">
              <a:xfrm>
                <a:off x="348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9" name="Freeform 718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0" name="Freeform 719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1" name="Freeform 720"/>
              <p:cNvSpPr>
                <a:spLocks/>
              </p:cNvSpPr>
              <p:nvPr/>
            </p:nvSpPr>
            <p:spPr bwMode="auto">
              <a:xfrm>
                <a:off x="3482" y="2242"/>
                <a:ext cx="4" cy="5"/>
              </a:xfrm>
              <a:custGeom>
                <a:avLst/>
                <a:gdLst/>
                <a:ahLst/>
                <a:cxnLst>
                  <a:cxn ang="0">
                    <a:pos x="24" y="32"/>
                  </a:cxn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  <a:cxn ang="0">
                    <a:pos x="24" y="32"/>
                  </a:cxn>
                </a:cxnLst>
                <a:rect l="0" t="0" r="r" b="b"/>
                <a:pathLst>
                  <a:path w="24" h="32">
                    <a:moveTo>
                      <a:pt x="24" y="32"/>
                    </a:moveTo>
                    <a:lnTo>
                      <a:pt x="9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2" name="Freeform 721"/>
              <p:cNvSpPr>
                <a:spLocks/>
              </p:cNvSpPr>
              <p:nvPr/>
            </p:nvSpPr>
            <p:spPr bwMode="auto">
              <a:xfrm>
                <a:off x="3482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3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3" name="Freeform 722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4" name="Freeform 723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5" name="Freeform 724"/>
              <p:cNvSpPr>
                <a:spLocks/>
              </p:cNvSpPr>
              <p:nvPr/>
            </p:nvSpPr>
            <p:spPr bwMode="auto">
              <a:xfrm>
                <a:off x="3478" y="2246"/>
                <a:ext cx="5" cy="5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  <a:cxn ang="0">
                    <a:pos x="29" y="26"/>
                  </a:cxn>
                </a:cxnLst>
                <a:rect l="0" t="0" r="r" b="b"/>
                <a:pathLst>
                  <a:path w="29" h="26">
                    <a:moveTo>
                      <a:pt x="29" y="26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6" name="Freeform 725"/>
              <p:cNvSpPr>
                <a:spLocks/>
              </p:cNvSpPr>
              <p:nvPr/>
            </p:nvSpPr>
            <p:spPr bwMode="auto">
              <a:xfrm>
                <a:off x="347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lnTo>
                      <a:pt x="2" y="4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7" name="Freeform 726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8" name="Freeform 727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9" name="Freeform 728"/>
              <p:cNvSpPr>
                <a:spLocks/>
              </p:cNvSpPr>
              <p:nvPr/>
            </p:nvSpPr>
            <p:spPr bwMode="auto">
              <a:xfrm>
                <a:off x="3475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0" name="Freeform 729"/>
              <p:cNvSpPr>
                <a:spLocks/>
              </p:cNvSpPr>
              <p:nvPr/>
            </p:nvSpPr>
            <p:spPr bwMode="auto">
              <a:xfrm>
                <a:off x="3475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1" name="Freeform 730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2" name="Freeform 731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3" name="Freeform 732"/>
              <p:cNvSpPr>
                <a:spLocks/>
              </p:cNvSpPr>
              <p:nvPr/>
            </p:nvSpPr>
            <p:spPr bwMode="auto">
              <a:xfrm>
                <a:off x="3474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4" name="Freeform 733"/>
              <p:cNvSpPr>
                <a:spLocks/>
              </p:cNvSpPr>
              <p:nvPr/>
            </p:nvSpPr>
            <p:spPr bwMode="auto">
              <a:xfrm>
                <a:off x="3474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5" name="Freeform 734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6" name="Freeform 735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7" name="Freeform 736"/>
              <p:cNvSpPr>
                <a:spLocks/>
              </p:cNvSpPr>
              <p:nvPr/>
            </p:nvSpPr>
            <p:spPr bwMode="auto">
              <a:xfrm>
                <a:off x="3475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8" name="Freeform 737"/>
              <p:cNvSpPr>
                <a:spLocks/>
              </p:cNvSpPr>
              <p:nvPr/>
            </p:nvSpPr>
            <p:spPr bwMode="auto">
              <a:xfrm>
                <a:off x="347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9" name="Freeform 738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0" name="Freeform 739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1" name="Freeform 740"/>
              <p:cNvSpPr>
                <a:spLocks/>
              </p:cNvSpPr>
              <p:nvPr/>
            </p:nvSpPr>
            <p:spPr bwMode="auto">
              <a:xfrm>
                <a:off x="3477" y="2270"/>
                <a:ext cx="6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8" y="26"/>
                  </a:cxn>
                  <a:cxn ang="0">
                    <a:pos x="31" y="0"/>
                  </a:cxn>
                </a:cxnLst>
                <a:rect l="0" t="0" r="r" b="b"/>
                <a:pathLst>
                  <a:path w="31" h="26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2" name="Freeform 741"/>
              <p:cNvSpPr>
                <a:spLocks/>
              </p:cNvSpPr>
              <p:nvPr/>
            </p:nvSpPr>
            <p:spPr bwMode="auto">
              <a:xfrm>
                <a:off x="3477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10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4" y="5"/>
                    </a:lnTo>
                    <a:lnTo>
                      <a:pt x="8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3" name="Freeform 742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4" name="Freeform 743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5" name="Freeform 744"/>
              <p:cNvSpPr>
                <a:spLocks/>
              </p:cNvSpPr>
              <p:nvPr/>
            </p:nvSpPr>
            <p:spPr bwMode="auto">
              <a:xfrm>
                <a:off x="3482" y="2273"/>
                <a:ext cx="4" cy="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23" y="0"/>
                  </a:cxn>
                </a:cxnLst>
                <a:rect l="0" t="0" r="r" b="b"/>
                <a:pathLst>
                  <a:path w="23" h="31">
                    <a:moveTo>
                      <a:pt x="23" y="0"/>
                    </a:moveTo>
                    <a:lnTo>
                      <a:pt x="0" y="26"/>
                    </a:lnTo>
                    <a:lnTo>
                      <a:pt x="8" y="3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6" name="Line 745"/>
              <p:cNvSpPr>
                <a:spLocks noChangeShapeType="1"/>
              </p:cNvSpPr>
              <p:nvPr/>
            </p:nvSpPr>
            <p:spPr bwMode="auto">
              <a:xfrm>
                <a:off x="348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7" name="Freeform 746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8" name="Freeform 747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9" name="Freeform 748"/>
              <p:cNvSpPr>
                <a:spLocks/>
              </p:cNvSpPr>
              <p:nvPr/>
            </p:nvSpPr>
            <p:spPr bwMode="auto">
              <a:xfrm>
                <a:off x="3488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0" name="Freeform 749"/>
              <p:cNvSpPr>
                <a:spLocks/>
              </p:cNvSpPr>
              <p:nvPr/>
            </p:nvSpPr>
            <p:spPr bwMode="auto">
              <a:xfrm>
                <a:off x="348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1" name="Freeform 750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2" name="Freeform 751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3" name="Freeform 752"/>
              <p:cNvSpPr>
                <a:spLocks/>
              </p:cNvSpPr>
              <p:nvPr/>
            </p:nvSpPr>
            <p:spPr bwMode="auto">
              <a:xfrm>
                <a:off x="3494" y="2276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4" name="Freeform 753"/>
              <p:cNvSpPr>
                <a:spLocks/>
              </p:cNvSpPr>
              <p:nvPr/>
            </p:nvSpPr>
            <p:spPr bwMode="auto">
              <a:xfrm>
                <a:off x="3494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5" name="Freeform 754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6" name="Freeform 755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7" name="Freeform 756"/>
              <p:cNvSpPr>
                <a:spLocks/>
              </p:cNvSpPr>
              <p:nvPr/>
            </p:nvSpPr>
            <p:spPr bwMode="auto">
              <a:xfrm>
                <a:off x="3500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9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5" y="36"/>
                    </a:lnTo>
                    <a:lnTo>
                      <a:pt x="9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8" name="Freeform 757"/>
              <p:cNvSpPr>
                <a:spLocks/>
              </p:cNvSpPr>
              <p:nvPr/>
            </p:nvSpPr>
            <p:spPr bwMode="auto">
              <a:xfrm>
                <a:off x="3501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2"/>
                  </a:cxn>
                  <a:cxn ang="0">
                    <a:pos x="10" y="0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4" y="2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9" name="Freeform 758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0" name="Freeform 759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1" name="Freeform 760"/>
              <p:cNvSpPr>
                <a:spLocks/>
              </p:cNvSpPr>
              <p:nvPr/>
            </p:nvSpPr>
            <p:spPr bwMode="auto">
              <a:xfrm>
                <a:off x="3504" y="2273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0" y="29"/>
                  </a:cxn>
                  <a:cxn ang="0">
                    <a:pos x="24" y="25"/>
                  </a:cxn>
                  <a:cxn ang="0">
                    <a:pos x="0" y="0"/>
                  </a:cxn>
                </a:cxnLst>
                <a:rect l="0" t="0" r="r" b="b"/>
                <a:pathLst>
                  <a:path w="24" h="32">
                    <a:moveTo>
                      <a:pt x="0" y="0"/>
                    </a:moveTo>
                    <a:lnTo>
                      <a:pt x="15" y="32"/>
                    </a:lnTo>
                    <a:lnTo>
                      <a:pt x="20" y="29"/>
                    </a:lnTo>
                    <a:lnTo>
                      <a:pt x="2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2" name="Freeform 761"/>
              <p:cNvSpPr>
                <a:spLocks/>
              </p:cNvSpPr>
              <p:nvPr/>
            </p:nvSpPr>
            <p:spPr bwMode="auto">
              <a:xfrm>
                <a:off x="3507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3" name="Freeform 762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4" name="Freeform 763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5" name="Freeform 764"/>
              <p:cNvSpPr>
                <a:spLocks/>
              </p:cNvSpPr>
              <p:nvPr/>
            </p:nvSpPr>
            <p:spPr bwMode="auto">
              <a:xfrm>
                <a:off x="3507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6" name="Freeform 765"/>
              <p:cNvSpPr>
                <a:spLocks/>
              </p:cNvSpPr>
              <p:nvPr/>
            </p:nvSpPr>
            <p:spPr bwMode="auto">
              <a:xfrm>
                <a:off x="3511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7" name="Freeform 766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8" name="Freeform 767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9" name="Freeform 768"/>
              <p:cNvSpPr>
                <a:spLocks/>
              </p:cNvSpPr>
              <p:nvPr/>
            </p:nvSpPr>
            <p:spPr bwMode="auto">
              <a:xfrm>
                <a:off x="3509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0" name="Freeform 769"/>
              <p:cNvSpPr>
                <a:spLocks/>
              </p:cNvSpPr>
              <p:nvPr/>
            </p:nvSpPr>
            <p:spPr bwMode="auto">
              <a:xfrm>
                <a:off x="351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1" name="Freeform 770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2" name="Freeform 771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3" name="Freeform 772"/>
              <p:cNvSpPr>
                <a:spLocks/>
              </p:cNvSpPr>
              <p:nvPr/>
            </p:nvSpPr>
            <p:spPr bwMode="auto">
              <a:xfrm>
                <a:off x="3510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4" name="Freeform 773"/>
              <p:cNvSpPr>
                <a:spLocks/>
              </p:cNvSpPr>
              <p:nvPr/>
            </p:nvSpPr>
            <p:spPr bwMode="auto">
              <a:xfrm>
                <a:off x="351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5" name="Freeform 774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6" name="Freeform 775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7" name="Freeform 776"/>
              <p:cNvSpPr>
                <a:spLocks/>
              </p:cNvSpPr>
              <p:nvPr/>
            </p:nvSpPr>
            <p:spPr bwMode="auto">
              <a:xfrm>
                <a:off x="3182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8" name="Freeform 777"/>
              <p:cNvSpPr>
                <a:spLocks/>
              </p:cNvSpPr>
              <p:nvPr/>
            </p:nvSpPr>
            <p:spPr bwMode="auto">
              <a:xfrm>
                <a:off x="3187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9" name="Freeform 778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0" name="Freeform 779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1" name="Freeform 780"/>
              <p:cNvSpPr>
                <a:spLocks/>
              </p:cNvSpPr>
              <p:nvPr/>
            </p:nvSpPr>
            <p:spPr bwMode="auto">
              <a:xfrm>
                <a:off x="3180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2" name="Line 781"/>
              <p:cNvSpPr>
                <a:spLocks noChangeShapeType="1"/>
              </p:cNvSpPr>
              <p:nvPr/>
            </p:nvSpPr>
            <p:spPr bwMode="auto">
              <a:xfrm flipH="1" flipV="1">
                <a:off x="3184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3" name="Freeform 782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4" name="Freeform 783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5" name="Freeform 784"/>
              <p:cNvSpPr>
                <a:spLocks/>
              </p:cNvSpPr>
              <p:nvPr/>
            </p:nvSpPr>
            <p:spPr bwMode="auto">
              <a:xfrm>
                <a:off x="3177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6" y="7"/>
                  </a:cxn>
                  <a:cxn ang="0">
                    <a:pos x="21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6" h="32">
                    <a:moveTo>
                      <a:pt x="0" y="32"/>
                    </a:moveTo>
                    <a:lnTo>
                      <a:pt x="26" y="7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6" name="Freeform 785"/>
              <p:cNvSpPr>
                <a:spLocks/>
              </p:cNvSpPr>
              <p:nvPr/>
            </p:nvSpPr>
            <p:spPr bwMode="auto">
              <a:xfrm>
                <a:off x="3179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7"/>
                  </a:cxn>
                  <a:cxn ang="0">
                    <a:pos x="5" y="4"/>
                  </a:cxn>
                  <a:cxn ang="0">
                    <a:pos x="0" y="0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5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7" name="Freeform 786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8" name="Freeform 787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9" name="Freeform 788"/>
              <p:cNvSpPr>
                <a:spLocks/>
              </p:cNvSpPr>
              <p:nvPr/>
            </p:nvSpPr>
            <p:spPr bwMode="auto">
              <a:xfrm>
                <a:off x="3173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0" name="Freeform 789"/>
              <p:cNvSpPr>
                <a:spLocks/>
              </p:cNvSpPr>
              <p:nvPr/>
            </p:nvSpPr>
            <p:spPr bwMode="auto">
              <a:xfrm>
                <a:off x="3173" y="2784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1" name="Freeform 790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2" name="Freeform 791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3" name="Freeform 792"/>
              <p:cNvSpPr>
                <a:spLocks/>
              </p:cNvSpPr>
              <p:nvPr/>
            </p:nvSpPr>
            <p:spPr bwMode="auto">
              <a:xfrm>
                <a:off x="3167" y="2783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4" name="Freeform 793"/>
              <p:cNvSpPr>
                <a:spLocks/>
              </p:cNvSpPr>
              <p:nvPr/>
            </p:nvSpPr>
            <p:spPr bwMode="auto">
              <a:xfrm>
                <a:off x="3167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5" name="Freeform 794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6" name="Freeform 795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7" name="Freeform 796"/>
              <p:cNvSpPr>
                <a:spLocks/>
              </p:cNvSpPr>
              <p:nvPr/>
            </p:nvSpPr>
            <p:spPr bwMode="auto">
              <a:xfrm>
                <a:off x="3160" y="2784"/>
                <a:ext cx="3" cy="6"/>
              </a:xfrm>
              <a:custGeom>
                <a:avLst/>
                <a:gdLst/>
                <a:ahLst/>
                <a:cxnLst>
                  <a:cxn ang="0">
                    <a:pos x="16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6" y="36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8" name="Freeform 797"/>
              <p:cNvSpPr>
                <a:spLocks/>
              </p:cNvSpPr>
              <p:nvPr/>
            </p:nvSpPr>
            <p:spPr bwMode="auto">
              <a:xfrm>
                <a:off x="3160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9" name="Freeform 798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0" name="Freeform 799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1" name="Freeform 800"/>
              <p:cNvSpPr>
                <a:spLocks/>
              </p:cNvSpPr>
              <p:nvPr/>
            </p:nvSpPr>
            <p:spPr bwMode="auto">
              <a:xfrm>
                <a:off x="3155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2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  <a:cxn ang="0">
                    <a:pos x="26" y="32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2" name="Freeform 801"/>
              <p:cNvSpPr>
                <a:spLocks/>
              </p:cNvSpPr>
              <p:nvPr/>
            </p:nvSpPr>
            <p:spPr bwMode="auto">
              <a:xfrm>
                <a:off x="3155" y="278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3" name="Freeform 802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4" name="Freeform 803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5" name="Freeform 804"/>
              <p:cNvSpPr>
                <a:spLocks/>
              </p:cNvSpPr>
              <p:nvPr/>
            </p:nvSpPr>
            <p:spPr bwMode="auto">
              <a:xfrm>
                <a:off x="3151" y="2792"/>
                <a:ext cx="4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6" name="Line 805"/>
              <p:cNvSpPr>
                <a:spLocks noChangeShapeType="1"/>
              </p:cNvSpPr>
              <p:nvPr/>
            </p:nvSpPr>
            <p:spPr bwMode="auto">
              <a:xfrm flipH="1">
                <a:off x="3151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7" name="Freeform 806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8" name="Freeform 807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9" name="Freeform 808"/>
              <p:cNvSpPr>
                <a:spLocks/>
              </p:cNvSpPr>
              <p:nvPr/>
            </p:nvSpPr>
            <p:spPr bwMode="auto">
              <a:xfrm>
                <a:off x="3148" y="2798"/>
                <a:ext cx="5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0" name="Freeform 809"/>
              <p:cNvSpPr>
                <a:spLocks/>
              </p:cNvSpPr>
              <p:nvPr/>
            </p:nvSpPr>
            <p:spPr bwMode="auto">
              <a:xfrm>
                <a:off x="3148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1" name="Freeform 810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2" name="Freeform 811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3" name="Freeform 812"/>
              <p:cNvSpPr>
                <a:spLocks/>
              </p:cNvSpPr>
              <p:nvPr/>
            </p:nvSpPr>
            <p:spPr bwMode="auto">
              <a:xfrm>
                <a:off x="3147" y="2804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4" name="Freeform 813"/>
              <p:cNvSpPr>
                <a:spLocks/>
              </p:cNvSpPr>
              <p:nvPr/>
            </p:nvSpPr>
            <p:spPr bwMode="auto">
              <a:xfrm>
                <a:off x="314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5" name="Freeform 814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6" name="Freeform 815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7" name="Freeform 816"/>
              <p:cNvSpPr>
                <a:spLocks/>
              </p:cNvSpPr>
              <p:nvPr/>
            </p:nvSpPr>
            <p:spPr bwMode="auto">
              <a:xfrm>
                <a:off x="3148" y="2810"/>
                <a:ext cx="5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5"/>
                  </a:cxn>
                  <a:cxn ang="0">
                    <a:pos x="2" y="10"/>
                  </a:cxn>
                  <a:cxn ang="0">
                    <a:pos x="4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4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8" name="Freeform 817"/>
              <p:cNvSpPr>
                <a:spLocks/>
              </p:cNvSpPr>
              <p:nvPr/>
            </p:nvSpPr>
            <p:spPr bwMode="auto">
              <a:xfrm>
                <a:off x="3148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11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2" y="5"/>
                    </a:lnTo>
                    <a:lnTo>
                      <a:pt x="4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9" name="Freeform 818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" name="Group 1020"/>
            <p:cNvGrpSpPr>
              <a:grpSpLocks/>
            </p:cNvGrpSpPr>
            <p:nvPr/>
          </p:nvGrpSpPr>
          <p:grpSpPr bwMode="auto">
            <a:xfrm>
              <a:off x="1839" y="2156"/>
              <a:ext cx="2119" cy="1326"/>
              <a:chOff x="1839" y="2156"/>
              <a:chExt cx="2119" cy="1326"/>
            </a:xfrm>
          </p:grpSpPr>
          <p:sp>
            <p:nvSpPr>
              <p:cNvPr id="2190" name="Freeform 820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1" name="Freeform 821"/>
              <p:cNvSpPr>
                <a:spLocks/>
              </p:cNvSpPr>
              <p:nvPr/>
            </p:nvSpPr>
            <p:spPr bwMode="auto">
              <a:xfrm>
                <a:off x="3150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2" name="Freeform 822"/>
              <p:cNvSpPr>
                <a:spLocks/>
              </p:cNvSpPr>
              <p:nvPr/>
            </p:nvSpPr>
            <p:spPr bwMode="auto">
              <a:xfrm>
                <a:off x="3150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3" name="Freeform 823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4" name="Freeform 824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5" name="Freeform 825"/>
              <p:cNvSpPr>
                <a:spLocks/>
              </p:cNvSpPr>
              <p:nvPr/>
            </p:nvSpPr>
            <p:spPr bwMode="auto">
              <a:xfrm>
                <a:off x="3155" y="2818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2"/>
                  </a:cxn>
                  <a:cxn ang="0">
                    <a:pos x="25" y="0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6" name="Freeform 826"/>
              <p:cNvSpPr>
                <a:spLocks/>
              </p:cNvSpPr>
              <p:nvPr/>
            </p:nvSpPr>
            <p:spPr bwMode="auto">
              <a:xfrm>
                <a:off x="3155" y="282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3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7" name="Freeform 827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8" name="Freeform 828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9" name="Freeform 829"/>
              <p:cNvSpPr>
                <a:spLocks/>
              </p:cNvSpPr>
              <p:nvPr/>
            </p:nvSpPr>
            <p:spPr bwMode="auto">
              <a:xfrm>
                <a:off x="3160" y="2821"/>
                <a:ext cx="3" cy="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5" y="34"/>
                  </a:cxn>
                  <a:cxn ang="0">
                    <a:pos x="10" y="36"/>
                  </a:cxn>
                  <a:cxn ang="0">
                    <a:pos x="16" y="0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lnTo>
                      <a:pt x="0" y="32"/>
                    </a:lnTo>
                    <a:lnTo>
                      <a:pt x="5" y="34"/>
                    </a:lnTo>
                    <a:lnTo>
                      <a:pt x="10" y="3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0" name="Freeform 830"/>
              <p:cNvSpPr>
                <a:spLocks/>
              </p:cNvSpPr>
              <p:nvPr/>
            </p:nvSpPr>
            <p:spPr bwMode="auto">
              <a:xfrm>
                <a:off x="3160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1" name="Freeform 831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2" name="Freeform 832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3" name="Freeform 833"/>
              <p:cNvSpPr>
                <a:spLocks/>
              </p:cNvSpPr>
              <p:nvPr/>
            </p:nvSpPr>
            <p:spPr bwMode="auto">
              <a:xfrm>
                <a:off x="3167" y="2821"/>
                <a:ext cx="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4" name="Freeform 834"/>
              <p:cNvSpPr>
                <a:spLocks/>
              </p:cNvSpPr>
              <p:nvPr/>
            </p:nvSpPr>
            <p:spPr bwMode="auto">
              <a:xfrm>
                <a:off x="3167" y="282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5" name="Freeform 835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6" name="Freeform 836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7" name="Freeform 837"/>
              <p:cNvSpPr>
                <a:spLocks/>
              </p:cNvSpPr>
              <p:nvPr/>
            </p:nvSpPr>
            <p:spPr bwMode="auto">
              <a:xfrm>
                <a:off x="3173" y="2821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8" name="Freeform 838"/>
              <p:cNvSpPr>
                <a:spLocks/>
              </p:cNvSpPr>
              <p:nvPr/>
            </p:nvSpPr>
            <p:spPr bwMode="auto">
              <a:xfrm>
                <a:off x="3173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9" name="Freeform 839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0" name="Freeform 840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1" name="Freeform 841"/>
              <p:cNvSpPr>
                <a:spLocks/>
              </p:cNvSpPr>
              <p:nvPr/>
            </p:nvSpPr>
            <p:spPr bwMode="auto">
              <a:xfrm>
                <a:off x="3177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0" y="29"/>
                  </a:cxn>
                  <a:cxn ang="0">
                    <a:pos x="25" y="26"/>
                  </a:cxn>
                  <a:cxn ang="0">
                    <a:pos x="0" y="0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lnTo>
                      <a:pt x="16" y="32"/>
                    </a:lnTo>
                    <a:lnTo>
                      <a:pt x="20" y="29"/>
                    </a:lnTo>
                    <a:lnTo>
                      <a:pt x="2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2" name="Freeform 842"/>
              <p:cNvSpPr>
                <a:spLocks/>
              </p:cNvSpPr>
              <p:nvPr/>
            </p:nvSpPr>
            <p:spPr bwMode="auto">
              <a:xfrm>
                <a:off x="3179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3" name="Freeform 843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4" name="Freeform 844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5" name="Freeform 845"/>
              <p:cNvSpPr>
                <a:spLocks/>
              </p:cNvSpPr>
              <p:nvPr/>
            </p:nvSpPr>
            <p:spPr bwMode="auto">
              <a:xfrm>
                <a:off x="3180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8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8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6" name="Freeform 846"/>
              <p:cNvSpPr>
                <a:spLocks/>
              </p:cNvSpPr>
              <p:nvPr/>
            </p:nvSpPr>
            <p:spPr bwMode="auto">
              <a:xfrm>
                <a:off x="3184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7" name="Freeform 847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8" name="Freeform 848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9" name="Freeform 849"/>
              <p:cNvSpPr>
                <a:spLocks/>
              </p:cNvSpPr>
              <p:nvPr/>
            </p:nvSpPr>
            <p:spPr bwMode="auto">
              <a:xfrm>
                <a:off x="3182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0" name="Freeform 850"/>
              <p:cNvSpPr>
                <a:spLocks/>
              </p:cNvSpPr>
              <p:nvPr/>
            </p:nvSpPr>
            <p:spPr bwMode="auto">
              <a:xfrm>
                <a:off x="3187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1" name="Freeform 851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2" name="Freeform 852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3" name="Freeform 853"/>
              <p:cNvSpPr>
                <a:spLocks/>
              </p:cNvSpPr>
              <p:nvPr/>
            </p:nvSpPr>
            <p:spPr bwMode="auto">
              <a:xfrm>
                <a:off x="3183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4" name="Freeform 854"/>
              <p:cNvSpPr>
                <a:spLocks/>
              </p:cNvSpPr>
              <p:nvPr/>
            </p:nvSpPr>
            <p:spPr bwMode="auto">
              <a:xfrm>
                <a:off x="3189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5" name="Freeform 855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6" name="Freeform 856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7" name="Freeform 857"/>
              <p:cNvSpPr>
                <a:spLocks/>
              </p:cNvSpPr>
              <p:nvPr/>
            </p:nvSpPr>
            <p:spPr bwMode="auto">
              <a:xfrm>
                <a:off x="1874" y="2171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5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16">
                    <a:moveTo>
                      <a:pt x="0" y="16"/>
                    </a:moveTo>
                    <a:lnTo>
                      <a:pt x="35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8" name="Freeform 858"/>
              <p:cNvSpPr>
                <a:spLocks/>
              </p:cNvSpPr>
              <p:nvPr/>
            </p:nvSpPr>
            <p:spPr bwMode="auto">
              <a:xfrm>
                <a:off x="187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9" name="Freeform 859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0" name="Freeform 860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1" name="Freeform 861"/>
              <p:cNvSpPr>
                <a:spLocks/>
              </p:cNvSpPr>
              <p:nvPr/>
            </p:nvSpPr>
            <p:spPr bwMode="auto">
              <a:xfrm>
                <a:off x="1872" y="216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2" name="Freeform 862"/>
              <p:cNvSpPr>
                <a:spLocks/>
              </p:cNvSpPr>
              <p:nvPr/>
            </p:nvSpPr>
            <p:spPr bwMode="auto">
              <a:xfrm>
                <a:off x="1876" y="2165"/>
                <a:ext cx="1" cy="1"/>
              </a:xfrm>
              <a:custGeom>
                <a:avLst/>
                <a:gdLst/>
                <a:ahLst/>
                <a:cxnLst>
                  <a:cxn ang="0">
                    <a:pos x="6" y="9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3" name="Freeform 863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4" name="Freeform 864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5" name="Freeform 865"/>
              <p:cNvSpPr>
                <a:spLocks/>
              </p:cNvSpPr>
              <p:nvPr/>
            </p:nvSpPr>
            <p:spPr bwMode="auto">
              <a:xfrm>
                <a:off x="1868" y="2160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5" y="6"/>
                  </a:cxn>
                  <a:cxn ang="0">
                    <a:pos x="21" y="3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lnTo>
                      <a:pt x="25" y="6"/>
                    </a:lnTo>
                    <a:lnTo>
                      <a:pt x="21" y="3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6" name="Freeform 866"/>
              <p:cNvSpPr>
                <a:spLocks/>
              </p:cNvSpPr>
              <p:nvPr/>
            </p:nvSpPr>
            <p:spPr bwMode="auto">
              <a:xfrm>
                <a:off x="1871" y="2160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7" name="Freeform 867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8" name="Freeform 868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9" name="Freeform 869"/>
              <p:cNvSpPr>
                <a:spLocks/>
              </p:cNvSpPr>
              <p:nvPr/>
            </p:nvSpPr>
            <p:spPr bwMode="auto">
              <a:xfrm>
                <a:off x="1864" y="215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0" name="Freeform 870"/>
              <p:cNvSpPr>
                <a:spLocks/>
              </p:cNvSpPr>
              <p:nvPr/>
            </p:nvSpPr>
            <p:spPr bwMode="auto">
              <a:xfrm>
                <a:off x="1865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1" name="Freeform 871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2" name="Freeform 872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3" name="Freeform 873"/>
              <p:cNvSpPr>
                <a:spLocks/>
              </p:cNvSpPr>
              <p:nvPr/>
            </p:nvSpPr>
            <p:spPr bwMode="auto">
              <a:xfrm>
                <a:off x="1858" y="2156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4" name="Freeform 874"/>
              <p:cNvSpPr>
                <a:spLocks/>
              </p:cNvSpPr>
              <p:nvPr/>
            </p:nvSpPr>
            <p:spPr bwMode="auto">
              <a:xfrm>
                <a:off x="1858" y="2156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5" name="Freeform 875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6" name="Freeform 876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7" name="Freeform 877"/>
              <p:cNvSpPr>
                <a:spLocks/>
              </p:cNvSpPr>
              <p:nvPr/>
            </p:nvSpPr>
            <p:spPr bwMode="auto">
              <a:xfrm>
                <a:off x="1852" y="215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8" name="Freeform 878"/>
              <p:cNvSpPr>
                <a:spLocks/>
              </p:cNvSpPr>
              <p:nvPr/>
            </p:nvSpPr>
            <p:spPr bwMode="auto">
              <a:xfrm>
                <a:off x="1852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9" name="Freeform 879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0" name="Freeform 880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1" name="Freeform 881"/>
              <p:cNvSpPr>
                <a:spLocks/>
              </p:cNvSpPr>
              <p:nvPr/>
            </p:nvSpPr>
            <p:spPr bwMode="auto">
              <a:xfrm>
                <a:off x="1846" y="2160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2" name="Freeform 882"/>
              <p:cNvSpPr>
                <a:spLocks/>
              </p:cNvSpPr>
              <p:nvPr/>
            </p:nvSpPr>
            <p:spPr bwMode="auto">
              <a:xfrm>
                <a:off x="1846" y="2160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3" name="Freeform 883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4" name="Freeform 884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5" name="Freeform 885"/>
              <p:cNvSpPr>
                <a:spLocks/>
              </p:cNvSpPr>
              <p:nvPr/>
            </p:nvSpPr>
            <p:spPr bwMode="auto">
              <a:xfrm>
                <a:off x="1842" y="2165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6" name="Line 886"/>
              <p:cNvSpPr>
                <a:spLocks noChangeShapeType="1"/>
              </p:cNvSpPr>
              <p:nvPr/>
            </p:nvSpPr>
            <p:spPr bwMode="auto">
              <a:xfrm flipH="1">
                <a:off x="1842" y="21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7" name="Freeform 887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8" name="Freeform 888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9" name="Freeform 889"/>
              <p:cNvSpPr>
                <a:spLocks/>
              </p:cNvSpPr>
              <p:nvPr/>
            </p:nvSpPr>
            <p:spPr bwMode="auto">
              <a:xfrm>
                <a:off x="1839" y="2171"/>
                <a:ext cx="6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0" name="Freeform 890"/>
              <p:cNvSpPr>
                <a:spLocks/>
              </p:cNvSpPr>
              <p:nvPr/>
            </p:nvSpPr>
            <p:spPr bwMode="auto">
              <a:xfrm>
                <a:off x="183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1" name="Freeform 891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2" name="Freeform 892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3" name="Freeform 893"/>
              <p:cNvSpPr>
                <a:spLocks/>
              </p:cNvSpPr>
              <p:nvPr/>
            </p:nvSpPr>
            <p:spPr bwMode="auto">
              <a:xfrm>
                <a:off x="1839" y="2177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4" name="Freeform 894"/>
              <p:cNvSpPr>
                <a:spLocks/>
              </p:cNvSpPr>
              <p:nvPr/>
            </p:nvSpPr>
            <p:spPr bwMode="auto">
              <a:xfrm>
                <a:off x="1839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5" name="Freeform 895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6" name="Freeform 896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7" name="Freeform 897"/>
              <p:cNvSpPr>
                <a:spLocks/>
              </p:cNvSpPr>
              <p:nvPr/>
            </p:nvSpPr>
            <p:spPr bwMode="auto">
              <a:xfrm>
                <a:off x="1839" y="2183"/>
                <a:ext cx="6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5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6"/>
                    </a:lnTo>
                    <a:lnTo>
                      <a:pt x="2" y="10"/>
                    </a:lnTo>
                    <a:lnTo>
                      <a:pt x="5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8" name="Freeform 898"/>
              <p:cNvSpPr>
                <a:spLocks/>
              </p:cNvSpPr>
              <p:nvPr/>
            </p:nvSpPr>
            <p:spPr bwMode="auto">
              <a:xfrm>
                <a:off x="183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5" y="10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2" y="4"/>
                    </a:lnTo>
                    <a:lnTo>
                      <a:pt x="5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9" name="Freeform 899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0" name="Freeform 900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1" name="Freeform 901"/>
              <p:cNvSpPr>
                <a:spLocks/>
              </p:cNvSpPr>
              <p:nvPr/>
            </p:nvSpPr>
            <p:spPr bwMode="auto">
              <a:xfrm>
                <a:off x="1842" y="2188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7"/>
                  </a:cxn>
                  <a:cxn ang="0">
                    <a:pos x="2" y="21"/>
                  </a:cxn>
                  <a:cxn ang="0">
                    <a:pos x="6" y="26"/>
                  </a:cxn>
                  <a:cxn ang="0">
                    <a:pos x="30" y="0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lnTo>
                      <a:pt x="0" y="17"/>
                    </a:lnTo>
                    <a:lnTo>
                      <a:pt x="2" y="21"/>
                    </a:lnTo>
                    <a:lnTo>
                      <a:pt x="6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2" name="Freeform 902"/>
              <p:cNvSpPr>
                <a:spLocks/>
              </p:cNvSpPr>
              <p:nvPr/>
            </p:nvSpPr>
            <p:spPr bwMode="auto">
              <a:xfrm>
                <a:off x="1842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6" y="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2" y="4"/>
                    </a:lnTo>
                    <a:lnTo>
                      <a:pt x="6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3" name="Freeform 903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4" name="Freeform 904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5" name="Freeform 905"/>
              <p:cNvSpPr>
                <a:spLocks/>
              </p:cNvSpPr>
              <p:nvPr/>
            </p:nvSpPr>
            <p:spPr bwMode="auto">
              <a:xfrm>
                <a:off x="1846" y="2191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25" y="0"/>
                  </a:cxn>
                </a:cxnLst>
                <a:rect l="0" t="0" r="r" b="b"/>
                <a:pathLst>
                  <a:path w="25" h="33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6" name="Freeform 906"/>
              <p:cNvSpPr>
                <a:spLocks/>
              </p:cNvSpPr>
              <p:nvPr/>
            </p:nvSpPr>
            <p:spPr bwMode="auto">
              <a:xfrm>
                <a:off x="1846" y="219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4" y="3"/>
                    </a:lnTo>
                    <a:lnTo>
                      <a:pt x="9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7" name="Freeform 907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8" name="Freeform 908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9" name="Freeform 909"/>
              <p:cNvSpPr>
                <a:spLocks/>
              </p:cNvSpPr>
              <p:nvPr/>
            </p:nvSpPr>
            <p:spPr bwMode="auto">
              <a:xfrm>
                <a:off x="1852" y="219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9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9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0" name="Freeform 910"/>
              <p:cNvSpPr>
                <a:spLocks/>
              </p:cNvSpPr>
              <p:nvPr/>
            </p:nvSpPr>
            <p:spPr bwMode="auto">
              <a:xfrm>
                <a:off x="1852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4" y="1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1" name="Freeform 911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2" name="Freeform 912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3" name="Freeform 913"/>
              <p:cNvSpPr>
                <a:spLocks/>
              </p:cNvSpPr>
              <p:nvPr/>
            </p:nvSpPr>
            <p:spPr bwMode="auto">
              <a:xfrm>
                <a:off x="1858" y="2194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4" name="Freeform 914"/>
              <p:cNvSpPr>
                <a:spLocks/>
              </p:cNvSpPr>
              <p:nvPr/>
            </p:nvSpPr>
            <p:spPr bwMode="auto">
              <a:xfrm>
                <a:off x="1858" y="220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5" name="Freeform 915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6" name="Freeform 916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7" name="Freeform 917"/>
              <p:cNvSpPr>
                <a:spLocks/>
              </p:cNvSpPr>
              <p:nvPr/>
            </p:nvSpPr>
            <p:spPr bwMode="auto">
              <a:xfrm>
                <a:off x="1864" y="219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8" name="Freeform 918"/>
              <p:cNvSpPr>
                <a:spLocks/>
              </p:cNvSpPr>
              <p:nvPr/>
            </p:nvSpPr>
            <p:spPr bwMode="auto">
              <a:xfrm>
                <a:off x="1865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9" name="Freeform 919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0" name="Freeform 920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1" name="Freeform 921"/>
              <p:cNvSpPr>
                <a:spLocks/>
              </p:cNvSpPr>
              <p:nvPr/>
            </p:nvSpPr>
            <p:spPr bwMode="auto">
              <a:xfrm>
                <a:off x="1868" y="2191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6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2" name="Line 922"/>
              <p:cNvSpPr>
                <a:spLocks noChangeShapeType="1"/>
              </p:cNvSpPr>
              <p:nvPr/>
            </p:nvSpPr>
            <p:spPr bwMode="auto">
              <a:xfrm flipV="1">
                <a:off x="1871" y="21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3" name="Freeform 923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4" name="Freeform 924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5" name="Freeform 925"/>
              <p:cNvSpPr>
                <a:spLocks/>
              </p:cNvSpPr>
              <p:nvPr/>
            </p:nvSpPr>
            <p:spPr bwMode="auto">
              <a:xfrm>
                <a:off x="1872" y="2188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0" y="0"/>
                  </a:cxn>
                </a:cxnLst>
                <a:rect l="0" t="0" r="r" b="b"/>
                <a:pathLst>
                  <a:path w="30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6" name="Freeform 926"/>
              <p:cNvSpPr>
                <a:spLocks/>
              </p:cNvSpPr>
              <p:nvPr/>
            </p:nvSpPr>
            <p:spPr bwMode="auto">
              <a:xfrm>
                <a:off x="1876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7" name="Freeform 927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8" name="Freeform 928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9" name="Freeform 929"/>
              <p:cNvSpPr>
                <a:spLocks/>
              </p:cNvSpPr>
              <p:nvPr/>
            </p:nvSpPr>
            <p:spPr bwMode="auto">
              <a:xfrm>
                <a:off x="1874" y="2183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5" y="6"/>
                  </a:cxn>
                  <a:cxn ang="0">
                    <a:pos x="0" y="0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0" name="Freeform 930"/>
              <p:cNvSpPr>
                <a:spLocks/>
              </p:cNvSpPr>
              <p:nvPr/>
            </p:nvSpPr>
            <p:spPr bwMode="auto">
              <a:xfrm>
                <a:off x="187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1" name="Freeform 931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2" name="Freeform 932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3" name="Freeform 933"/>
              <p:cNvSpPr>
                <a:spLocks/>
              </p:cNvSpPr>
              <p:nvPr/>
            </p:nvSpPr>
            <p:spPr bwMode="auto">
              <a:xfrm>
                <a:off x="1875" y="2177"/>
                <a:ext cx="5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4" name="Freeform 934"/>
              <p:cNvSpPr>
                <a:spLocks/>
              </p:cNvSpPr>
              <p:nvPr/>
            </p:nvSpPr>
            <p:spPr bwMode="auto">
              <a:xfrm>
                <a:off x="1880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5" name="Freeform 935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6" name="Freeform 936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7" name="Freeform 937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8" name="Freeform 938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9" name="Freeform 939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0" name="Freeform 940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1" name="Freeform 941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2" name="Freeform 942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3" name="Freeform 943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4" name="Freeform 944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5" name="Freeform 945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6" name="Freeform 946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7" name="Freeform 947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8" name="Freeform 948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9" name="Freeform 949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0" name="Freeform 950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1" name="Freeform 951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2" name="Freeform 952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3" name="Freeform 953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4" name="Freeform 954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5" name="Freeform 955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6" name="Freeform 956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7" name="Freeform 957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8" name="Freeform 958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9" name="Freeform 959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0" name="Freeform 960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1" name="Freeform 961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2" name="Freeform 962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3" name="Freeform 963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4" name="Freeform 964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5" name="Freeform 965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6" name="Freeform 966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7" name="Freeform 967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8" name="Freeform 968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9" name="Freeform 969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0" name="Freeform 970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1" name="Freeform 971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2" name="Freeform 972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3" name="Freeform 973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4" name="Freeform 974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5" name="Freeform 975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6" name="Freeform 976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7" name="Freeform 977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8" name="Freeform 978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9" name="Freeform 979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0" name="Freeform 980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1" name="Freeform 981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2" name="Freeform 982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3" name="Freeform 983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36"/>
                  </a:cxn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  <a:cxn ang="0">
                    <a:pos x="35" y="36"/>
                  </a:cxn>
                </a:cxnLst>
                <a:rect l="0" t="0" r="r" b="b"/>
                <a:pathLst>
                  <a:path w="35" h="72">
                    <a:moveTo>
                      <a:pt x="35" y="36"/>
                    </a:moveTo>
                    <a:lnTo>
                      <a:pt x="35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  <a:lnTo>
                      <a:pt x="3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4" name="Freeform 984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</a:cxnLst>
                <a:rect l="0" t="0" r="r" b="b"/>
                <a:pathLst>
                  <a:path w="35" h="72">
                    <a:moveTo>
                      <a:pt x="35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5" name="Freeform 985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6" name="Freeform 986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7" name="Freeform 987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8" name="Freeform 988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9" name="Freeform 989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8" y="34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8" y="34"/>
                  </a:cxn>
                </a:cxnLst>
                <a:rect l="0" t="0" r="r" b="b"/>
                <a:pathLst>
                  <a:path w="42" h="70">
                    <a:moveTo>
                      <a:pt x="8" y="34"/>
                    </a:moveTo>
                    <a:lnTo>
                      <a:pt x="16" y="0"/>
                    </a:ln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0" name="Freeform 990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6" y="0"/>
                    </a:move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1" name="Freeform 991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2" name="Freeform 992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3" name="Freeform 993"/>
              <p:cNvSpPr>
                <a:spLocks/>
              </p:cNvSpPr>
              <p:nvPr/>
            </p:nvSpPr>
            <p:spPr bwMode="auto">
              <a:xfrm>
                <a:off x="3888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4" name="Line 994"/>
              <p:cNvSpPr>
                <a:spLocks noChangeShapeType="1"/>
              </p:cNvSpPr>
              <p:nvPr/>
            </p:nvSpPr>
            <p:spPr bwMode="auto">
              <a:xfrm flipH="1" flipV="1">
                <a:off x="388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5" name="Freeform 995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6" name="Freeform 996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7" name="Freeform 997"/>
              <p:cNvSpPr>
                <a:spLocks/>
              </p:cNvSpPr>
              <p:nvPr/>
            </p:nvSpPr>
            <p:spPr bwMode="auto">
              <a:xfrm>
                <a:off x="3866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5" h="36">
                    <a:moveTo>
                      <a:pt x="0" y="3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8" name="Line 998"/>
              <p:cNvSpPr>
                <a:spLocks noChangeShapeType="1"/>
              </p:cNvSpPr>
              <p:nvPr/>
            </p:nvSpPr>
            <p:spPr bwMode="auto">
              <a:xfrm flipH="1">
                <a:off x="3866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9" name="Freeform 999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0" name="Freeform 1000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1" name="Freeform 1001"/>
              <p:cNvSpPr>
                <a:spLocks/>
              </p:cNvSpPr>
              <p:nvPr/>
            </p:nvSpPr>
            <p:spPr bwMode="auto">
              <a:xfrm>
                <a:off x="3844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2" name="Line 1002"/>
              <p:cNvSpPr>
                <a:spLocks noChangeShapeType="1"/>
              </p:cNvSpPr>
              <p:nvPr/>
            </p:nvSpPr>
            <p:spPr bwMode="auto">
              <a:xfrm flipH="1">
                <a:off x="3844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3" name="Freeform 1003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4" name="Freeform 1004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5" name="Freeform 1005"/>
              <p:cNvSpPr>
                <a:spLocks/>
              </p:cNvSpPr>
              <p:nvPr/>
            </p:nvSpPr>
            <p:spPr bwMode="auto">
              <a:xfrm>
                <a:off x="3822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6" name="Line 1006"/>
              <p:cNvSpPr>
                <a:spLocks noChangeShapeType="1"/>
              </p:cNvSpPr>
              <p:nvPr/>
            </p:nvSpPr>
            <p:spPr bwMode="auto">
              <a:xfrm flipH="1">
                <a:off x="3822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7" name="Freeform 1007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8" name="Freeform 1008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9" name="Freeform 1009"/>
              <p:cNvSpPr>
                <a:spLocks/>
              </p:cNvSpPr>
              <p:nvPr/>
            </p:nvSpPr>
            <p:spPr bwMode="auto">
              <a:xfrm>
                <a:off x="3800" y="3066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0" name="Line 1010"/>
              <p:cNvSpPr>
                <a:spLocks noChangeShapeType="1"/>
              </p:cNvSpPr>
              <p:nvPr/>
            </p:nvSpPr>
            <p:spPr bwMode="auto">
              <a:xfrm flipH="1">
                <a:off x="380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1" name="Freeform 1011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2" name="Freeform 1012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3" name="Freeform 1013"/>
              <p:cNvSpPr>
                <a:spLocks/>
              </p:cNvSpPr>
              <p:nvPr/>
            </p:nvSpPr>
            <p:spPr bwMode="auto">
              <a:xfrm>
                <a:off x="3777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4" name="Line 1014"/>
              <p:cNvSpPr>
                <a:spLocks noChangeShapeType="1"/>
              </p:cNvSpPr>
              <p:nvPr/>
            </p:nvSpPr>
            <p:spPr bwMode="auto">
              <a:xfrm flipH="1">
                <a:off x="3777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5" name="Freeform 1015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6" name="Freeform 1016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7" name="Freeform 1017"/>
              <p:cNvSpPr>
                <a:spLocks/>
              </p:cNvSpPr>
              <p:nvPr/>
            </p:nvSpPr>
            <p:spPr bwMode="auto">
              <a:xfrm>
                <a:off x="3755" y="3072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8" name="Line 1018"/>
              <p:cNvSpPr>
                <a:spLocks noChangeShapeType="1"/>
              </p:cNvSpPr>
              <p:nvPr/>
            </p:nvSpPr>
            <p:spPr bwMode="auto">
              <a:xfrm flipH="1">
                <a:off x="3755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9" name="Freeform 1019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8" name="Group 1221"/>
            <p:cNvGrpSpPr>
              <a:grpSpLocks/>
            </p:cNvGrpSpPr>
            <p:nvPr/>
          </p:nvGrpSpPr>
          <p:grpSpPr bwMode="auto">
            <a:xfrm>
              <a:off x="2067" y="1884"/>
              <a:ext cx="1848" cy="1491"/>
              <a:chOff x="2067" y="1884"/>
              <a:chExt cx="1848" cy="1491"/>
            </a:xfrm>
          </p:grpSpPr>
          <p:sp>
            <p:nvSpPr>
              <p:cNvPr id="1990" name="Freeform 1021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1" name="Freeform 1022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2" name="Freeform 1023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3" name="Freeform 1024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4" name="Freeform 1025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5" name="Freeform 1026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6" name="Freeform 1027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7" name="Freeform 1028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8" name="Freeform 1029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9" name="Freeform 1030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0" name="Freeform 1031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1" name="Freeform 1032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2" name="Freeform 1033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3" name="Freeform 1034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4" name="Freeform 1035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5" name="Freeform 1036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6" name="Freeform 1037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7" name="Freeform 1038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8" name="Freeform 1039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9" name="Freeform 1040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0" name="Freeform 1041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1" name="Freeform 1042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2" name="Freeform 1043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3" name="Freeform 1044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4" name="Freeform 1045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5" name="Freeform 1046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6" name="Freeform 1047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7" name="Freeform 1048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8" name="Freeform 1049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9" name="Freeform 1050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0" name="Freeform 1051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1" name="Freeform 1052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5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2" name="Freeform 1053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5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3" name="Freeform 1054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4" name="Freeform 1055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5" name="Freeform 1056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6" name="Freeform 1057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7" name="Freeform 1058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8" name="Freeform 1059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9" name="Freeform 1060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7" y="34"/>
                  </a:cxn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7" y="34"/>
                  </a:cxn>
                </a:cxnLst>
                <a:rect l="0" t="0" r="r" b="b"/>
                <a:pathLst>
                  <a:path w="42" h="70">
                    <a:moveTo>
                      <a:pt x="7" y="34"/>
                    </a:moveTo>
                    <a:lnTo>
                      <a:pt x="15" y="0"/>
                    </a:ln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0" name="Freeform 1061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5" y="0"/>
                    </a:move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1" name="Freeform 1062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2" name="Freeform 1063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3" name="Freeform 1064"/>
              <p:cNvSpPr>
                <a:spLocks/>
              </p:cNvSpPr>
              <p:nvPr/>
            </p:nvSpPr>
            <p:spPr bwMode="auto">
              <a:xfrm>
                <a:off x="3560" y="307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4" name="Line 1065"/>
              <p:cNvSpPr>
                <a:spLocks noChangeShapeType="1"/>
              </p:cNvSpPr>
              <p:nvPr/>
            </p:nvSpPr>
            <p:spPr bwMode="auto">
              <a:xfrm flipH="1" flipV="1">
                <a:off x="356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5" name="Freeform 1066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6" name="Freeform 1067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7" name="Freeform 1068"/>
              <p:cNvSpPr>
                <a:spLocks/>
              </p:cNvSpPr>
              <p:nvPr/>
            </p:nvSpPr>
            <p:spPr bwMode="auto">
              <a:xfrm>
                <a:off x="3539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8" name="Line 1069"/>
              <p:cNvSpPr>
                <a:spLocks noChangeShapeType="1"/>
              </p:cNvSpPr>
              <p:nvPr/>
            </p:nvSpPr>
            <p:spPr bwMode="auto">
              <a:xfrm flipH="1">
                <a:off x="3539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9" name="Freeform 1070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0" name="Freeform 1071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1" name="Freeform 1072"/>
              <p:cNvSpPr>
                <a:spLocks/>
              </p:cNvSpPr>
              <p:nvPr/>
            </p:nvSpPr>
            <p:spPr bwMode="auto">
              <a:xfrm>
                <a:off x="3517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2" name="Line 1073"/>
              <p:cNvSpPr>
                <a:spLocks noChangeShapeType="1"/>
              </p:cNvSpPr>
              <p:nvPr/>
            </p:nvSpPr>
            <p:spPr bwMode="auto">
              <a:xfrm flipH="1">
                <a:off x="3517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3" name="Freeform 1074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4" name="Freeform 1075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5" name="Freeform 1076"/>
              <p:cNvSpPr>
                <a:spLocks/>
              </p:cNvSpPr>
              <p:nvPr/>
            </p:nvSpPr>
            <p:spPr bwMode="auto">
              <a:xfrm>
                <a:off x="3495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6" name="Line 1077"/>
              <p:cNvSpPr>
                <a:spLocks noChangeShapeType="1"/>
              </p:cNvSpPr>
              <p:nvPr/>
            </p:nvSpPr>
            <p:spPr bwMode="auto">
              <a:xfrm flipH="1">
                <a:off x="3495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7" name="Freeform 1078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8" name="Freeform 1079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9" name="Freeform 1080"/>
              <p:cNvSpPr>
                <a:spLocks/>
              </p:cNvSpPr>
              <p:nvPr/>
            </p:nvSpPr>
            <p:spPr bwMode="auto">
              <a:xfrm>
                <a:off x="3472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0" name="Line 1081"/>
              <p:cNvSpPr>
                <a:spLocks noChangeShapeType="1"/>
              </p:cNvSpPr>
              <p:nvPr/>
            </p:nvSpPr>
            <p:spPr bwMode="auto">
              <a:xfrm flipH="1">
                <a:off x="3472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1" name="Freeform 1082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2" name="Freeform 1083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3" name="Freeform 1084"/>
              <p:cNvSpPr>
                <a:spLocks/>
              </p:cNvSpPr>
              <p:nvPr/>
            </p:nvSpPr>
            <p:spPr bwMode="auto">
              <a:xfrm>
                <a:off x="3450" y="30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4" name="Line 1085"/>
              <p:cNvSpPr>
                <a:spLocks noChangeShapeType="1"/>
              </p:cNvSpPr>
              <p:nvPr/>
            </p:nvSpPr>
            <p:spPr bwMode="auto">
              <a:xfrm flipH="1">
                <a:off x="3450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5" name="Freeform 1086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6" name="Freeform 1087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7" name="Freeform 1088"/>
              <p:cNvSpPr>
                <a:spLocks/>
              </p:cNvSpPr>
              <p:nvPr/>
            </p:nvSpPr>
            <p:spPr bwMode="auto">
              <a:xfrm>
                <a:off x="3428" y="3072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8" name="Line 1089"/>
              <p:cNvSpPr>
                <a:spLocks noChangeShapeType="1"/>
              </p:cNvSpPr>
              <p:nvPr/>
            </p:nvSpPr>
            <p:spPr bwMode="auto">
              <a:xfrm flipH="1">
                <a:off x="342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9" name="Freeform 1090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0" name="Freeform 1091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1" name="Freeform 1092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1" h="70">
                    <a:moveTo>
                      <a:pt x="34" y="34"/>
                    </a:moveTo>
                    <a:lnTo>
                      <a:pt x="41" y="69"/>
                    </a:ln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2" name="Freeform 1093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</a:cxnLst>
                <a:rect l="0" t="0" r="r" b="b"/>
                <a:pathLst>
                  <a:path w="41" h="70">
                    <a:moveTo>
                      <a:pt x="41" y="69"/>
                    </a:move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3" name="Freeform 1094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4" name="Freeform 1095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5" name="Freeform 1096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6" name="Freeform 1097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7" name="Freeform 1098"/>
              <p:cNvSpPr>
                <a:spLocks/>
              </p:cNvSpPr>
              <p:nvPr/>
            </p:nvSpPr>
            <p:spPr bwMode="auto">
              <a:xfrm>
                <a:off x="2292" y="1900"/>
                <a:ext cx="4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8" name="Line 1099"/>
              <p:cNvSpPr>
                <a:spLocks noChangeShapeType="1"/>
              </p:cNvSpPr>
              <p:nvPr/>
            </p:nvSpPr>
            <p:spPr bwMode="auto">
              <a:xfrm flipH="1" flipV="1">
                <a:off x="2296" y="19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9" name="Freeform 1100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0" name="Freeform 1101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1" name="Freeform 1102"/>
              <p:cNvSpPr>
                <a:spLocks/>
              </p:cNvSpPr>
              <p:nvPr/>
            </p:nvSpPr>
            <p:spPr bwMode="auto">
              <a:xfrm>
                <a:off x="2286" y="189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2" name="Line 1103"/>
              <p:cNvSpPr>
                <a:spLocks noChangeShapeType="1"/>
              </p:cNvSpPr>
              <p:nvPr/>
            </p:nvSpPr>
            <p:spPr bwMode="auto">
              <a:xfrm flipH="1" flipV="1">
                <a:off x="2289" y="1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3" name="Freeform 1104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4" name="Freeform 1105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5" name="Freeform 1106"/>
              <p:cNvSpPr>
                <a:spLocks/>
              </p:cNvSpPr>
              <p:nvPr/>
            </p:nvSpPr>
            <p:spPr bwMode="auto">
              <a:xfrm>
                <a:off x="2279" y="1889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6" name="Line 1107"/>
              <p:cNvSpPr>
                <a:spLocks noChangeShapeType="1"/>
              </p:cNvSpPr>
              <p:nvPr/>
            </p:nvSpPr>
            <p:spPr bwMode="auto">
              <a:xfrm flipH="1" flipV="1">
                <a:off x="2281" y="1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7" name="Freeform 1108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8" name="Freeform 1109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9" name="Freeform 1110"/>
              <p:cNvSpPr>
                <a:spLocks/>
              </p:cNvSpPr>
              <p:nvPr/>
            </p:nvSpPr>
            <p:spPr bwMode="auto">
              <a:xfrm>
                <a:off x="2271" y="1885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0" name="Line 1111"/>
              <p:cNvSpPr>
                <a:spLocks noChangeShapeType="1"/>
              </p:cNvSpPr>
              <p:nvPr/>
            </p:nvSpPr>
            <p:spPr bwMode="auto">
              <a:xfrm flipH="1" flipV="1">
                <a:off x="2272" y="18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1" name="Freeform 1112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2" name="Freeform 1113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3" name="Freeform 1114"/>
              <p:cNvSpPr>
                <a:spLocks/>
              </p:cNvSpPr>
              <p:nvPr/>
            </p:nvSpPr>
            <p:spPr bwMode="auto">
              <a:xfrm>
                <a:off x="2263" y="1884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4" name="Line 1115"/>
              <p:cNvSpPr>
                <a:spLocks noChangeShapeType="1"/>
              </p:cNvSpPr>
              <p:nvPr/>
            </p:nvSpPr>
            <p:spPr bwMode="auto">
              <a:xfrm flipH="1">
                <a:off x="226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5" name="Freeform 1116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6" name="Freeform 1117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7" name="Freeform 1118"/>
              <p:cNvSpPr>
                <a:spLocks/>
              </p:cNvSpPr>
              <p:nvPr/>
            </p:nvSpPr>
            <p:spPr bwMode="auto">
              <a:xfrm>
                <a:off x="2253" y="1884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8" name="Line 1119"/>
              <p:cNvSpPr>
                <a:spLocks noChangeShapeType="1"/>
              </p:cNvSpPr>
              <p:nvPr/>
            </p:nvSpPr>
            <p:spPr bwMode="auto">
              <a:xfrm flipH="1">
                <a:off x="225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9" name="Freeform 1120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0" name="Freeform 1121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1" name="Freeform 1122"/>
              <p:cNvSpPr>
                <a:spLocks/>
              </p:cNvSpPr>
              <p:nvPr/>
            </p:nvSpPr>
            <p:spPr bwMode="auto">
              <a:xfrm>
                <a:off x="2244" y="1886"/>
                <a:ext cx="3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2" name="Line 1123"/>
              <p:cNvSpPr>
                <a:spLocks noChangeShapeType="1"/>
              </p:cNvSpPr>
              <p:nvPr/>
            </p:nvSpPr>
            <p:spPr bwMode="auto">
              <a:xfrm flipH="1">
                <a:off x="2244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3" name="Freeform 1124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4" name="Freeform 1125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5" name="Freeform 1126"/>
              <p:cNvSpPr>
                <a:spLocks/>
              </p:cNvSpPr>
              <p:nvPr/>
            </p:nvSpPr>
            <p:spPr bwMode="auto">
              <a:xfrm>
                <a:off x="2236" y="1890"/>
                <a:ext cx="3" cy="6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6" name="Line 1127"/>
              <p:cNvSpPr>
                <a:spLocks noChangeShapeType="1"/>
              </p:cNvSpPr>
              <p:nvPr/>
            </p:nvSpPr>
            <p:spPr bwMode="auto">
              <a:xfrm flipH="1">
                <a:off x="2236" y="18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7" name="Freeform 1128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8" name="Freeform 1129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9" name="Freeform 1130"/>
              <p:cNvSpPr>
                <a:spLocks/>
              </p:cNvSpPr>
              <p:nvPr/>
            </p:nvSpPr>
            <p:spPr bwMode="auto">
              <a:xfrm>
                <a:off x="2228" y="1896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0" name="Line 1131"/>
              <p:cNvSpPr>
                <a:spLocks noChangeShapeType="1"/>
              </p:cNvSpPr>
              <p:nvPr/>
            </p:nvSpPr>
            <p:spPr bwMode="auto">
              <a:xfrm flipH="1">
                <a:off x="2228" y="1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1" name="Freeform 1132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2" name="Freeform 1133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3" name="Freeform 1134"/>
              <p:cNvSpPr>
                <a:spLocks/>
              </p:cNvSpPr>
              <p:nvPr/>
            </p:nvSpPr>
            <p:spPr bwMode="auto">
              <a:xfrm>
                <a:off x="2222" y="1903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4" name="Line 1135"/>
              <p:cNvSpPr>
                <a:spLocks noChangeShapeType="1"/>
              </p:cNvSpPr>
              <p:nvPr/>
            </p:nvSpPr>
            <p:spPr bwMode="auto">
              <a:xfrm flipH="1">
                <a:off x="2222" y="19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5" name="Freeform 1136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6" name="Freeform 1137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7" name="Freeform 1138"/>
              <p:cNvSpPr>
                <a:spLocks/>
              </p:cNvSpPr>
              <p:nvPr/>
            </p:nvSpPr>
            <p:spPr bwMode="auto">
              <a:xfrm>
                <a:off x="2217" y="1911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8" name="Line 1139"/>
              <p:cNvSpPr>
                <a:spLocks noChangeShapeType="1"/>
              </p:cNvSpPr>
              <p:nvPr/>
            </p:nvSpPr>
            <p:spPr bwMode="auto">
              <a:xfrm flipH="1">
                <a:off x="2217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9" name="Freeform 1140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0" name="Freeform 1141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1" name="Freeform 1142"/>
              <p:cNvSpPr>
                <a:spLocks/>
              </p:cNvSpPr>
              <p:nvPr/>
            </p:nvSpPr>
            <p:spPr bwMode="auto">
              <a:xfrm>
                <a:off x="2214" y="1920"/>
                <a:ext cx="5" cy="3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2" name="Line 1143"/>
              <p:cNvSpPr>
                <a:spLocks noChangeShapeType="1"/>
              </p:cNvSpPr>
              <p:nvPr/>
            </p:nvSpPr>
            <p:spPr bwMode="auto">
              <a:xfrm flipH="1">
                <a:off x="2214" y="192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3" name="Freeform 1144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4" name="Freeform 1145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5" name="Freeform 1146"/>
              <p:cNvSpPr>
                <a:spLocks/>
              </p:cNvSpPr>
              <p:nvPr/>
            </p:nvSpPr>
            <p:spPr bwMode="auto">
              <a:xfrm>
                <a:off x="2212" y="1930"/>
                <a:ext cx="6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6" name="Line 1147"/>
              <p:cNvSpPr>
                <a:spLocks noChangeShapeType="1"/>
              </p:cNvSpPr>
              <p:nvPr/>
            </p:nvSpPr>
            <p:spPr bwMode="auto">
              <a:xfrm>
                <a:off x="2212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7" name="Freeform 1148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8" name="Freeform 1149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9" name="Freeform 1150"/>
              <p:cNvSpPr>
                <a:spLocks/>
              </p:cNvSpPr>
              <p:nvPr/>
            </p:nvSpPr>
            <p:spPr bwMode="auto">
              <a:xfrm>
                <a:off x="2213" y="1940"/>
                <a:ext cx="5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0" name="Line 1151"/>
              <p:cNvSpPr>
                <a:spLocks noChangeShapeType="1"/>
              </p:cNvSpPr>
              <p:nvPr/>
            </p:nvSpPr>
            <p:spPr bwMode="auto">
              <a:xfrm>
                <a:off x="2213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1" name="Freeform 1152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2" name="Freeform 1153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3" name="Freeform 1154"/>
              <p:cNvSpPr>
                <a:spLocks/>
              </p:cNvSpPr>
              <p:nvPr/>
            </p:nvSpPr>
            <p:spPr bwMode="auto">
              <a:xfrm>
                <a:off x="2215" y="1948"/>
                <a:ext cx="5" cy="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4" name="Line 1155"/>
              <p:cNvSpPr>
                <a:spLocks noChangeShapeType="1"/>
              </p:cNvSpPr>
              <p:nvPr/>
            </p:nvSpPr>
            <p:spPr bwMode="auto">
              <a:xfrm>
                <a:off x="2215" y="19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5" name="Freeform 1156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6" name="Freeform 1157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7" name="Freeform 1158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8" name="Freeform 1159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9" name="Freeform 1160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7" y="21"/>
                  </a:cxn>
                </a:cxnLst>
                <a:rect l="0" t="0" r="r" b="b"/>
                <a:pathLst>
                  <a:path w="62" h="57">
                    <a:moveTo>
                      <a:pt x="27" y="21"/>
                    </a:moveTo>
                    <a:lnTo>
                      <a:pt x="55" y="0"/>
                    </a:ln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0" name="Freeform 1161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1" name="Freeform 1162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2" name="Freeform 1163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3" name="Freeform 1164"/>
              <p:cNvSpPr>
                <a:spLocks/>
              </p:cNvSpPr>
              <p:nvPr/>
            </p:nvSpPr>
            <p:spPr bwMode="auto">
              <a:xfrm>
                <a:off x="2146" y="1989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7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7" h="26">
                    <a:moveTo>
                      <a:pt x="0" y="26"/>
                    </a:moveTo>
                    <a:lnTo>
                      <a:pt x="27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4" name="Line 1165"/>
              <p:cNvSpPr>
                <a:spLocks noChangeShapeType="1"/>
              </p:cNvSpPr>
              <p:nvPr/>
            </p:nvSpPr>
            <p:spPr bwMode="auto">
              <a:xfrm flipH="1" flipV="1">
                <a:off x="2150" y="19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5" name="Freeform 1166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6" name="Freeform 1167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7" name="Freeform 1168"/>
              <p:cNvSpPr>
                <a:spLocks/>
              </p:cNvSpPr>
              <p:nvPr/>
            </p:nvSpPr>
            <p:spPr bwMode="auto">
              <a:xfrm>
                <a:off x="2140" y="1983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8" name="Line 1169"/>
              <p:cNvSpPr>
                <a:spLocks noChangeShapeType="1"/>
              </p:cNvSpPr>
              <p:nvPr/>
            </p:nvSpPr>
            <p:spPr bwMode="auto">
              <a:xfrm flipH="1" flipV="1">
                <a:off x="2143" y="1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9" name="Freeform 1170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0" name="Freeform 1171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1" name="Freeform 1172"/>
              <p:cNvSpPr>
                <a:spLocks/>
              </p:cNvSpPr>
              <p:nvPr/>
            </p:nvSpPr>
            <p:spPr bwMode="auto">
              <a:xfrm>
                <a:off x="2133" y="1977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2" name="Line 1173"/>
              <p:cNvSpPr>
                <a:spLocks noChangeShapeType="1"/>
              </p:cNvSpPr>
              <p:nvPr/>
            </p:nvSpPr>
            <p:spPr bwMode="auto">
              <a:xfrm flipH="1" flipV="1">
                <a:off x="21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3" name="Freeform 1174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4" name="Freeform 1175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5" name="Freeform 1176"/>
              <p:cNvSpPr>
                <a:spLocks/>
              </p:cNvSpPr>
              <p:nvPr/>
            </p:nvSpPr>
            <p:spPr bwMode="auto">
              <a:xfrm>
                <a:off x="2125" y="197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6" name="Line 1177"/>
              <p:cNvSpPr>
                <a:spLocks noChangeShapeType="1"/>
              </p:cNvSpPr>
              <p:nvPr/>
            </p:nvSpPr>
            <p:spPr bwMode="auto">
              <a:xfrm flipH="1" flipV="1">
                <a:off x="2126" y="1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7" name="Freeform 1178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8" name="Freeform 1179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9" name="Freeform 1180"/>
              <p:cNvSpPr>
                <a:spLocks/>
              </p:cNvSpPr>
              <p:nvPr/>
            </p:nvSpPr>
            <p:spPr bwMode="auto">
              <a:xfrm>
                <a:off x="2117" y="1973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0" name="Line 1181"/>
              <p:cNvSpPr>
                <a:spLocks noChangeShapeType="1"/>
              </p:cNvSpPr>
              <p:nvPr/>
            </p:nvSpPr>
            <p:spPr bwMode="auto">
              <a:xfrm flipH="1">
                <a:off x="2117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1" name="Freeform 1182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2" name="Freeform 1183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3" name="Freeform 1184"/>
              <p:cNvSpPr>
                <a:spLocks/>
              </p:cNvSpPr>
              <p:nvPr/>
            </p:nvSpPr>
            <p:spPr bwMode="auto">
              <a:xfrm>
                <a:off x="2108" y="1973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4" name="Line 1185"/>
              <p:cNvSpPr>
                <a:spLocks noChangeShapeType="1"/>
              </p:cNvSpPr>
              <p:nvPr/>
            </p:nvSpPr>
            <p:spPr bwMode="auto">
              <a:xfrm flipH="1">
                <a:off x="2108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5" name="Freeform 1186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6" name="Freeform 1187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7" name="Freeform 1188"/>
              <p:cNvSpPr>
                <a:spLocks/>
              </p:cNvSpPr>
              <p:nvPr/>
            </p:nvSpPr>
            <p:spPr bwMode="auto">
              <a:xfrm>
                <a:off x="2098" y="1975"/>
                <a:ext cx="3" cy="6"/>
              </a:xfrm>
              <a:custGeom>
                <a:avLst/>
                <a:gdLst/>
                <a:ahLst/>
                <a:cxnLst>
                  <a:cxn ang="0">
                    <a:pos x="14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4" y="35"/>
                  </a:cxn>
                </a:cxnLst>
                <a:rect l="0" t="0" r="r" b="b"/>
                <a:pathLst>
                  <a:path w="14" h="35">
                    <a:moveTo>
                      <a:pt x="14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8" name="Line 1189"/>
              <p:cNvSpPr>
                <a:spLocks noChangeShapeType="1"/>
              </p:cNvSpPr>
              <p:nvPr/>
            </p:nvSpPr>
            <p:spPr bwMode="auto">
              <a:xfrm flipH="1">
                <a:off x="2098" y="197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9" name="Freeform 1190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0" name="Freeform 1191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1" name="Freeform 1192"/>
              <p:cNvSpPr>
                <a:spLocks/>
              </p:cNvSpPr>
              <p:nvPr/>
            </p:nvSpPr>
            <p:spPr bwMode="auto">
              <a:xfrm>
                <a:off x="2090" y="1979"/>
                <a:ext cx="3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2" name="Line 1193"/>
              <p:cNvSpPr>
                <a:spLocks noChangeShapeType="1"/>
              </p:cNvSpPr>
              <p:nvPr/>
            </p:nvSpPr>
            <p:spPr bwMode="auto">
              <a:xfrm flipH="1">
                <a:off x="2090" y="1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3" name="Freeform 1194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4" name="Freeform 1195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5" name="Freeform 1196"/>
              <p:cNvSpPr>
                <a:spLocks/>
              </p:cNvSpPr>
              <p:nvPr/>
            </p:nvSpPr>
            <p:spPr bwMode="auto">
              <a:xfrm>
                <a:off x="2083" y="1985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6" name="Line 1197"/>
              <p:cNvSpPr>
                <a:spLocks noChangeShapeType="1"/>
              </p:cNvSpPr>
              <p:nvPr/>
            </p:nvSpPr>
            <p:spPr bwMode="auto">
              <a:xfrm flipH="1">
                <a:off x="2083" y="19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7" name="Freeform 1198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8" name="Freeform 1199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9" name="Freeform 1200"/>
              <p:cNvSpPr>
                <a:spLocks/>
              </p:cNvSpPr>
              <p:nvPr/>
            </p:nvSpPr>
            <p:spPr bwMode="auto">
              <a:xfrm>
                <a:off x="2076" y="1992"/>
                <a:ext cx="5" cy="4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3" y="0"/>
                  </a:cxn>
                  <a:cxn ang="0">
                    <a:pos x="0" y="5"/>
                  </a:cxn>
                  <a:cxn ang="0">
                    <a:pos x="28" y="24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0" name="Line 1201"/>
              <p:cNvSpPr>
                <a:spLocks noChangeShapeType="1"/>
              </p:cNvSpPr>
              <p:nvPr/>
            </p:nvSpPr>
            <p:spPr bwMode="auto">
              <a:xfrm flipH="1">
                <a:off x="2076" y="19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1" name="Freeform 1202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2" name="Freeform 1203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3" name="Freeform 1204"/>
              <p:cNvSpPr>
                <a:spLocks/>
              </p:cNvSpPr>
              <p:nvPr/>
            </p:nvSpPr>
            <p:spPr bwMode="auto">
              <a:xfrm>
                <a:off x="2071" y="2000"/>
                <a:ext cx="6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4" name="Line 1205"/>
              <p:cNvSpPr>
                <a:spLocks noChangeShapeType="1"/>
              </p:cNvSpPr>
              <p:nvPr/>
            </p:nvSpPr>
            <p:spPr bwMode="auto">
              <a:xfrm flipH="1">
                <a:off x="2071" y="20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5" name="Freeform 1206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6" name="Freeform 1207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7" name="Freeform 1208"/>
              <p:cNvSpPr>
                <a:spLocks/>
              </p:cNvSpPr>
              <p:nvPr/>
            </p:nvSpPr>
            <p:spPr bwMode="auto">
              <a:xfrm>
                <a:off x="2068" y="2009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8" name="Line 1209"/>
              <p:cNvSpPr>
                <a:spLocks noChangeShapeType="1"/>
              </p:cNvSpPr>
              <p:nvPr/>
            </p:nvSpPr>
            <p:spPr bwMode="auto">
              <a:xfrm flipH="1">
                <a:off x="2068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9" name="Freeform 1210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0" name="Freeform 1211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1" name="Freeform 1212"/>
              <p:cNvSpPr>
                <a:spLocks/>
              </p:cNvSpPr>
              <p:nvPr/>
            </p:nvSpPr>
            <p:spPr bwMode="auto">
              <a:xfrm>
                <a:off x="2067" y="2019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2" name="Line 1213"/>
              <p:cNvSpPr>
                <a:spLocks noChangeShapeType="1"/>
              </p:cNvSpPr>
              <p:nvPr/>
            </p:nvSpPr>
            <p:spPr bwMode="auto">
              <a:xfrm>
                <a:off x="2067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3" name="Freeform 1214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4" name="Freeform 1215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5" name="Freeform 1216"/>
              <p:cNvSpPr>
                <a:spLocks/>
              </p:cNvSpPr>
              <p:nvPr/>
            </p:nvSpPr>
            <p:spPr bwMode="auto">
              <a:xfrm>
                <a:off x="2067" y="2029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9"/>
                  </a:cxn>
                  <a:cxn ang="0">
                    <a:pos x="34" y="0"/>
                  </a:cxn>
                </a:cxnLst>
                <a:rect l="0" t="0" r="r" b="b"/>
                <a:pathLst>
                  <a:path w="34" h="9">
                    <a:moveTo>
                      <a:pt x="34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6" name="Line 1217"/>
              <p:cNvSpPr>
                <a:spLocks noChangeShapeType="1"/>
              </p:cNvSpPr>
              <p:nvPr/>
            </p:nvSpPr>
            <p:spPr bwMode="auto">
              <a:xfrm>
                <a:off x="2067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7" name="Freeform 1218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8" name="Freeform 1219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9" name="Freeform 1220"/>
              <p:cNvSpPr>
                <a:spLocks/>
              </p:cNvSpPr>
              <p:nvPr/>
            </p:nvSpPr>
            <p:spPr bwMode="auto">
              <a:xfrm>
                <a:off x="2069" y="2037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9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9" name="Group 1422"/>
            <p:cNvGrpSpPr>
              <a:grpSpLocks/>
            </p:cNvGrpSpPr>
            <p:nvPr/>
          </p:nvGrpSpPr>
          <p:grpSpPr bwMode="auto">
            <a:xfrm>
              <a:off x="1921" y="1928"/>
              <a:ext cx="308" cy="212"/>
              <a:chOff x="1921" y="1928"/>
              <a:chExt cx="308" cy="212"/>
            </a:xfrm>
          </p:grpSpPr>
          <p:sp>
            <p:nvSpPr>
              <p:cNvPr id="1790" name="Line 1222"/>
              <p:cNvSpPr>
                <a:spLocks noChangeShapeType="1"/>
              </p:cNvSpPr>
              <p:nvPr/>
            </p:nvSpPr>
            <p:spPr bwMode="auto">
              <a:xfrm>
                <a:off x="2069" y="20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1" name="Freeform 1223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2" name="Freeform 1224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3" name="Freeform 1225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31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1" y="14"/>
                  </a:cxn>
                </a:cxnLst>
                <a:rect l="0" t="0" r="r" b="b"/>
                <a:pathLst>
                  <a:path w="65" h="50">
                    <a:moveTo>
                      <a:pt x="31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4" name="Freeform 1226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5" name="Freeform 1227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27" y="22"/>
                  </a:cxn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  <a:cxn ang="0">
                    <a:pos x="27" y="22"/>
                  </a:cxn>
                </a:cxnLst>
                <a:rect l="0" t="0" r="r" b="b"/>
                <a:pathLst>
                  <a:path w="61" h="58">
                    <a:moveTo>
                      <a:pt x="27" y="22"/>
                    </a:moveTo>
                    <a:lnTo>
                      <a:pt x="55" y="0"/>
                    </a:ln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6" name="Freeform 1228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</a:cxnLst>
                <a:rect l="0" t="0" r="r" b="b"/>
                <a:pathLst>
                  <a:path w="61" h="58">
                    <a:moveTo>
                      <a:pt x="55" y="0"/>
                    </a:move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7" name="Freeform 1229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8" name="Freeform 1230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9" name="Freeform 1231"/>
              <p:cNvSpPr>
                <a:spLocks/>
              </p:cNvSpPr>
              <p:nvPr/>
            </p:nvSpPr>
            <p:spPr bwMode="auto">
              <a:xfrm>
                <a:off x="2219" y="1945"/>
                <a:ext cx="4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7" y="3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lnTo>
                      <a:pt x="27" y="3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0" name="Line 1232"/>
              <p:cNvSpPr>
                <a:spLocks noChangeShapeType="1"/>
              </p:cNvSpPr>
              <p:nvPr/>
            </p:nvSpPr>
            <p:spPr bwMode="auto">
              <a:xfrm flipH="1" flipV="1">
                <a:off x="2223" y="19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1" name="Freeform 1233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2" name="Freeform 1234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3" name="Freeform 1235"/>
              <p:cNvSpPr>
                <a:spLocks/>
              </p:cNvSpPr>
              <p:nvPr/>
            </p:nvSpPr>
            <p:spPr bwMode="auto">
              <a:xfrm>
                <a:off x="2213" y="1938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5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5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4" name="Line 1236"/>
              <p:cNvSpPr>
                <a:spLocks noChangeShapeType="1"/>
              </p:cNvSpPr>
              <p:nvPr/>
            </p:nvSpPr>
            <p:spPr bwMode="auto">
              <a:xfrm flipH="1" flipV="1">
                <a:off x="2216" y="1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5" name="Freeform 1237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6" name="Freeform 1238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7" name="Freeform 1239"/>
              <p:cNvSpPr>
                <a:spLocks/>
              </p:cNvSpPr>
              <p:nvPr/>
            </p:nvSpPr>
            <p:spPr bwMode="auto">
              <a:xfrm>
                <a:off x="2206" y="1933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1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1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8" name="Line 1240"/>
              <p:cNvSpPr>
                <a:spLocks noChangeShapeType="1"/>
              </p:cNvSpPr>
              <p:nvPr/>
            </p:nvSpPr>
            <p:spPr bwMode="auto">
              <a:xfrm flipH="1" flipV="1">
                <a:off x="220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9" name="Freeform 1241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0" name="Freeform 1242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1" name="Freeform 1243"/>
              <p:cNvSpPr>
                <a:spLocks/>
              </p:cNvSpPr>
              <p:nvPr/>
            </p:nvSpPr>
            <p:spPr bwMode="auto">
              <a:xfrm>
                <a:off x="2198" y="1930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0" y="36"/>
                  </a:cxn>
                </a:cxnLst>
                <a:rect l="0" t="0" r="r" b="b"/>
                <a:pathLst>
                  <a:path w="11" h="36">
                    <a:moveTo>
                      <a:pt x="0" y="36"/>
                    </a:moveTo>
                    <a:lnTo>
                      <a:pt x="11" y="2"/>
                    </a:lnTo>
                    <a:lnTo>
                      <a:pt x="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2" name="Line 1244"/>
              <p:cNvSpPr>
                <a:spLocks noChangeShapeType="1"/>
              </p:cNvSpPr>
              <p:nvPr/>
            </p:nvSpPr>
            <p:spPr bwMode="auto">
              <a:xfrm flipH="1" flipV="1">
                <a:off x="2199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3" name="Freeform 1245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4" name="Freeform 1246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5" name="Freeform 1247"/>
              <p:cNvSpPr>
                <a:spLocks/>
              </p:cNvSpPr>
              <p:nvPr/>
            </p:nvSpPr>
            <p:spPr bwMode="auto">
              <a:xfrm>
                <a:off x="2190" y="1928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6" name="Line 1248"/>
              <p:cNvSpPr>
                <a:spLocks noChangeShapeType="1"/>
              </p:cNvSpPr>
              <p:nvPr/>
            </p:nvSpPr>
            <p:spPr bwMode="auto">
              <a:xfrm flipH="1">
                <a:off x="2190" y="1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7" name="Freeform 1249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8" name="Freeform 1250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9" name="Freeform 1251"/>
              <p:cNvSpPr>
                <a:spLocks/>
              </p:cNvSpPr>
              <p:nvPr/>
            </p:nvSpPr>
            <p:spPr bwMode="auto">
              <a:xfrm>
                <a:off x="2180" y="1929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0" name="Line 1252"/>
              <p:cNvSpPr>
                <a:spLocks noChangeShapeType="1"/>
              </p:cNvSpPr>
              <p:nvPr/>
            </p:nvSpPr>
            <p:spPr bwMode="auto">
              <a:xfrm flipH="1">
                <a:off x="2180" y="192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1" name="Freeform 1253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2" name="Freeform 1254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3" name="Freeform 1255"/>
              <p:cNvSpPr>
                <a:spLocks/>
              </p:cNvSpPr>
              <p:nvPr/>
            </p:nvSpPr>
            <p:spPr bwMode="auto">
              <a:xfrm>
                <a:off x="2171" y="1931"/>
                <a:ext cx="3" cy="5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4" name="Line 1256"/>
              <p:cNvSpPr>
                <a:spLocks noChangeShapeType="1"/>
              </p:cNvSpPr>
              <p:nvPr/>
            </p:nvSpPr>
            <p:spPr bwMode="auto">
              <a:xfrm flipH="1">
                <a:off x="2171" y="19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5" name="Freeform 1257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6" name="Freeform 1258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7" name="Freeform 1259"/>
              <p:cNvSpPr>
                <a:spLocks/>
              </p:cNvSpPr>
              <p:nvPr/>
            </p:nvSpPr>
            <p:spPr bwMode="auto">
              <a:xfrm>
                <a:off x="2163" y="1935"/>
                <a:ext cx="3" cy="5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21" y="33"/>
                  </a:cxn>
                </a:cxnLst>
                <a:rect l="0" t="0" r="r" b="b"/>
                <a:pathLst>
                  <a:path w="21" h="33">
                    <a:moveTo>
                      <a:pt x="21" y="33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8" name="Line 1260"/>
              <p:cNvSpPr>
                <a:spLocks noChangeShapeType="1"/>
              </p:cNvSpPr>
              <p:nvPr/>
            </p:nvSpPr>
            <p:spPr bwMode="auto">
              <a:xfrm flipH="1">
                <a:off x="2163" y="19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9" name="Freeform 1261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0" name="Freeform 1262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1" name="Freeform 1263"/>
              <p:cNvSpPr>
                <a:spLocks/>
              </p:cNvSpPr>
              <p:nvPr/>
            </p:nvSpPr>
            <p:spPr bwMode="auto">
              <a:xfrm>
                <a:off x="2156" y="1940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2" name="Line 1264"/>
              <p:cNvSpPr>
                <a:spLocks noChangeShapeType="1"/>
              </p:cNvSpPr>
              <p:nvPr/>
            </p:nvSpPr>
            <p:spPr bwMode="auto">
              <a:xfrm flipH="1">
                <a:off x="215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3" name="Freeform 1265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4" name="Freeform 1266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5" name="Freeform 1267"/>
              <p:cNvSpPr>
                <a:spLocks/>
              </p:cNvSpPr>
              <p:nvPr/>
            </p:nvSpPr>
            <p:spPr bwMode="auto">
              <a:xfrm>
                <a:off x="2149" y="1947"/>
                <a:ext cx="5" cy="4"/>
              </a:xfrm>
              <a:custGeom>
                <a:avLst/>
                <a:gdLst/>
                <a:ahLst/>
                <a:cxnLst>
                  <a:cxn ang="0">
                    <a:pos x="28" y="25"/>
                  </a:cxn>
                  <a:cxn ang="0">
                    <a:pos x="4" y="0"/>
                  </a:cxn>
                  <a:cxn ang="0">
                    <a:pos x="0" y="7"/>
                  </a:cxn>
                  <a:cxn ang="0">
                    <a:pos x="28" y="25"/>
                  </a:cxn>
                </a:cxnLst>
                <a:rect l="0" t="0" r="r" b="b"/>
                <a:pathLst>
                  <a:path w="28" h="25">
                    <a:moveTo>
                      <a:pt x="28" y="25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6" name="Line 1268"/>
              <p:cNvSpPr>
                <a:spLocks noChangeShapeType="1"/>
              </p:cNvSpPr>
              <p:nvPr/>
            </p:nvSpPr>
            <p:spPr bwMode="auto">
              <a:xfrm flipH="1">
                <a:off x="2149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7" name="Freeform 1269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8" name="Freeform 1270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9" name="Freeform 1271"/>
              <p:cNvSpPr>
                <a:spLocks/>
              </p:cNvSpPr>
              <p:nvPr/>
            </p:nvSpPr>
            <p:spPr bwMode="auto">
              <a:xfrm>
                <a:off x="2144" y="1956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0" name="Line 1272"/>
              <p:cNvSpPr>
                <a:spLocks noChangeShapeType="1"/>
              </p:cNvSpPr>
              <p:nvPr/>
            </p:nvSpPr>
            <p:spPr bwMode="auto">
              <a:xfrm flipH="1">
                <a:off x="2144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1" name="Freeform 1273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2" name="Freeform 1274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3" name="Freeform 1275"/>
              <p:cNvSpPr>
                <a:spLocks/>
              </p:cNvSpPr>
              <p:nvPr/>
            </p:nvSpPr>
            <p:spPr bwMode="auto">
              <a:xfrm>
                <a:off x="2141" y="1965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4" name="Line 1276"/>
              <p:cNvSpPr>
                <a:spLocks noChangeShapeType="1"/>
              </p:cNvSpPr>
              <p:nvPr/>
            </p:nvSpPr>
            <p:spPr bwMode="auto">
              <a:xfrm flipH="1">
                <a:off x="214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5" name="Freeform 1277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6" name="Freeform 1278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7" name="Freeform 1279"/>
              <p:cNvSpPr>
                <a:spLocks/>
              </p:cNvSpPr>
              <p:nvPr/>
            </p:nvSpPr>
            <p:spPr bwMode="auto">
              <a:xfrm>
                <a:off x="2140" y="1975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8" name="Line 1280"/>
              <p:cNvSpPr>
                <a:spLocks noChangeShapeType="1"/>
              </p:cNvSpPr>
              <p:nvPr/>
            </p:nvSpPr>
            <p:spPr bwMode="auto">
              <a:xfrm>
                <a:off x="2140" y="19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9" name="Freeform 1281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0" name="Freeform 1282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1" name="Freeform 1283"/>
              <p:cNvSpPr>
                <a:spLocks/>
              </p:cNvSpPr>
              <p:nvPr/>
            </p:nvSpPr>
            <p:spPr bwMode="auto">
              <a:xfrm>
                <a:off x="2140" y="198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2" name="Line 1284"/>
              <p:cNvSpPr>
                <a:spLocks noChangeShapeType="1"/>
              </p:cNvSpPr>
              <p:nvPr/>
            </p:nvSpPr>
            <p:spPr bwMode="auto">
              <a:xfrm>
                <a:off x="2140" y="198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3" name="Freeform 1285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4" name="Freeform 1286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5" name="Freeform 1287"/>
              <p:cNvSpPr>
                <a:spLocks/>
              </p:cNvSpPr>
              <p:nvPr/>
            </p:nvSpPr>
            <p:spPr bwMode="auto">
              <a:xfrm>
                <a:off x="2142" y="1993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8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6" name="Line 1288"/>
              <p:cNvSpPr>
                <a:spLocks noChangeShapeType="1"/>
              </p:cNvSpPr>
              <p:nvPr/>
            </p:nvSpPr>
            <p:spPr bwMode="auto">
              <a:xfrm>
                <a:off x="2142" y="19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7" name="Freeform 1289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8" name="Freeform 1290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9" name="Freeform 1291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0" y="14"/>
                  </a:cxn>
                </a:cxnLst>
                <a:rect l="0" t="0" r="r" b="b"/>
                <a:pathLst>
                  <a:path w="65" h="50">
                    <a:moveTo>
                      <a:pt x="30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0" name="Freeform 1292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1" name="Freeform 1293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28" y="20"/>
                  </a:cxn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  <a:cxn ang="0">
                    <a:pos x="28" y="20"/>
                  </a:cxn>
                </a:cxnLst>
                <a:rect l="0" t="0" r="r" b="b"/>
                <a:pathLst>
                  <a:path w="62" h="56">
                    <a:moveTo>
                      <a:pt x="28" y="20"/>
                    </a:moveTo>
                    <a:lnTo>
                      <a:pt x="55" y="0"/>
                    </a:ln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  <a:lnTo>
                      <a:pt x="2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2" name="Freeform 1294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</a:cxnLst>
                <a:rect l="0" t="0" r="r" b="b"/>
                <a:pathLst>
                  <a:path w="62" h="56">
                    <a:moveTo>
                      <a:pt x="55" y="0"/>
                    </a:move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" name="Freeform 1295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" name="Freeform 1296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5" name="Freeform 1297"/>
              <p:cNvSpPr>
                <a:spLocks/>
              </p:cNvSpPr>
              <p:nvPr/>
            </p:nvSpPr>
            <p:spPr bwMode="auto">
              <a:xfrm>
                <a:off x="2000" y="2078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6" name="Line 1298"/>
              <p:cNvSpPr>
                <a:spLocks noChangeShapeType="1"/>
              </p:cNvSpPr>
              <p:nvPr/>
            </p:nvSpPr>
            <p:spPr bwMode="auto">
              <a:xfrm flipH="1" flipV="1">
                <a:off x="2004" y="20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7" name="Freeform 1299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8" name="Freeform 1300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9" name="Freeform 1301"/>
              <p:cNvSpPr>
                <a:spLocks/>
              </p:cNvSpPr>
              <p:nvPr/>
            </p:nvSpPr>
            <p:spPr bwMode="auto">
              <a:xfrm>
                <a:off x="1994" y="2072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0" name="Line 1302"/>
              <p:cNvSpPr>
                <a:spLocks noChangeShapeType="1"/>
              </p:cNvSpPr>
              <p:nvPr/>
            </p:nvSpPr>
            <p:spPr bwMode="auto">
              <a:xfrm flipH="1" flipV="1">
                <a:off x="1997" y="2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1" name="Freeform 1303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2" name="Freeform 1304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3" name="Freeform 1305"/>
              <p:cNvSpPr>
                <a:spLocks/>
              </p:cNvSpPr>
              <p:nvPr/>
            </p:nvSpPr>
            <p:spPr bwMode="auto">
              <a:xfrm>
                <a:off x="1987" y="2066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4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4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4" name="Line 1306"/>
              <p:cNvSpPr>
                <a:spLocks noChangeShapeType="1"/>
              </p:cNvSpPr>
              <p:nvPr/>
            </p:nvSpPr>
            <p:spPr bwMode="auto">
              <a:xfrm flipH="1" flipV="1">
                <a:off x="1989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5" name="Freeform 1307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6" name="Freeform 1308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7" name="Freeform 1309"/>
              <p:cNvSpPr>
                <a:spLocks/>
              </p:cNvSpPr>
              <p:nvPr/>
            </p:nvSpPr>
            <p:spPr bwMode="auto">
              <a:xfrm>
                <a:off x="1980" y="206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8" name="Line 1310"/>
              <p:cNvSpPr>
                <a:spLocks noChangeShapeType="1"/>
              </p:cNvSpPr>
              <p:nvPr/>
            </p:nvSpPr>
            <p:spPr bwMode="auto">
              <a:xfrm flipH="1" flipV="1">
                <a:off x="1981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9" name="Freeform 1311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0" name="Freeform 1312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1" name="Freeform 1313"/>
              <p:cNvSpPr>
                <a:spLocks/>
              </p:cNvSpPr>
              <p:nvPr/>
            </p:nvSpPr>
            <p:spPr bwMode="auto">
              <a:xfrm>
                <a:off x="1971" y="206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2" name="Line 1314"/>
              <p:cNvSpPr>
                <a:spLocks noChangeShapeType="1"/>
              </p:cNvSpPr>
              <p:nvPr/>
            </p:nvSpPr>
            <p:spPr bwMode="auto">
              <a:xfrm flipH="1">
                <a:off x="1971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3" name="Freeform 1315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4" name="Freeform 1316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5" name="Freeform 1317"/>
              <p:cNvSpPr>
                <a:spLocks/>
              </p:cNvSpPr>
              <p:nvPr/>
            </p:nvSpPr>
            <p:spPr bwMode="auto">
              <a:xfrm>
                <a:off x="1962" y="206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6" name="Line 1318"/>
              <p:cNvSpPr>
                <a:spLocks noChangeShapeType="1"/>
              </p:cNvSpPr>
              <p:nvPr/>
            </p:nvSpPr>
            <p:spPr bwMode="auto">
              <a:xfrm flipH="1">
                <a:off x="1962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7" name="Freeform 1319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8" name="Freeform 1320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9" name="Freeform 1321"/>
              <p:cNvSpPr>
                <a:spLocks/>
              </p:cNvSpPr>
              <p:nvPr/>
            </p:nvSpPr>
            <p:spPr bwMode="auto">
              <a:xfrm>
                <a:off x="1953" y="2064"/>
                <a:ext cx="2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0" name="Line 1322"/>
              <p:cNvSpPr>
                <a:spLocks noChangeShapeType="1"/>
              </p:cNvSpPr>
              <p:nvPr/>
            </p:nvSpPr>
            <p:spPr bwMode="auto">
              <a:xfrm flipH="1">
                <a:off x="1953" y="20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1" name="Freeform 1323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2" name="Freeform 1324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3" name="Freeform 1325"/>
              <p:cNvSpPr>
                <a:spLocks/>
              </p:cNvSpPr>
              <p:nvPr/>
            </p:nvSpPr>
            <p:spPr bwMode="auto">
              <a:xfrm>
                <a:off x="1944" y="2068"/>
                <a:ext cx="4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4" name="Line 1326"/>
              <p:cNvSpPr>
                <a:spLocks noChangeShapeType="1"/>
              </p:cNvSpPr>
              <p:nvPr/>
            </p:nvSpPr>
            <p:spPr bwMode="auto">
              <a:xfrm flipH="1">
                <a:off x="1944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5" name="Freeform 1327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6" name="Freeform 1328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7" name="Freeform 1329"/>
              <p:cNvSpPr>
                <a:spLocks/>
              </p:cNvSpPr>
              <p:nvPr/>
            </p:nvSpPr>
            <p:spPr bwMode="auto">
              <a:xfrm>
                <a:off x="1937" y="2074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8" name="Line 1330"/>
              <p:cNvSpPr>
                <a:spLocks noChangeShapeType="1"/>
              </p:cNvSpPr>
              <p:nvPr/>
            </p:nvSpPr>
            <p:spPr bwMode="auto">
              <a:xfrm flipH="1">
                <a:off x="1937" y="20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9" name="Freeform 1331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0" name="Freeform 1332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1" name="Freeform 1333"/>
              <p:cNvSpPr>
                <a:spLocks/>
              </p:cNvSpPr>
              <p:nvPr/>
            </p:nvSpPr>
            <p:spPr bwMode="auto">
              <a:xfrm>
                <a:off x="1931" y="2081"/>
                <a:ext cx="4" cy="4"/>
              </a:xfrm>
              <a:custGeom>
                <a:avLst/>
                <a:gdLst/>
                <a:ahLst/>
                <a:cxnLst>
                  <a:cxn ang="0">
                    <a:pos x="29" y="24"/>
                  </a:cxn>
                  <a:cxn ang="0">
                    <a:pos x="4" y="0"/>
                  </a:cxn>
                  <a:cxn ang="0">
                    <a:pos x="0" y="5"/>
                  </a:cxn>
                  <a:cxn ang="0">
                    <a:pos x="29" y="24"/>
                  </a:cxn>
                </a:cxnLst>
                <a:rect l="0" t="0" r="r" b="b"/>
                <a:pathLst>
                  <a:path w="29" h="24">
                    <a:moveTo>
                      <a:pt x="29" y="24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2" name="Line 1334"/>
              <p:cNvSpPr>
                <a:spLocks noChangeShapeType="1"/>
              </p:cNvSpPr>
              <p:nvPr/>
            </p:nvSpPr>
            <p:spPr bwMode="auto">
              <a:xfrm flipH="1">
                <a:off x="1931" y="20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3" name="Freeform 1335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4" name="Freeform 1336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5" name="Freeform 1337"/>
              <p:cNvSpPr>
                <a:spLocks/>
              </p:cNvSpPr>
              <p:nvPr/>
            </p:nvSpPr>
            <p:spPr bwMode="auto">
              <a:xfrm>
                <a:off x="1926" y="2089"/>
                <a:ext cx="5" cy="3"/>
              </a:xfrm>
              <a:custGeom>
                <a:avLst/>
                <a:gdLst/>
                <a:ahLst/>
                <a:cxnLst>
                  <a:cxn ang="0">
                    <a:pos x="31" y="20"/>
                  </a:cxn>
                  <a:cxn ang="0">
                    <a:pos x="3" y="0"/>
                  </a:cxn>
                  <a:cxn ang="0">
                    <a:pos x="0" y="8"/>
                  </a:cxn>
                  <a:cxn ang="0">
                    <a:pos x="31" y="20"/>
                  </a:cxn>
                </a:cxnLst>
                <a:rect l="0" t="0" r="r" b="b"/>
                <a:pathLst>
                  <a:path w="31" h="20">
                    <a:moveTo>
                      <a:pt x="31" y="2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3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6" name="Line 1338"/>
              <p:cNvSpPr>
                <a:spLocks noChangeShapeType="1"/>
              </p:cNvSpPr>
              <p:nvPr/>
            </p:nvSpPr>
            <p:spPr bwMode="auto">
              <a:xfrm flipH="1">
                <a:off x="1926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7" name="Freeform 1339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8" name="Freeform 1340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9" name="Freeform 1341"/>
              <p:cNvSpPr>
                <a:spLocks/>
              </p:cNvSpPr>
              <p:nvPr/>
            </p:nvSpPr>
            <p:spPr bwMode="auto">
              <a:xfrm>
                <a:off x="1922" y="2098"/>
                <a:ext cx="6" cy="2"/>
              </a:xfrm>
              <a:custGeom>
                <a:avLst/>
                <a:gdLst/>
                <a:ahLst/>
                <a:cxnLst>
                  <a:cxn ang="0">
                    <a:pos x="34" y="1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4" y="11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0" name="Line 1342"/>
              <p:cNvSpPr>
                <a:spLocks noChangeShapeType="1"/>
              </p:cNvSpPr>
              <p:nvPr/>
            </p:nvSpPr>
            <p:spPr bwMode="auto">
              <a:xfrm flipH="1">
                <a:off x="1922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1" name="Freeform 1343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2" name="Freeform 1344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3" name="Freeform 1345"/>
              <p:cNvSpPr>
                <a:spLocks/>
              </p:cNvSpPr>
              <p:nvPr/>
            </p:nvSpPr>
            <p:spPr bwMode="auto">
              <a:xfrm>
                <a:off x="1921" y="2108"/>
                <a:ext cx="6" cy="1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6"/>
                  </a:cxn>
                </a:cxnLst>
                <a:rect l="0" t="0" r="r" b="b"/>
                <a:pathLst>
                  <a:path w="34" h="7">
                    <a:moveTo>
                      <a:pt x="34" y="6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4" name="Line 1346"/>
              <p:cNvSpPr>
                <a:spLocks noChangeShapeType="1"/>
              </p:cNvSpPr>
              <p:nvPr/>
            </p:nvSpPr>
            <p:spPr bwMode="auto">
              <a:xfrm>
                <a:off x="1921" y="21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5" name="Freeform 1347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6" name="Freeform 1348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7" name="Freeform 1349"/>
              <p:cNvSpPr>
                <a:spLocks/>
              </p:cNvSpPr>
              <p:nvPr/>
            </p:nvSpPr>
            <p:spPr bwMode="auto">
              <a:xfrm>
                <a:off x="1921" y="2118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8" name="Line 1350"/>
              <p:cNvSpPr>
                <a:spLocks noChangeShapeType="1"/>
              </p:cNvSpPr>
              <p:nvPr/>
            </p:nvSpPr>
            <p:spPr bwMode="auto">
              <a:xfrm>
                <a:off x="1921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9" name="Freeform 1351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0" name="Freeform 1352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1" name="Freeform 1353"/>
              <p:cNvSpPr>
                <a:spLocks/>
              </p:cNvSpPr>
              <p:nvPr/>
            </p:nvSpPr>
            <p:spPr bwMode="auto">
              <a:xfrm>
                <a:off x="1923" y="2126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2" name="Line 1354"/>
              <p:cNvSpPr>
                <a:spLocks noChangeShapeType="1"/>
              </p:cNvSpPr>
              <p:nvPr/>
            </p:nvSpPr>
            <p:spPr bwMode="auto">
              <a:xfrm>
                <a:off x="1923" y="21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3" name="Freeform 1355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4" name="Freeform 1356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5" name="Freeform 1357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6" name="Freeform 1358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7" name="Freeform 1359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8" name="Freeform 1360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9" name="Freeform 1361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0" name="Freeform 1362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1" name="Freeform 1363"/>
              <p:cNvSpPr>
                <a:spLocks/>
              </p:cNvSpPr>
              <p:nvPr/>
            </p:nvSpPr>
            <p:spPr bwMode="auto">
              <a:xfrm>
                <a:off x="2073" y="2034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2" name="Line 1364"/>
              <p:cNvSpPr>
                <a:spLocks noChangeShapeType="1"/>
              </p:cNvSpPr>
              <p:nvPr/>
            </p:nvSpPr>
            <p:spPr bwMode="auto">
              <a:xfrm flipH="1" flipV="1">
                <a:off x="2077" y="20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3" name="Freeform 1365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4" name="Freeform 1366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5" name="Freeform 1367"/>
              <p:cNvSpPr>
                <a:spLocks/>
              </p:cNvSpPr>
              <p:nvPr/>
            </p:nvSpPr>
            <p:spPr bwMode="auto">
              <a:xfrm>
                <a:off x="2067" y="2027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6" name="Line 1368"/>
              <p:cNvSpPr>
                <a:spLocks noChangeShapeType="1"/>
              </p:cNvSpPr>
              <p:nvPr/>
            </p:nvSpPr>
            <p:spPr bwMode="auto">
              <a:xfrm flipH="1" flipV="1">
                <a:off x="2070" y="20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7" name="Freeform 1369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8" name="Freeform 1370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9" name="Freeform 1371"/>
              <p:cNvSpPr>
                <a:spLocks/>
              </p:cNvSpPr>
              <p:nvPr/>
            </p:nvSpPr>
            <p:spPr bwMode="auto">
              <a:xfrm>
                <a:off x="2060" y="2022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0" name="Line 1372"/>
              <p:cNvSpPr>
                <a:spLocks noChangeShapeType="1"/>
              </p:cNvSpPr>
              <p:nvPr/>
            </p:nvSpPr>
            <p:spPr bwMode="auto">
              <a:xfrm flipH="1" flipV="1">
                <a:off x="2062" y="20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1" name="Freeform 1373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2" name="Freeform 1374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3" name="Freeform 1375"/>
              <p:cNvSpPr>
                <a:spLocks/>
              </p:cNvSpPr>
              <p:nvPr/>
            </p:nvSpPr>
            <p:spPr bwMode="auto">
              <a:xfrm>
                <a:off x="2052" y="2018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4" name="Line 1376"/>
              <p:cNvSpPr>
                <a:spLocks noChangeShapeType="1"/>
              </p:cNvSpPr>
              <p:nvPr/>
            </p:nvSpPr>
            <p:spPr bwMode="auto">
              <a:xfrm flipH="1" flipV="1">
                <a:off x="2053" y="20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5" name="Freeform 1377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6" name="Freeform 1378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7" name="Freeform 1379"/>
              <p:cNvSpPr>
                <a:spLocks/>
              </p:cNvSpPr>
              <p:nvPr/>
            </p:nvSpPr>
            <p:spPr bwMode="auto">
              <a:xfrm>
                <a:off x="2044" y="2017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8" name="Line 1380"/>
              <p:cNvSpPr>
                <a:spLocks noChangeShapeType="1"/>
              </p:cNvSpPr>
              <p:nvPr/>
            </p:nvSpPr>
            <p:spPr bwMode="auto">
              <a:xfrm flipH="1">
                <a:off x="2044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9" name="Freeform 1381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0" name="Freeform 1382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1" name="Freeform 1383"/>
              <p:cNvSpPr>
                <a:spLocks/>
              </p:cNvSpPr>
              <p:nvPr/>
            </p:nvSpPr>
            <p:spPr bwMode="auto">
              <a:xfrm>
                <a:off x="2035" y="2017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2" name="Line 1384"/>
              <p:cNvSpPr>
                <a:spLocks noChangeShapeType="1"/>
              </p:cNvSpPr>
              <p:nvPr/>
            </p:nvSpPr>
            <p:spPr bwMode="auto">
              <a:xfrm flipH="1">
                <a:off x="2035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3" name="Freeform 1385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4" name="Freeform 1386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5" name="Freeform 1387"/>
              <p:cNvSpPr>
                <a:spLocks/>
              </p:cNvSpPr>
              <p:nvPr/>
            </p:nvSpPr>
            <p:spPr bwMode="auto">
              <a:xfrm>
                <a:off x="2026" y="2019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6" name="Line 1388"/>
              <p:cNvSpPr>
                <a:spLocks noChangeShapeType="1"/>
              </p:cNvSpPr>
              <p:nvPr/>
            </p:nvSpPr>
            <p:spPr bwMode="auto">
              <a:xfrm flipH="1">
                <a:off x="2026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7" name="Freeform 1389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8" name="Freeform 1390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9" name="Freeform 1391"/>
              <p:cNvSpPr>
                <a:spLocks/>
              </p:cNvSpPr>
              <p:nvPr/>
            </p:nvSpPr>
            <p:spPr bwMode="auto">
              <a:xfrm>
                <a:off x="2017" y="2023"/>
                <a:ext cx="4" cy="6"/>
              </a:xfrm>
              <a:custGeom>
                <a:avLst/>
                <a:gdLst/>
                <a:ahLst/>
                <a:cxnLst>
                  <a:cxn ang="0">
                    <a:pos x="19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9" y="33"/>
                  </a:cxn>
                </a:cxnLst>
                <a:rect l="0" t="0" r="r" b="b"/>
                <a:pathLst>
                  <a:path w="19" h="33">
                    <a:moveTo>
                      <a:pt x="19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0" name="Line 1392"/>
              <p:cNvSpPr>
                <a:spLocks noChangeShapeType="1"/>
              </p:cNvSpPr>
              <p:nvPr/>
            </p:nvSpPr>
            <p:spPr bwMode="auto">
              <a:xfrm flipH="1">
                <a:off x="2017" y="20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1" name="Freeform 1393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2" name="Freeform 1394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3" name="Freeform 1395"/>
              <p:cNvSpPr>
                <a:spLocks/>
              </p:cNvSpPr>
              <p:nvPr/>
            </p:nvSpPr>
            <p:spPr bwMode="auto">
              <a:xfrm>
                <a:off x="2010" y="2029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4" name="Line 1396"/>
              <p:cNvSpPr>
                <a:spLocks noChangeShapeType="1"/>
              </p:cNvSpPr>
              <p:nvPr/>
            </p:nvSpPr>
            <p:spPr bwMode="auto">
              <a:xfrm flipH="1">
                <a:off x="2010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5" name="Freeform 1397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6" name="Freeform 1398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7" name="Freeform 1399"/>
              <p:cNvSpPr>
                <a:spLocks/>
              </p:cNvSpPr>
              <p:nvPr/>
            </p:nvSpPr>
            <p:spPr bwMode="auto">
              <a:xfrm>
                <a:off x="2003" y="2036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7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7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8" name="Line 1400"/>
              <p:cNvSpPr>
                <a:spLocks noChangeShapeType="1"/>
              </p:cNvSpPr>
              <p:nvPr/>
            </p:nvSpPr>
            <p:spPr bwMode="auto">
              <a:xfrm flipH="1">
                <a:off x="2003" y="20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9" name="Freeform 1401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0" name="Freeform 1402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1" name="Freeform 1403"/>
              <p:cNvSpPr>
                <a:spLocks/>
              </p:cNvSpPr>
              <p:nvPr/>
            </p:nvSpPr>
            <p:spPr bwMode="auto">
              <a:xfrm>
                <a:off x="1999" y="2045"/>
                <a:ext cx="5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2" name="Line 1404"/>
              <p:cNvSpPr>
                <a:spLocks noChangeShapeType="1"/>
              </p:cNvSpPr>
              <p:nvPr/>
            </p:nvSpPr>
            <p:spPr bwMode="auto">
              <a:xfrm flipH="1">
                <a:off x="1999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3" name="Freeform 1405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4" name="Freeform 1406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5" name="Freeform 1407"/>
              <p:cNvSpPr>
                <a:spLocks/>
              </p:cNvSpPr>
              <p:nvPr/>
            </p:nvSpPr>
            <p:spPr bwMode="auto">
              <a:xfrm>
                <a:off x="1995" y="2054"/>
                <a:ext cx="6" cy="2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6" name="Line 1408"/>
              <p:cNvSpPr>
                <a:spLocks noChangeShapeType="1"/>
              </p:cNvSpPr>
              <p:nvPr/>
            </p:nvSpPr>
            <p:spPr bwMode="auto">
              <a:xfrm flipH="1">
                <a:off x="1995" y="20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7" name="Freeform 1409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8" name="Freeform 1410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9" name="Freeform 1411"/>
              <p:cNvSpPr>
                <a:spLocks/>
              </p:cNvSpPr>
              <p:nvPr/>
            </p:nvSpPr>
            <p:spPr bwMode="auto">
              <a:xfrm>
                <a:off x="1994" y="2063"/>
                <a:ext cx="6" cy="2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0" name="Line 1412"/>
              <p:cNvSpPr>
                <a:spLocks noChangeShapeType="1"/>
              </p:cNvSpPr>
              <p:nvPr/>
            </p:nvSpPr>
            <p:spPr bwMode="auto">
              <a:xfrm>
                <a:off x="1994" y="206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1" name="Freeform 1413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2" name="Freeform 1414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3" name="Freeform 1415"/>
              <p:cNvSpPr>
                <a:spLocks/>
              </p:cNvSpPr>
              <p:nvPr/>
            </p:nvSpPr>
            <p:spPr bwMode="auto">
              <a:xfrm>
                <a:off x="1994" y="2073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4" name="Line 1416"/>
              <p:cNvSpPr>
                <a:spLocks noChangeShapeType="1"/>
              </p:cNvSpPr>
              <p:nvPr/>
            </p:nvSpPr>
            <p:spPr bwMode="auto">
              <a:xfrm>
                <a:off x="1994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5" name="Freeform 1417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6" name="Freeform 1418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7" name="Freeform 1419"/>
              <p:cNvSpPr>
                <a:spLocks/>
              </p:cNvSpPr>
              <p:nvPr/>
            </p:nvSpPr>
            <p:spPr bwMode="auto">
              <a:xfrm>
                <a:off x="1996" y="2082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2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8" name="Line 1420"/>
              <p:cNvSpPr>
                <a:spLocks noChangeShapeType="1"/>
              </p:cNvSpPr>
              <p:nvPr/>
            </p:nvSpPr>
            <p:spPr bwMode="auto">
              <a:xfrm>
                <a:off x="1996" y="2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9" name="Freeform 1421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0" name="Group 1623"/>
            <p:cNvGrpSpPr>
              <a:grpSpLocks/>
            </p:cNvGrpSpPr>
            <p:nvPr/>
          </p:nvGrpSpPr>
          <p:grpSpPr bwMode="auto">
            <a:xfrm>
              <a:off x="1854" y="1862"/>
              <a:ext cx="521" cy="949"/>
              <a:chOff x="1854" y="1862"/>
              <a:chExt cx="521" cy="949"/>
            </a:xfrm>
          </p:grpSpPr>
          <p:sp>
            <p:nvSpPr>
              <p:cNvPr id="1590" name="Freeform 1423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1" name="Freeform 1424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2" name="Freeform 1425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3" name="Freeform 1426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4" name="Freeform 1427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5" name="Freeform 1428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6" name="Freeform 1429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7" name="Freeform 1430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34" y="32"/>
                  </a:cxn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2"/>
                  </a:cxn>
                </a:cxnLst>
                <a:rect l="0" t="0" r="r" b="b"/>
                <a:pathLst>
                  <a:path w="52" h="68">
                    <a:moveTo>
                      <a:pt x="34" y="32"/>
                    </a:moveTo>
                    <a:lnTo>
                      <a:pt x="52" y="63"/>
                    </a:ln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8" name="Freeform 1431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2" h="68">
                    <a:moveTo>
                      <a:pt x="52" y="63"/>
                    </a:move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9" name="Freeform 1432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0" name="Freeform 1433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1" name="Freeform 1434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2" name="Freeform 1435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3" name="Freeform 1436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34" y="31"/>
                  </a:cxn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1"/>
                  </a:cxn>
                </a:cxnLst>
                <a:rect l="0" t="0" r="r" b="b"/>
                <a:pathLst>
                  <a:path w="50" h="67">
                    <a:moveTo>
                      <a:pt x="34" y="31"/>
                    </a:moveTo>
                    <a:lnTo>
                      <a:pt x="50" y="63"/>
                    </a:ln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4" name="Freeform 1437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0" h="67">
                    <a:moveTo>
                      <a:pt x="50" y="63"/>
                    </a:move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5" name="Freeform 1438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6" name="Freeform 1439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7" name="Freeform 1440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8" name="Freeform 1441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9" name="Freeform 1442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0" name="Freeform 1443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1" name="Freeform 1444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2" name="Freeform 1445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3" name="Freeform 1446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4" name="Freeform 1447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5" name="Freeform 1448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6" name="Freeform 1449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7" name="Freeform 145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8" name="Freeform 145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9" name="Freeform 1452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0" name="Freeform 1453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1" name="Freeform 1454"/>
              <p:cNvSpPr>
                <a:spLocks/>
              </p:cNvSpPr>
              <p:nvPr/>
            </p:nvSpPr>
            <p:spPr bwMode="auto">
              <a:xfrm>
                <a:off x="1868" y="26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2" name="Line 1455"/>
              <p:cNvSpPr>
                <a:spLocks noChangeShapeType="1"/>
              </p:cNvSpPr>
              <p:nvPr/>
            </p:nvSpPr>
            <p:spPr bwMode="auto">
              <a:xfrm flipV="1">
                <a:off x="1868" y="26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3" name="Freeform 1456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4" name="Freeform 1457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5" name="Freeform 1458"/>
              <p:cNvSpPr>
                <a:spLocks/>
              </p:cNvSpPr>
              <p:nvPr/>
            </p:nvSpPr>
            <p:spPr bwMode="auto">
              <a:xfrm>
                <a:off x="1876" y="2619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6" name="Line 1459"/>
              <p:cNvSpPr>
                <a:spLocks noChangeShapeType="1"/>
              </p:cNvSpPr>
              <p:nvPr/>
            </p:nvSpPr>
            <p:spPr bwMode="auto">
              <a:xfrm flipV="1">
                <a:off x="1877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7" name="Freeform 1460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8" name="Freeform 1461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9" name="Freeform 1462"/>
              <p:cNvSpPr>
                <a:spLocks/>
              </p:cNvSpPr>
              <p:nvPr/>
            </p:nvSpPr>
            <p:spPr bwMode="auto">
              <a:xfrm>
                <a:off x="1883" y="2615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0" name="Line 1463"/>
              <p:cNvSpPr>
                <a:spLocks noChangeShapeType="1"/>
              </p:cNvSpPr>
              <p:nvPr/>
            </p:nvSpPr>
            <p:spPr bwMode="auto">
              <a:xfrm flipV="1">
                <a:off x="1885" y="262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1" name="Freeform 1464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2" name="Freeform 1465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3" name="Freeform 1466"/>
              <p:cNvSpPr>
                <a:spLocks/>
              </p:cNvSpPr>
              <p:nvPr/>
            </p:nvSpPr>
            <p:spPr bwMode="auto">
              <a:xfrm>
                <a:off x="1889" y="26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4" name="Line 1467"/>
              <p:cNvSpPr>
                <a:spLocks noChangeShapeType="1"/>
              </p:cNvSpPr>
              <p:nvPr/>
            </p:nvSpPr>
            <p:spPr bwMode="auto">
              <a:xfrm flipV="1">
                <a:off x="1893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5" name="Freeform 1468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6" name="Freeform 1469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7" name="Freeform 1470"/>
              <p:cNvSpPr>
                <a:spLocks/>
              </p:cNvSpPr>
              <p:nvPr/>
            </p:nvSpPr>
            <p:spPr bwMode="auto">
              <a:xfrm>
                <a:off x="1894" y="2603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8" name="Line 1471"/>
              <p:cNvSpPr>
                <a:spLocks noChangeShapeType="1"/>
              </p:cNvSpPr>
              <p:nvPr/>
            </p:nvSpPr>
            <p:spPr bwMode="auto">
              <a:xfrm flipV="1">
                <a:off x="1899" y="26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9" name="Freeform 1472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0" name="Freeform 1473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1" name="Freeform 1474"/>
              <p:cNvSpPr>
                <a:spLocks/>
              </p:cNvSpPr>
              <p:nvPr/>
            </p:nvSpPr>
            <p:spPr bwMode="auto">
              <a:xfrm>
                <a:off x="1898" y="259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2" name="Line 1475"/>
              <p:cNvSpPr>
                <a:spLocks noChangeShapeType="1"/>
              </p:cNvSpPr>
              <p:nvPr/>
            </p:nvSpPr>
            <p:spPr bwMode="auto">
              <a:xfrm flipV="1">
                <a:off x="1903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3" name="Freeform 1476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4" name="Freeform 1477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5" name="Freeform 1478"/>
              <p:cNvSpPr>
                <a:spLocks/>
              </p:cNvSpPr>
              <p:nvPr/>
            </p:nvSpPr>
            <p:spPr bwMode="auto">
              <a:xfrm>
                <a:off x="1901" y="2587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6" name="Line 1479"/>
              <p:cNvSpPr>
                <a:spLocks noChangeShapeType="1"/>
              </p:cNvSpPr>
              <p:nvPr/>
            </p:nvSpPr>
            <p:spPr bwMode="auto">
              <a:xfrm flipV="1">
                <a:off x="1906" y="25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7" name="Freeform 1480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8" name="Freeform 1481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9" name="Freeform 1482"/>
              <p:cNvSpPr>
                <a:spLocks/>
              </p:cNvSpPr>
              <p:nvPr/>
            </p:nvSpPr>
            <p:spPr bwMode="auto">
              <a:xfrm>
                <a:off x="1902" y="2578"/>
                <a:ext cx="5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0" name="Line 1483"/>
              <p:cNvSpPr>
                <a:spLocks noChangeShapeType="1"/>
              </p:cNvSpPr>
              <p:nvPr/>
            </p:nvSpPr>
            <p:spPr bwMode="auto">
              <a:xfrm flipV="1">
                <a:off x="1907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1" name="Freeform 1484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2" name="Freeform 1485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3" name="Freeform 1486"/>
              <p:cNvSpPr>
                <a:spLocks/>
              </p:cNvSpPr>
              <p:nvPr/>
            </p:nvSpPr>
            <p:spPr bwMode="auto">
              <a:xfrm>
                <a:off x="1901" y="2568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4" name="Line 1487"/>
              <p:cNvSpPr>
                <a:spLocks noChangeShapeType="1"/>
              </p:cNvSpPr>
              <p:nvPr/>
            </p:nvSpPr>
            <p:spPr bwMode="auto">
              <a:xfrm flipH="1" flipV="1">
                <a:off x="1906" y="2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5" name="Freeform 1488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6" name="Freeform 1489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7" name="Freeform 1490"/>
              <p:cNvSpPr>
                <a:spLocks/>
              </p:cNvSpPr>
              <p:nvPr/>
            </p:nvSpPr>
            <p:spPr bwMode="auto">
              <a:xfrm>
                <a:off x="1898" y="2558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8" name="Line 1491"/>
              <p:cNvSpPr>
                <a:spLocks noChangeShapeType="1"/>
              </p:cNvSpPr>
              <p:nvPr/>
            </p:nvSpPr>
            <p:spPr bwMode="auto">
              <a:xfrm flipH="1" flipV="1">
                <a:off x="1903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9" name="Freeform 1492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0" name="Freeform 1493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1" name="Freeform 1494"/>
              <p:cNvSpPr>
                <a:spLocks/>
              </p:cNvSpPr>
              <p:nvPr/>
            </p:nvSpPr>
            <p:spPr bwMode="auto">
              <a:xfrm>
                <a:off x="1894" y="2550"/>
                <a:ext cx="5" cy="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2" name="Line 1495"/>
              <p:cNvSpPr>
                <a:spLocks noChangeShapeType="1"/>
              </p:cNvSpPr>
              <p:nvPr/>
            </p:nvSpPr>
            <p:spPr bwMode="auto">
              <a:xfrm flipH="1" flipV="1">
                <a:off x="1899" y="25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3" name="Freeform 1496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4" name="Freeform 1497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5" name="Freeform 1498"/>
              <p:cNvSpPr>
                <a:spLocks/>
              </p:cNvSpPr>
              <p:nvPr/>
            </p:nvSpPr>
            <p:spPr bwMode="auto">
              <a:xfrm>
                <a:off x="1889" y="2542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6" name="Line 1499"/>
              <p:cNvSpPr>
                <a:spLocks noChangeShapeType="1"/>
              </p:cNvSpPr>
              <p:nvPr/>
            </p:nvSpPr>
            <p:spPr bwMode="auto">
              <a:xfrm flipH="1" flipV="1">
                <a:off x="1893" y="2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7" name="Freeform 1500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8" name="Freeform 1501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9" name="Freeform 1502"/>
              <p:cNvSpPr>
                <a:spLocks/>
              </p:cNvSpPr>
              <p:nvPr/>
            </p:nvSpPr>
            <p:spPr bwMode="auto">
              <a:xfrm>
                <a:off x="1883" y="253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0" name="Line 1503"/>
              <p:cNvSpPr>
                <a:spLocks noChangeShapeType="1"/>
              </p:cNvSpPr>
              <p:nvPr/>
            </p:nvSpPr>
            <p:spPr bwMode="auto">
              <a:xfrm flipH="1" flipV="1">
                <a:off x="1885" y="253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1" name="Freeform 1504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2" name="Freeform 1505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3" name="Freeform 1506"/>
              <p:cNvSpPr>
                <a:spLocks/>
              </p:cNvSpPr>
              <p:nvPr/>
            </p:nvSpPr>
            <p:spPr bwMode="auto">
              <a:xfrm>
                <a:off x="1876" y="2531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4" name="Line 1507"/>
              <p:cNvSpPr>
                <a:spLocks noChangeShapeType="1"/>
              </p:cNvSpPr>
              <p:nvPr/>
            </p:nvSpPr>
            <p:spPr bwMode="auto">
              <a:xfrm flipH="1" flipV="1">
                <a:off x="1877" y="2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5" name="Freeform 1508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6" name="Freeform 1509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7" name="Freeform 1510"/>
              <p:cNvSpPr>
                <a:spLocks/>
              </p:cNvSpPr>
              <p:nvPr/>
            </p:nvSpPr>
            <p:spPr bwMode="auto">
              <a:xfrm>
                <a:off x="1868" y="252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8" name="Line 1511"/>
              <p:cNvSpPr>
                <a:spLocks noChangeShapeType="1"/>
              </p:cNvSpPr>
              <p:nvPr/>
            </p:nvSpPr>
            <p:spPr bwMode="auto">
              <a:xfrm flipH="1" flipV="1">
                <a:off x="1868" y="2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9" name="Freeform 1512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0" name="Freeform 1513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1" name="Freeform 1514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2" name="Freeform 1515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3" name="Freeform 1516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4" name="Freeform 1517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5" name="Freeform 1518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6" name="Freeform 1519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7" name="Freeform 1520"/>
              <p:cNvSpPr>
                <a:spLocks/>
              </p:cNvSpPr>
              <p:nvPr/>
            </p:nvSpPr>
            <p:spPr bwMode="auto">
              <a:xfrm>
                <a:off x="1868" y="2711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8" name="Line 1521"/>
              <p:cNvSpPr>
                <a:spLocks noChangeShapeType="1"/>
              </p:cNvSpPr>
              <p:nvPr/>
            </p:nvSpPr>
            <p:spPr bwMode="auto">
              <a:xfrm flipV="1">
                <a:off x="1868" y="2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9" name="Freeform 1522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0" name="Freeform 1523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1" name="Freeform 1524"/>
              <p:cNvSpPr>
                <a:spLocks/>
              </p:cNvSpPr>
              <p:nvPr/>
            </p:nvSpPr>
            <p:spPr bwMode="auto">
              <a:xfrm>
                <a:off x="1876" y="2708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2" name="Line 1525"/>
              <p:cNvSpPr>
                <a:spLocks noChangeShapeType="1"/>
              </p:cNvSpPr>
              <p:nvPr/>
            </p:nvSpPr>
            <p:spPr bwMode="auto">
              <a:xfrm flipV="1">
                <a:off x="1877" y="2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3" name="Freeform 1526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4" name="Freeform 1527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5" name="Freeform 1528"/>
              <p:cNvSpPr>
                <a:spLocks/>
              </p:cNvSpPr>
              <p:nvPr/>
            </p:nvSpPr>
            <p:spPr bwMode="auto">
              <a:xfrm>
                <a:off x="1883" y="270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6" name="Line 1529"/>
              <p:cNvSpPr>
                <a:spLocks noChangeShapeType="1"/>
              </p:cNvSpPr>
              <p:nvPr/>
            </p:nvSpPr>
            <p:spPr bwMode="auto">
              <a:xfrm flipV="1">
                <a:off x="1885" y="270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7" name="Freeform 1530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8" name="Freeform 1531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9" name="Freeform 1532"/>
              <p:cNvSpPr>
                <a:spLocks/>
              </p:cNvSpPr>
              <p:nvPr/>
            </p:nvSpPr>
            <p:spPr bwMode="auto">
              <a:xfrm>
                <a:off x="1889" y="269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4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0" name="Line 1533"/>
              <p:cNvSpPr>
                <a:spLocks noChangeShapeType="1"/>
              </p:cNvSpPr>
              <p:nvPr/>
            </p:nvSpPr>
            <p:spPr bwMode="auto">
              <a:xfrm flipV="1">
                <a:off x="1893" y="2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1" name="Freeform 1534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2" name="Freeform 1535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3" name="Freeform 1536"/>
              <p:cNvSpPr>
                <a:spLocks/>
              </p:cNvSpPr>
              <p:nvPr/>
            </p:nvSpPr>
            <p:spPr bwMode="auto">
              <a:xfrm>
                <a:off x="1894" y="2692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4" name="Line 1537"/>
              <p:cNvSpPr>
                <a:spLocks noChangeShapeType="1"/>
              </p:cNvSpPr>
              <p:nvPr/>
            </p:nvSpPr>
            <p:spPr bwMode="auto">
              <a:xfrm flipV="1">
                <a:off x="189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5" name="Freeform 1538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6" name="Freeform 1539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7" name="Freeform 1540"/>
              <p:cNvSpPr>
                <a:spLocks/>
              </p:cNvSpPr>
              <p:nvPr/>
            </p:nvSpPr>
            <p:spPr bwMode="auto">
              <a:xfrm>
                <a:off x="1898" y="2684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8" name="Line 1541"/>
              <p:cNvSpPr>
                <a:spLocks noChangeShapeType="1"/>
              </p:cNvSpPr>
              <p:nvPr/>
            </p:nvSpPr>
            <p:spPr bwMode="auto">
              <a:xfrm flipV="1">
                <a:off x="1903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9" name="Freeform 1542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0" name="Freeform 1543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1" name="Freeform 1544"/>
              <p:cNvSpPr>
                <a:spLocks/>
              </p:cNvSpPr>
              <p:nvPr/>
            </p:nvSpPr>
            <p:spPr bwMode="auto">
              <a:xfrm>
                <a:off x="1901" y="267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2" name="Line 1545"/>
              <p:cNvSpPr>
                <a:spLocks noChangeShapeType="1"/>
              </p:cNvSpPr>
              <p:nvPr/>
            </p:nvSpPr>
            <p:spPr bwMode="auto">
              <a:xfrm flipV="1">
                <a:off x="190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3" name="Freeform 1546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4" name="Freeform 1547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5" name="Freeform 1548"/>
              <p:cNvSpPr>
                <a:spLocks/>
              </p:cNvSpPr>
              <p:nvPr/>
            </p:nvSpPr>
            <p:spPr bwMode="auto">
              <a:xfrm>
                <a:off x="1902" y="2666"/>
                <a:ext cx="5" cy="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6" name="Line 1549"/>
              <p:cNvSpPr>
                <a:spLocks noChangeShapeType="1"/>
              </p:cNvSpPr>
              <p:nvPr/>
            </p:nvSpPr>
            <p:spPr bwMode="auto">
              <a:xfrm flipV="1">
                <a:off x="1907" y="266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7" name="Freeform 1550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8" name="Freeform 1551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9" name="Freeform 1552"/>
              <p:cNvSpPr>
                <a:spLocks/>
              </p:cNvSpPr>
              <p:nvPr/>
            </p:nvSpPr>
            <p:spPr bwMode="auto">
              <a:xfrm>
                <a:off x="1901" y="2657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0" name="Line 1553"/>
              <p:cNvSpPr>
                <a:spLocks noChangeShapeType="1"/>
              </p:cNvSpPr>
              <p:nvPr/>
            </p:nvSpPr>
            <p:spPr bwMode="auto">
              <a:xfrm flipH="1" flipV="1">
                <a:off x="1906" y="2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1" name="Freeform 1554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2" name="Freeform 1555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3" name="Freeform 1556"/>
              <p:cNvSpPr>
                <a:spLocks/>
              </p:cNvSpPr>
              <p:nvPr/>
            </p:nvSpPr>
            <p:spPr bwMode="auto">
              <a:xfrm>
                <a:off x="1898" y="2647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4" name="Line 1557"/>
              <p:cNvSpPr>
                <a:spLocks noChangeShapeType="1"/>
              </p:cNvSpPr>
              <p:nvPr/>
            </p:nvSpPr>
            <p:spPr bwMode="auto">
              <a:xfrm flipH="1" flipV="1">
                <a:off x="1903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5" name="Freeform 1558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6" name="Freeform 1559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7" name="Freeform 1560"/>
              <p:cNvSpPr>
                <a:spLocks/>
              </p:cNvSpPr>
              <p:nvPr/>
            </p:nvSpPr>
            <p:spPr bwMode="auto">
              <a:xfrm>
                <a:off x="1894" y="2638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8" name="Line 1561"/>
              <p:cNvSpPr>
                <a:spLocks noChangeShapeType="1"/>
              </p:cNvSpPr>
              <p:nvPr/>
            </p:nvSpPr>
            <p:spPr bwMode="auto">
              <a:xfrm flipH="1" flipV="1">
                <a:off x="1899" y="263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9" name="Freeform 1562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0" name="Freeform 1563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1" name="Freeform 1564"/>
              <p:cNvSpPr>
                <a:spLocks/>
              </p:cNvSpPr>
              <p:nvPr/>
            </p:nvSpPr>
            <p:spPr bwMode="auto">
              <a:xfrm>
                <a:off x="1889" y="2631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2" name="Line 1565"/>
              <p:cNvSpPr>
                <a:spLocks noChangeShapeType="1"/>
              </p:cNvSpPr>
              <p:nvPr/>
            </p:nvSpPr>
            <p:spPr bwMode="auto">
              <a:xfrm flipH="1" flipV="1">
                <a:off x="1893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3" name="Freeform 1566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4" name="Freeform 1567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5" name="Freeform 1568"/>
              <p:cNvSpPr>
                <a:spLocks/>
              </p:cNvSpPr>
              <p:nvPr/>
            </p:nvSpPr>
            <p:spPr bwMode="auto">
              <a:xfrm>
                <a:off x="1883" y="262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6" name="Line 1569"/>
              <p:cNvSpPr>
                <a:spLocks noChangeShapeType="1"/>
              </p:cNvSpPr>
              <p:nvPr/>
            </p:nvSpPr>
            <p:spPr bwMode="auto">
              <a:xfrm flipH="1" flipV="1">
                <a:off x="1885" y="262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7" name="Freeform 1570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8" name="Freeform 1571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9" name="Freeform 1572"/>
              <p:cNvSpPr>
                <a:spLocks/>
              </p:cNvSpPr>
              <p:nvPr/>
            </p:nvSpPr>
            <p:spPr bwMode="auto">
              <a:xfrm>
                <a:off x="1876" y="2620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0" name="Line 1573"/>
              <p:cNvSpPr>
                <a:spLocks noChangeShapeType="1"/>
              </p:cNvSpPr>
              <p:nvPr/>
            </p:nvSpPr>
            <p:spPr bwMode="auto">
              <a:xfrm flipH="1" flipV="1">
                <a:off x="1877" y="2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1" name="Freeform 1574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2" name="Freeform 1575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3" name="Freeform 1576"/>
              <p:cNvSpPr>
                <a:spLocks/>
              </p:cNvSpPr>
              <p:nvPr/>
            </p:nvSpPr>
            <p:spPr bwMode="auto">
              <a:xfrm>
                <a:off x="1868" y="2617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4" name="Line 1577"/>
              <p:cNvSpPr>
                <a:spLocks noChangeShapeType="1"/>
              </p:cNvSpPr>
              <p:nvPr/>
            </p:nvSpPr>
            <p:spPr bwMode="auto">
              <a:xfrm flipH="1" flipV="1">
                <a:off x="1868" y="2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5" name="Freeform 1578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6" name="Freeform 1579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7" name="Freeform 158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8" name="Freeform 158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9" name="Freeform 1582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0" name="Freeform 158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1" name="Freeform 1584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2" name="Freeform 1585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3" name="Freeform 1586"/>
              <p:cNvSpPr>
                <a:spLocks/>
              </p:cNvSpPr>
              <p:nvPr/>
            </p:nvSpPr>
            <p:spPr bwMode="auto">
              <a:xfrm>
                <a:off x="1868" y="244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4" name="Line 1587"/>
              <p:cNvSpPr>
                <a:spLocks noChangeShapeType="1"/>
              </p:cNvSpPr>
              <p:nvPr/>
            </p:nvSpPr>
            <p:spPr bwMode="auto">
              <a:xfrm flipV="1">
                <a:off x="1868" y="24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5" name="Freeform 1588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6" name="Freeform 1589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7" name="Freeform 1590"/>
              <p:cNvSpPr>
                <a:spLocks/>
              </p:cNvSpPr>
              <p:nvPr/>
            </p:nvSpPr>
            <p:spPr bwMode="auto">
              <a:xfrm>
                <a:off x="1876" y="2442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8" name="Line 1591"/>
              <p:cNvSpPr>
                <a:spLocks noChangeShapeType="1"/>
              </p:cNvSpPr>
              <p:nvPr/>
            </p:nvSpPr>
            <p:spPr bwMode="auto">
              <a:xfrm flipV="1">
                <a:off x="1877" y="24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9" name="Freeform 1592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0" name="Freeform 1593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1" name="Freeform 1594"/>
              <p:cNvSpPr>
                <a:spLocks/>
              </p:cNvSpPr>
              <p:nvPr/>
            </p:nvSpPr>
            <p:spPr bwMode="auto">
              <a:xfrm>
                <a:off x="1883" y="2437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2" name="Line 1595"/>
              <p:cNvSpPr>
                <a:spLocks noChangeShapeType="1"/>
              </p:cNvSpPr>
              <p:nvPr/>
            </p:nvSpPr>
            <p:spPr bwMode="auto">
              <a:xfrm flipV="1">
                <a:off x="1885" y="244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3" name="Freeform 1596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4" name="Freeform 1597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5" name="Freeform 1598"/>
              <p:cNvSpPr>
                <a:spLocks/>
              </p:cNvSpPr>
              <p:nvPr/>
            </p:nvSpPr>
            <p:spPr bwMode="auto">
              <a:xfrm>
                <a:off x="1889" y="243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6" name="Line 1599"/>
              <p:cNvSpPr>
                <a:spLocks noChangeShapeType="1"/>
              </p:cNvSpPr>
              <p:nvPr/>
            </p:nvSpPr>
            <p:spPr bwMode="auto">
              <a:xfrm flipV="1">
                <a:off x="1893" y="2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7" name="Freeform 1600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8" name="Freeform 1601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9" name="Freeform 1602"/>
              <p:cNvSpPr>
                <a:spLocks/>
              </p:cNvSpPr>
              <p:nvPr/>
            </p:nvSpPr>
            <p:spPr bwMode="auto">
              <a:xfrm>
                <a:off x="1894" y="242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0" name="Line 1603"/>
              <p:cNvSpPr>
                <a:spLocks noChangeShapeType="1"/>
              </p:cNvSpPr>
              <p:nvPr/>
            </p:nvSpPr>
            <p:spPr bwMode="auto">
              <a:xfrm flipV="1">
                <a:off x="1899" y="24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1" name="Freeform 1604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2" name="Freeform 1605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3" name="Freeform 1606"/>
              <p:cNvSpPr>
                <a:spLocks/>
              </p:cNvSpPr>
              <p:nvPr/>
            </p:nvSpPr>
            <p:spPr bwMode="auto">
              <a:xfrm>
                <a:off x="1898" y="2417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4" name="Line 1607"/>
              <p:cNvSpPr>
                <a:spLocks noChangeShapeType="1"/>
              </p:cNvSpPr>
              <p:nvPr/>
            </p:nvSpPr>
            <p:spPr bwMode="auto">
              <a:xfrm flipV="1">
                <a:off x="1903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5" name="Freeform 1608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6" name="Freeform 1609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7" name="Freeform 1610"/>
              <p:cNvSpPr>
                <a:spLocks/>
              </p:cNvSpPr>
              <p:nvPr/>
            </p:nvSpPr>
            <p:spPr bwMode="auto">
              <a:xfrm>
                <a:off x="1901" y="2409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8" name="Line 1611"/>
              <p:cNvSpPr>
                <a:spLocks noChangeShapeType="1"/>
              </p:cNvSpPr>
              <p:nvPr/>
            </p:nvSpPr>
            <p:spPr bwMode="auto">
              <a:xfrm flipV="1">
                <a:off x="1906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9" name="Freeform 1612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0" name="Freeform 1613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1" name="Freeform 1614"/>
              <p:cNvSpPr>
                <a:spLocks/>
              </p:cNvSpPr>
              <p:nvPr/>
            </p:nvSpPr>
            <p:spPr bwMode="auto">
              <a:xfrm>
                <a:off x="1902" y="2400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2" name="Line 1615"/>
              <p:cNvSpPr>
                <a:spLocks noChangeShapeType="1"/>
              </p:cNvSpPr>
              <p:nvPr/>
            </p:nvSpPr>
            <p:spPr bwMode="auto">
              <a:xfrm flipV="1">
                <a:off x="1907" y="24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3" name="Freeform 1616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4" name="Freeform 1617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5" name="Freeform 1618"/>
              <p:cNvSpPr>
                <a:spLocks/>
              </p:cNvSpPr>
              <p:nvPr/>
            </p:nvSpPr>
            <p:spPr bwMode="auto">
              <a:xfrm>
                <a:off x="1901" y="2390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6" name="Line 1619"/>
              <p:cNvSpPr>
                <a:spLocks noChangeShapeType="1"/>
              </p:cNvSpPr>
              <p:nvPr/>
            </p:nvSpPr>
            <p:spPr bwMode="auto">
              <a:xfrm flipH="1" flipV="1">
                <a:off x="1906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7" name="Freeform 1620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8" name="Freeform 1621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9" name="Freeform 1622"/>
              <p:cNvSpPr>
                <a:spLocks/>
              </p:cNvSpPr>
              <p:nvPr/>
            </p:nvSpPr>
            <p:spPr bwMode="auto">
              <a:xfrm>
                <a:off x="1898" y="2381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1" name="Group 1824"/>
            <p:cNvGrpSpPr>
              <a:grpSpLocks/>
            </p:cNvGrpSpPr>
            <p:nvPr/>
          </p:nvGrpSpPr>
          <p:grpSpPr bwMode="auto">
            <a:xfrm>
              <a:off x="1702" y="2084"/>
              <a:ext cx="206" cy="456"/>
              <a:chOff x="1702" y="2084"/>
              <a:chExt cx="206" cy="456"/>
            </a:xfrm>
          </p:grpSpPr>
          <p:sp>
            <p:nvSpPr>
              <p:cNvPr id="1390" name="Line 1624"/>
              <p:cNvSpPr>
                <a:spLocks noChangeShapeType="1"/>
              </p:cNvSpPr>
              <p:nvPr/>
            </p:nvSpPr>
            <p:spPr bwMode="auto">
              <a:xfrm flipH="1" flipV="1">
                <a:off x="1903" y="23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1" name="Freeform 1625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2" name="Freeform 1626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3" name="Freeform 1627"/>
              <p:cNvSpPr>
                <a:spLocks/>
              </p:cNvSpPr>
              <p:nvPr/>
            </p:nvSpPr>
            <p:spPr bwMode="auto">
              <a:xfrm>
                <a:off x="1894" y="2372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4" name="Line 1628"/>
              <p:cNvSpPr>
                <a:spLocks noChangeShapeType="1"/>
              </p:cNvSpPr>
              <p:nvPr/>
            </p:nvSpPr>
            <p:spPr bwMode="auto">
              <a:xfrm flipH="1" flipV="1">
                <a:off x="1899" y="2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5" name="Freeform 1629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6" name="Freeform 1630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7" name="Freeform 1631"/>
              <p:cNvSpPr>
                <a:spLocks/>
              </p:cNvSpPr>
              <p:nvPr/>
            </p:nvSpPr>
            <p:spPr bwMode="auto">
              <a:xfrm>
                <a:off x="1889" y="2364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8" name="Line 1632"/>
              <p:cNvSpPr>
                <a:spLocks noChangeShapeType="1"/>
              </p:cNvSpPr>
              <p:nvPr/>
            </p:nvSpPr>
            <p:spPr bwMode="auto">
              <a:xfrm flipH="1" flipV="1">
                <a:off x="1893" y="23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9" name="Freeform 1633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0" name="Freeform 1634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1" name="Freeform 1635"/>
              <p:cNvSpPr>
                <a:spLocks/>
              </p:cNvSpPr>
              <p:nvPr/>
            </p:nvSpPr>
            <p:spPr bwMode="auto">
              <a:xfrm>
                <a:off x="1883" y="2358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2" name="Line 1636"/>
              <p:cNvSpPr>
                <a:spLocks noChangeShapeType="1"/>
              </p:cNvSpPr>
              <p:nvPr/>
            </p:nvSpPr>
            <p:spPr bwMode="auto">
              <a:xfrm flipH="1" flipV="1">
                <a:off x="1885" y="23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3" name="Freeform 1637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4" name="Freeform 1638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5" name="Freeform 1639"/>
              <p:cNvSpPr>
                <a:spLocks/>
              </p:cNvSpPr>
              <p:nvPr/>
            </p:nvSpPr>
            <p:spPr bwMode="auto">
              <a:xfrm>
                <a:off x="1876" y="2354"/>
                <a:ext cx="2" cy="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6" name="Line 1640"/>
              <p:cNvSpPr>
                <a:spLocks noChangeShapeType="1"/>
              </p:cNvSpPr>
              <p:nvPr/>
            </p:nvSpPr>
            <p:spPr bwMode="auto">
              <a:xfrm flipH="1" flipV="1">
                <a:off x="1877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7" name="Freeform 1641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8" name="Freeform 1642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9" name="Freeform 1643"/>
              <p:cNvSpPr>
                <a:spLocks/>
              </p:cNvSpPr>
              <p:nvPr/>
            </p:nvSpPr>
            <p:spPr bwMode="auto">
              <a:xfrm>
                <a:off x="1868" y="2351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2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0" name="Line 1644"/>
              <p:cNvSpPr>
                <a:spLocks noChangeShapeType="1"/>
              </p:cNvSpPr>
              <p:nvPr/>
            </p:nvSpPr>
            <p:spPr bwMode="auto">
              <a:xfrm flipH="1" flipV="1">
                <a:off x="1868" y="2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1" name="Freeform 1645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2" name="Freeform 1646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3" name="Freeform 1647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4" name="Freeform 1648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5" name="Freeform 1649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6" name="Freeform 1650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7" name="Freeform 1651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8" name="Freeform 1652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9" name="Freeform 1653"/>
              <p:cNvSpPr>
                <a:spLocks/>
              </p:cNvSpPr>
              <p:nvPr/>
            </p:nvSpPr>
            <p:spPr bwMode="auto">
              <a:xfrm>
                <a:off x="1868" y="2533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0" name="Line 1654"/>
              <p:cNvSpPr>
                <a:spLocks noChangeShapeType="1"/>
              </p:cNvSpPr>
              <p:nvPr/>
            </p:nvSpPr>
            <p:spPr bwMode="auto">
              <a:xfrm flipV="1">
                <a:off x="1868" y="2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1" name="Freeform 1655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2" name="Freeform 1656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3" name="Freeform 1657"/>
              <p:cNvSpPr>
                <a:spLocks/>
              </p:cNvSpPr>
              <p:nvPr/>
            </p:nvSpPr>
            <p:spPr bwMode="auto">
              <a:xfrm>
                <a:off x="1876" y="253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4" name="Line 1658"/>
              <p:cNvSpPr>
                <a:spLocks noChangeShapeType="1"/>
              </p:cNvSpPr>
              <p:nvPr/>
            </p:nvSpPr>
            <p:spPr bwMode="auto">
              <a:xfrm flipV="1">
                <a:off x="1877" y="2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5" name="Freeform 1659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6" name="Freeform 1660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7" name="Freeform 1661"/>
              <p:cNvSpPr>
                <a:spLocks/>
              </p:cNvSpPr>
              <p:nvPr/>
            </p:nvSpPr>
            <p:spPr bwMode="auto">
              <a:xfrm>
                <a:off x="1883" y="2526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8" name="Line 1662"/>
              <p:cNvSpPr>
                <a:spLocks noChangeShapeType="1"/>
              </p:cNvSpPr>
              <p:nvPr/>
            </p:nvSpPr>
            <p:spPr bwMode="auto">
              <a:xfrm flipV="1">
                <a:off x="1885" y="253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9" name="Freeform 1663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0" name="Freeform 1664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1" name="Freeform 1665"/>
              <p:cNvSpPr>
                <a:spLocks/>
              </p:cNvSpPr>
              <p:nvPr/>
            </p:nvSpPr>
            <p:spPr bwMode="auto">
              <a:xfrm>
                <a:off x="1889" y="2521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2" name="Line 1666"/>
              <p:cNvSpPr>
                <a:spLocks noChangeShapeType="1"/>
              </p:cNvSpPr>
              <p:nvPr/>
            </p:nvSpPr>
            <p:spPr bwMode="auto">
              <a:xfrm flipV="1">
                <a:off x="1893" y="25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3" name="Freeform 1667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4" name="Freeform 1668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5" name="Freeform 1669"/>
              <p:cNvSpPr>
                <a:spLocks/>
              </p:cNvSpPr>
              <p:nvPr/>
            </p:nvSpPr>
            <p:spPr bwMode="auto">
              <a:xfrm>
                <a:off x="1894" y="2514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8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6" name="Line 1670"/>
              <p:cNvSpPr>
                <a:spLocks noChangeShapeType="1"/>
              </p:cNvSpPr>
              <p:nvPr/>
            </p:nvSpPr>
            <p:spPr bwMode="auto">
              <a:xfrm flipV="1">
                <a:off x="1899" y="2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7" name="Freeform 1671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8" name="Freeform 1672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9" name="Freeform 1673"/>
              <p:cNvSpPr>
                <a:spLocks/>
              </p:cNvSpPr>
              <p:nvPr/>
            </p:nvSpPr>
            <p:spPr bwMode="auto">
              <a:xfrm>
                <a:off x="1898" y="25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0" name="Line 1674"/>
              <p:cNvSpPr>
                <a:spLocks noChangeShapeType="1"/>
              </p:cNvSpPr>
              <p:nvPr/>
            </p:nvSpPr>
            <p:spPr bwMode="auto">
              <a:xfrm flipV="1">
                <a:off x="1903" y="2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1" name="Freeform 1675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2" name="Freeform 1676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3" name="Freeform 1677"/>
              <p:cNvSpPr>
                <a:spLocks/>
              </p:cNvSpPr>
              <p:nvPr/>
            </p:nvSpPr>
            <p:spPr bwMode="auto">
              <a:xfrm>
                <a:off x="1901" y="2498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4" name="Line 1678"/>
              <p:cNvSpPr>
                <a:spLocks noChangeShapeType="1"/>
              </p:cNvSpPr>
              <p:nvPr/>
            </p:nvSpPr>
            <p:spPr bwMode="auto">
              <a:xfrm flipV="1">
                <a:off x="1906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5" name="Freeform 1679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6" name="Freeform 1680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7" name="Freeform 1681"/>
              <p:cNvSpPr>
                <a:spLocks/>
              </p:cNvSpPr>
              <p:nvPr/>
            </p:nvSpPr>
            <p:spPr bwMode="auto">
              <a:xfrm>
                <a:off x="1902" y="2489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8" name="Line 1682"/>
              <p:cNvSpPr>
                <a:spLocks noChangeShapeType="1"/>
              </p:cNvSpPr>
              <p:nvPr/>
            </p:nvSpPr>
            <p:spPr bwMode="auto">
              <a:xfrm flipV="1">
                <a:off x="1907" y="24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9" name="Freeform 1683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0" name="Freeform 1684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1" name="Freeform 1685"/>
              <p:cNvSpPr>
                <a:spLocks/>
              </p:cNvSpPr>
              <p:nvPr/>
            </p:nvSpPr>
            <p:spPr bwMode="auto">
              <a:xfrm>
                <a:off x="1901" y="2479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2" name="Line 1686"/>
              <p:cNvSpPr>
                <a:spLocks noChangeShapeType="1"/>
              </p:cNvSpPr>
              <p:nvPr/>
            </p:nvSpPr>
            <p:spPr bwMode="auto">
              <a:xfrm flipH="1" flipV="1">
                <a:off x="1906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3" name="Freeform 1687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4" name="Freeform 1688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5" name="Freeform 1689"/>
              <p:cNvSpPr>
                <a:spLocks/>
              </p:cNvSpPr>
              <p:nvPr/>
            </p:nvSpPr>
            <p:spPr bwMode="auto">
              <a:xfrm>
                <a:off x="1898" y="2469"/>
                <a:ext cx="6" cy="3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6" name="Line 1690"/>
              <p:cNvSpPr>
                <a:spLocks noChangeShapeType="1"/>
              </p:cNvSpPr>
              <p:nvPr/>
            </p:nvSpPr>
            <p:spPr bwMode="auto">
              <a:xfrm flipH="1" flipV="1">
                <a:off x="1903" y="24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7" name="Freeform 1691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8" name="Freeform 1692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9" name="Freeform 1693"/>
              <p:cNvSpPr>
                <a:spLocks/>
              </p:cNvSpPr>
              <p:nvPr/>
            </p:nvSpPr>
            <p:spPr bwMode="auto">
              <a:xfrm>
                <a:off x="1894" y="2461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0" name="Line 1694"/>
              <p:cNvSpPr>
                <a:spLocks noChangeShapeType="1"/>
              </p:cNvSpPr>
              <p:nvPr/>
            </p:nvSpPr>
            <p:spPr bwMode="auto">
              <a:xfrm flipH="1" flipV="1">
                <a:off x="1899" y="24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1" name="Freeform 1695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2" name="Freeform 1696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3" name="Freeform 1697"/>
              <p:cNvSpPr>
                <a:spLocks/>
              </p:cNvSpPr>
              <p:nvPr/>
            </p:nvSpPr>
            <p:spPr bwMode="auto">
              <a:xfrm>
                <a:off x="1889" y="2453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4" name="Line 1698"/>
              <p:cNvSpPr>
                <a:spLocks noChangeShapeType="1"/>
              </p:cNvSpPr>
              <p:nvPr/>
            </p:nvSpPr>
            <p:spPr bwMode="auto">
              <a:xfrm flipH="1" flipV="1">
                <a:off x="1893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5" name="Freeform 1699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6" name="Freeform 1700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7" name="Freeform 1701"/>
              <p:cNvSpPr>
                <a:spLocks/>
              </p:cNvSpPr>
              <p:nvPr/>
            </p:nvSpPr>
            <p:spPr bwMode="auto">
              <a:xfrm>
                <a:off x="1883" y="2447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8" name="Line 1702"/>
              <p:cNvSpPr>
                <a:spLocks noChangeShapeType="1"/>
              </p:cNvSpPr>
              <p:nvPr/>
            </p:nvSpPr>
            <p:spPr bwMode="auto">
              <a:xfrm flipH="1" flipV="1">
                <a:off x="1885" y="244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9" name="Freeform 1703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0" name="Freeform 1704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1" name="Freeform 1705"/>
              <p:cNvSpPr>
                <a:spLocks/>
              </p:cNvSpPr>
              <p:nvPr/>
            </p:nvSpPr>
            <p:spPr bwMode="auto">
              <a:xfrm>
                <a:off x="1876" y="2442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2" name="Line 1706"/>
              <p:cNvSpPr>
                <a:spLocks noChangeShapeType="1"/>
              </p:cNvSpPr>
              <p:nvPr/>
            </p:nvSpPr>
            <p:spPr bwMode="auto">
              <a:xfrm flipH="1" flipV="1">
                <a:off x="1877" y="2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3" name="Freeform 1707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4" name="Freeform 1708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5" name="Freeform 1709"/>
              <p:cNvSpPr>
                <a:spLocks/>
              </p:cNvSpPr>
              <p:nvPr/>
            </p:nvSpPr>
            <p:spPr bwMode="auto">
              <a:xfrm>
                <a:off x="1868" y="244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6" name="Line 1710"/>
              <p:cNvSpPr>
                <a:spLocks noChangeShapeType="1"/>
              </p:cNvSpPr>
              <p:nvPr/>
            </p:nvSpPr>
            <p:spPr bwMode="auto">
              <a:xfrm flipH="1" flipV="1">
                <a:off x="1868" y="24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7" name="Freeform 1711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8" name="Freeform 1712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9" name="Freeform 171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0" name="Freeform 1714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1" name="Freeform 1715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2" name="Freeform 1716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3" name="Freeform 1717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4" name="Freeform 1718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5" name="Freeform 1719"/>
              <p:cNvSpPr>
                <a:spLocks/>
              </p:cNvSpPr>
              <p:nvPr/>
            </p:nvSpPr>
            <p:spPr bwMode="auto">
              <a:xfrm>
                <a:off x="1868" y="235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6" name="Line 1720"/>
              <p:cNvSpPr>
                <a:spLocks noChangeShapeType="1"/>
              </p:cNvSpPr>
              <p:nvPr/>
            </p:nvSpPr>
            <p:spPr bwMode="auto">
              <a:xfrm flipV="1">
                <a:off x="1868" y="23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7" name="Freeform 1721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8" name="Freeform 1722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9" name="Freeform 1723"/>
              <p:cNvSpPr>
                <a:spLocks/>
              </p:cNvSpPr>
              <p:nvPr/>
            </p:nvSpPr>
            <p:spPr bwMode="auto">
              <a:xfrm>
                <a:off x="1876" y="2353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0" name="Line 1724"/>
              <p:cNvSpPr>
                <a:spLocks noChangeShapeType="1"/>
              </p:cNvSpPr>
              <p:nvPr/>
            </p:nvSpPr>
            <p:spPr bwMode="auto">
              <a:xfrm flipV="1">
                <a:off x="1877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1" name="Freeform 1725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2" name="Freeform 1726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3" name="Freeform 1727"/>
              <p:cNvSpPr>
                <a:spLocks/>
              </p:cNvSpPr>
              <p:nvPr/>
            </p:nvSpPr>
            <p:spPr bwMode="auto">
              <a:xfrm>
                <a:off x="1883" y="2349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4" name="Line 1728"/>
              <p:cNvSpPr>
                <a:spLocks noChangeShapeType="1"/>
              </p:cNvSpPr>
              <p:nvPr/>
            </p:nvSpPr>
            <p:spPr bwMode="auto">
              <a:xfrm flipV="1">
                <a:off x="1885" y="235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5" name="Freeform 1729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6" name="Freeform 1730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7" name="Freeform 1731"/>
              <p:cNvSpPr>
                <a:spLocks/>
              </p:cNvSpPr>
              <p:nvPr/>
            </p:nvSpPr>
            <p:spPr bwMode="auto">
              <a:xfrm>
                <a:off x="1889" y="2343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8" name="Line 1732"/>
              <p:cNvSpPr>
                <a:spLocks noChangeShapeType="1"/>
              </p:cNvSpPr>
              <p:nvPr/>
            </p:nvSpPr>
            <p:spPr bwMode="auto">
              <a:xfrm flipV="1">
                <a:off x="1893" y="2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9" name="Freeform 1733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0" name="Freeform 1734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1" name="Freeform 1735"/>
              <p:cNvSpPr>
                <a:spLocks/>
              </p:cNvSpPr>
              <p:nvPr/>
            </p:nvSpPr>
            <p:spPr bwMode="auto">
              <a:xfrm>
                <a:off x="1894" y="2336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2" name="Line 1736"/>
              <p:cNvSpPr>
                <a:spLocks noChangeShapeType="1"/>
              </p:cNvSpPr>
              <p:nvPr/>
            </p:nvSpPr>
            <p:spPr bwMode="auto">
              <a:xfrm flipV="1">
                <a:off x="1899" y="2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3" name="Freeform 1737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4" name="Freeform 1738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5" name="Freeform 1739"/>
              <p:cNvSpPr>
                <a:spLocks/>
              </p:cNvSpPr>
              <p:nvPr/>
            </p:nvSpPr>
            <p:spPr bwMode="auto">
              <a:xfrm>
                <a:off x="1898" y="2329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6" name="Line 1740"/>
              <p:cNvSpPr>
                <a:spLocks noChangeShapeType="1"/>
              </p:cNvSpPr>
              <p:nvPr/>
            </p:nvSpPr>
            <p:spPr bwMode="auto">
              <a:xfrm flipV="1">
                <a:off x="1903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7" name="Freeform 1741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8" name="Freeform 1742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9" name="Freeform 1743"/>
              <p:cNvSpPr>
                <a:spLocks/>
              </p:cNvSpPr>
              <p:nvPr/>
            </p:nvSpPr>
            <p:spPr bwMode="auto">
              <a:xfrm>
                <a:off x="1901" y="2320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0"/>
                  </a:cxn>
                  <a:cxn ang="0">
                    <a:pos x="34" y="3"/>
                  </a:cxn>
                  <a:cxn ang="0">
                    <a:pos x="0" y="0"/>
                  </a:cxn>
                </a:cxnLst>
                <a:rect l="0" t="0" r="r" b="b"/>
                <a:pathLst>
                  <a:path w="34" h="10">
                    <a:moveTo>
                      <a:pt x="0" y="0"/>
                    </a:moveTo>
                    <a:lnTo>
                      <a:pt x="33" y="10"/>
                    </a:lnTo>
                    <a:lnTo>
                      <a:pt x="3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0" name="Line 1744"/>
              <p:cNvSpPr>
                <a:spLocks noChangeShapeType="1"/>
              </p:cNvSpPr>
              <p:nvPr/>
            </p:nvSpPr>
            <p:spPr bwMode="auto">
              <a:xfrm flipV="1">
                <a:off x="1906" y="2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1" name="Freeform 1745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2" name="Freeform 1746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3" name="Freeform 1747"/>
              <p:cNvSpPr>
                <a:spLocks/>
              </p:cNvSpPr>
              <p:nvPr/>
            </p:nvSpPr>
            <p:spPr bwMode="auto">
              <a:xfrm>
                <a:off x="1902" y="2311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4" name="Line 1748"/>
              <p:cNvSpPr>
                <a:spLocks noChangeShapeType="1"/>
              </p:cNvSpPr>
              <p:nvPr/>
            </p:nvSpPr>
            <p:spPr bwMode="auto">
              <a:xfrm flipV="1">
                <a:off x="1907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5" name="Freeform 1749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6" name="Freeform 1750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7" name="Freeform 1751"/>
              <p:cNvSpPr>
                <a:spLocks/>
              </p:cNvSpPr>
              <p:nvPr/>
            </p:nvSpPr>
            <p:spPr bwMode="auto">
              <a:xfrm>
                <a:off x="1901" y="2301"/>
                <a:ext cx="5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0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8" name="Line 1752"/>
              <p:cNvSpPr>
                <a:spLocks noChangeShapeType="1"/>
              </p:cNvSpPr>
              <p:nvPr/>
            </p:nvSpPr>
            <p:spPr bwMode="auto">
              <a:xfrm flipH="1" flipV="1">
                <a:off x="1906" y="2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9" name="Freeform 1753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0" name="Freeform 1754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1" name="Freeform 1755"/>
              <p:cNvSpPr>
                <a:spLocks/>
              </p:cNvSpPr>
              <p:nvPr/>
            </p:nvSpPr>
            <p:spPr bwMode="auto">
              <a:xfrm>
                <a:off x="1898" y="229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2" name="Line 1756"/>
              <p:cNvSpPr>
                <a:spLocks noChangeShapeType="1"/>
              </p:cNvSpPr>
              <p:nvPr/>
            </p:nvSpPr>
            <p:spPr bwMode="auto">
              <a:xfrm flipH="1" flipV="1">
                <a:off x="1903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3" name="Freeform 1757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4" name="Freeform 1758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5" name="Freeform 1759"/>
              <p:cNvSpPr>
                <a:spLocks/>
              </p:cNvSpPr>
              <p:nvPr/>
            </p:nvSpPr>
            <p:spPr bwMode="auto">
              <a:xfrm>
                <a:off x="1894" y="2283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6" name="Line 1760"/>
              <p:cNvSpPr>
                <a:spLocks noChangeShapeType="1"/>
              </p:cNvSpPr>
              <p:nvPr/>
            </p:nvSpPr>
            <p:spPr bwMode="auto">
              <a:xfrm flipH="1" flipV="1">
                <a:off x="1899" y="2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7" name="Freeform 1761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8" name="Freeform 1762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9" name="Freeform 1763"/>
              <p:cNvSpPr>
                <a:spLocks/>
              </p:cNvSpPr>
              <p:nvPr/>
            </p:nvSpPr>
            <p:spPr bwMode="auto">
              <a:xfrm>
                <a:off x="1889" y="2276"/>
                <a:ext cx="5" cy="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0" name="Line 1764"/>
              <p:cNvSpPr>
                <a:spLocks noChangeShapeType="1"/>
              </p:cNvSpPr>
              <p:nvPr/>
            </p:nvSpPr>
            <p:spPr bwMode="auto">
              <a:xfrm flipH="1" flipV="1">
                <a:off x="1893" y="22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1" name="Freeform 1765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2" name="Freeform 1766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3" name="Freeform 1767"/>
              <p:cNvSpPr>
                <a:spLocks/>
              </p:cNvSpPr>
              <p:nvPr/>
            </p:nvSpPr>
            <p:spPr bwMode="auto">
              <a:xfrm>
                <a:off x="1883" y="2269"/>
                <a:ext cx="4" cy="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2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2" h="32">
                    <a:moveTo>
                      <a:pt x="0" y="32"/>
                    </a:moveTo>
                    <a:lnTo>
                      <a:pt x="22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4" name="Line 1768"/>
              <p:cNvSpPr>
                <a:spLocks noChangeShapeType="1"/>
              </p:cNvSpPr>
              <p:nvPr/>
            </p:nvSpPr>
            <p:spPr bwMode="auto">
              <a:xfrm flipH="1" flipV="1">
                <a:off x="1885" y="22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5" name="Freeform 1769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6" name="Freeform 1770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7" name="Freeform 1771"/>
              <p:cNvSpPr>
                <a:spLocks/>
              </p:cNvSpPr>
              <p:nvPr/>
            </p:nvSpPr>
            <p:spPr bwMode="auto">
              <a:xfrm>
                <a:off x="1876" y="2265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4"/>
                  </a:cxn>
                </a:cxnLst>
                <a:rect l="0" t="0" r="r" b="b"/>
                <a:pathLst>
                  <a:path w="16" h="34">
                    <a:moveTo>
                      <a:pt x="0" y="34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8" name="Line 1772"/>
              <p:cNvSpPr>
                <a:spLocks noChangeShapeType="1"/>
              </p:cNvSpPr>
              <p:nvPr/>
            </p:nvSpPr>
            <p:spPr bwMode="auto">
              <a:xfrm flipH="1" flipV="1">
                <a:off x="1877" y="2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9" name="Freeform 1773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0" name="Freeform 1774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1" name="Freeform 1775"/>
              <p:cNvSpPr>
                <a:spLocks/>
              </p:cNvSpPr>
              <p:nvPr/>
            </p:nvSpPr>
            <p:spPr bwMode="auto">
              <a:xfrm>
                <a:off x="1868" y="226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2" name="Line 1776"/>
              <p:cNvSpPr>
                <a:spLocks noChangeShapeType="1"/>
              </p:cNvSpPr>
              <p:nvPr/>
            </p:nvSpPr>
            <p:spPr bwMode="auto">
              <a:xfrm flipH="1" flipV="1">
                <a:off x="1868" y="2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3" name="Freeform 1777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4" name="Freeform 1778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5" name="Freeform 1779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6" name="Freeform 1780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7" name="Freeform 1781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  <a:cxn ang="0">
                    <a:pos x="31" y="36"/>
                  </a:cxn>
                </a:cxnLst>
                <a:rect l="0" t="0" r="r" b="b"/>
                <a:pathLst>
                  <a:path w="65" h="52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8" name="Freeform 1782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</a:cxnLst>
                <a:rect l="0" t="0" r="r" b="b"/>
                <a:pathLst>
                  <a:path w="65" h="52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9" name="Freeform 1783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0" name="Freeform 1784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1" name="Freeform 1785"/>
              <p:cNvSpPr>
                <a:spLocks/>
              </p:cNvSpPr>
              <p:nvPr/>
            </p:nvSpPr>
            <p:spPr bwMode="auto">
              <a:xfrm>
                <a:off x="1705" y="2095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2" name="Line 1786"/>
              <p:cNvSpPr>
                <a:spLocks noChangeShapeType="1"/>
              </p:cNvSpPr>
              <p:nvPr/>
            </p:nvSpPr>
            <p:spPr bwMode="auto">
              <a:xfrm flipH="1">
                <a:off x="1705" y="2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3" name="Freeform 1787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4" name="Freeform 1788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5" name="Freeform 1789"/>
              <p:cNvSpPr>
                <a:spLocks/>
              </p:cNvSpPr>
              <p:nvPr/>
            </p:nvSpPr>
            <p:spPr bwMode="auto">
              <a:xfrm>
                <a:off x="1703" y="2105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6" name="Line 1790"/>
              <p:cNvSpPr>
                <a:spLocks noChangeShapeType="1"/>
              </p:cNvSpPr>
              <p:nvPr/>
            </p:nvSpPr>
            <p:spPr bwMode="auto">
              <a:xfrm flipH="1">
                <a:off x="1703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7" name="Freeform 1791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8" name="Freeform 1792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9" name="Freeform 1793"/>
              <p:cNvSpPr>
                <a:spLocks/>
              </p:cNvSpPr>
              <p:nvPr/>
            </p:nvSpPr>
            <p:spPr bwMode="auto">
              <a:xfrm>
                <a:off x="1702" y="2115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0" name="Line 1794"/>
              <p:cNvSpPr>
                <a:spLocks noChangeShapeType="1"/>
              </p:cNvSpPr>
              <p:nvPr/>
            </p:nvSpPr>
            <p:spPr bwMode="auto">
              <a:xfrm>
                <a:off x="170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1" name="Freeform 1795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2" name="Freeform 1796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3" name="Freeform 1797"/>
              <p:cNvSpPr>
                <a:spLocks/>
              </p:cNvSpPr>
              <p:nvPr/>
            </p:nvSpPr>
            <p:spPr bwMode="auto">
              <a:xfrm>
                <a:off x="1704" y="2123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4" name="Line 1798"/>
              <p:cNvSpPr>
                <a:spLocks noChangeShapeType="1"/>
              </p:cNvSpPr>
              <p:nvPr/>
            </p:nvSpPr>
            <p:spPr bwMode="auto">
              <a:xfrm>
                <a:off x="1704" y="21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5" name="Freeform 1799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6" name="Freeform 1800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7" name="Freeform 1801"/>
              <p:cNvSpPr>
                <a:spLocks/>
              </p:cNvSpPr>
              <p:nvPr/>
            </p:nvSpPr>
            <p:spPr bwMode="auto">
              <a:xfrm>
                <a:off x="1707" y="2131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8" name="Line 1802"/>
              <p:cNvSpPr>
                <a:spLocks noChangeShapeType="1"/>
              </p:cNvSpPr>
              <p:nvPr/>
            </p:nvSpPr>
            <p:spPr bwMode="auto">
              <a:xfrm>
                <a:off x="1707" y="21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9" name="Freeform 1803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0" name="Freeform 1804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1" name="Freeform 1805"/>
              <p:cNvSpPr>
                <a:spLocks/>
              </p:cNvSpPr>
              <p:nvPr/>
            </p:nvSpPr>
            <p:spPr bwMode="auto">
              <a:xfrm>
                <a:off x="1712" y="2139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2" name="Line 1806"/>
              <p:cNvSpPr>
                <a:spLocks noChangeShapeType="1"/>
              </p:cNvSpPr>
              <p:nvPr/>
            </p:nvSpPr>
            <p:spPr bwMode="auto">
              <a:xfrm>
                <a:off x="171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3" name="Freeform 1807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4" name="Freeform 1808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5" name="Freeform 1809"/>
              <p:cNvSpPr>
                <a:spLocks/>
              </p:cNvSpPr>
              <p:nvPr/>
            </p:nvSpPr>
            <p:spPr bwMode="auto">
              <a:xfrm>
                <a:off x="1718" y="2145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6" name="Line 1810"/>
              <p:cNvSpPr>
                <a:spLocks noChangeShapeType="1"/>
              </p:cNvSpPr>
              <p:nvPr/>
            </p:nvSpPr>
            <p:spPr bwMode="auto">
              <a:xfrm>
                <a:off x="1718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7" name="Freeform 1811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8" name="Freeform 1812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9" name="Freeform 1813"/>
              <p:cNvSpPr>
                <a:spLocks/>
              </p:cNvSpPr>
              <p:nvPr/>
            </p:nvSpPr>
            <p:spPr bwMode="auto">
              <a:xfrm>
                <a:off x="1726" y="2150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3"/>
                  </a:cxn>
                  <a:cxn ang="0">
                    <a:pos x="19" y="0"/>
                  </a:cxn>
                </a:cxnLst>
                <a:rect l="0" t="0" r="r" b="b"/>
                <a:pathLst>
                  <a:path w="19" h="33">
                    <a:moveTo>
                      <a:pt x="19" y="0"/>
                    </a:moveTo>
                    <a:lnTo>
                      <a:pt x="0" y="29"/>
                    </a:lnTo>
                    <a:lnTo>
                      <a:pt x="5" y="3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0" name="Line 1814"/>
              <p:cNvSpPr>
                <a:spLocks noChangeShapeType="1"/>
              </p:cNvSpPr>
              <p:nvPr/>
            </p:nvSpPr>
            <p:spPr bwMode="auto">
              <a:xfrm>
                <a:off x="172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1" name="Freeform 1815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2" name="Freeform 1816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3" name="Freeform 1817"/>
              <p:cNvSpPr>
                <a:spLocks/>
              </p:cNvSpPr>
              <p:nvPr/>
            </p:nvSpPr>
            <p:spPr bwMode="auto">
              <a:xfrm>
                <a:off x="1734" y="2154"/>
                <a:ext cx="3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3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4" name="Line 1818"/>
              <p:cNvSpPr>
                <a:spLocks noChangeShapeType="1"/>
              </p:cNvSpPr>
              <p:nvPr/>
            </p:nvSpPr>
            <p:spPr bwMode="auto">
              <a:xfrm>
                <a:off x="1734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5" name="Freeform 1819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6" name="Freeform 1820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7" name="Freeform 1821"/>
              <p:cNvSpPr>
                <a:spLocks/>
              </p:cNvSpPr>
              <p:nvPr/>
            </p:nvSpPr>
            <p:spPr bwMode="auto">
              <a:xfrm>
                <a:off x="1743" y="2156"/>
                <a:ext cx="2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8" name="Line 1822"/>
              <p:cNvSpPr>
                <a:spLocks noChangeShapeType="1"/>
              </p:cNvSpPr>
              <p:nvPr/>
            </p:nvSpPr>
            <p:spPr bwMode="auto">
              <a:xfrm>
                <a:off x="174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9" name="Freeform 1823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2" name="Group 2025"/>
            <p:cNvGrpSpPr>
              <a:grpSpLocks/>
            </p:cNvGrpSpPr>
            <p:nvPr/>
          </p:nvGrpSpPr>
          <p:grpSpPr bwMode="auto">
            <a:xfrm>
              <a:off x="1411" y="1906"/>
              <a:ext cx="381" cy="257"/>
              <a:chOff x="1411" y="1906"/>
              <a:chExt cx="381" cy="257"/>
            </a:xfrm>
          </p:grpSpPr>
          <p:sp>
            <p:nvSpPr>
              <p:cNvPr id="1190" name="Freeform 1825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1" name="Freeform 1826"/>
              <p:cNvSpPr>
                <a:spLocks/>
              </p:cNvSpPr>
              <p:nvPr/>
            </p:nvSpPr>
            <p:spPr bwMode="auto">
              <a:xfrm>
                <a:off x="1753" y="2156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2" name="Line 1827"/>
              <p:cNvSpPr>
                <a:spLocks noChangeShapeType="1"/>
              </p:cNvSpPr>
              <p:nvPr/>
            </p:nvSpPr>
            <p:spPr bwMode="auto">
              <a:xfrm>
                <a:off x="175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3" name="Freeform 1828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4" name="Freeform 1829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5" name="Freeform 1830"/>
              <p:cNvSpPr>
                <a:spLocks/>
              </p:cNvSpPr>
              <p:nvPr/>
            </p:nvSpPr>
            <p:spPr bwMode="auto">
              <a:xfrm>
                <a:off x="1761" y="215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6" name="Line 1831"/>
              <p:cNvSpPr>
                <a:spLocks noChangeShapeType="1"/>
              </p:cNvSpPr>
              <p:nvPr/>
            </p:nvSpPr>
            <p:spPr bwMode="auto">
              <a:xfrm flipV="1">
                <a:off x="1762" y="21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7" name="Freeform 1832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8" name="Freeform 1833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9" name="Freeform 1834"/>
              <p:cNvSpPr>
                <a:spLocks/>
              </p:cNvSpPr>
              <p:nvPr/>
            </p:nvSpPr>
            <p:spPr bwMode="auto">
              <a:xfrm>
                <a:off x="1769" y="2152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2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0" name="Line 1835"/>
              <p:cNvSpPr>
                <a:spLocks noChangeShapeType="1"/>
              </p:cNvSpPr>
              <p:nvPr/>
            </p:nvSpPr>
            <p:spPr bwMode="auto">
              <a:xfrm flipV="1">
                <a:off x="1771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1" name="Freeform 1836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2" name="Freeform 1837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3" name="Freeform 1838"/>
              <p:cNvSpPr>
                <a:spLocks/>
              </p:cNvSpPr>
              <p:nvPr/>
            </p:nvSpPr>
            <p:spPr bwMode="auto">
              <a:xfrm>
                <a:off x="1776" y="2147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7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4" name="Line 1839"/>
              <p:cNvSpPr>
                <a:spLocks noChangeShapeType="1"/>
              </p:cNvSpPr>
              <p:nvPr/>
            </p:nvSpPr>
            <p:spPr bwMode="auto">
              <a:xfrm flipV="1">
                <a:off x="177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5" name="Freeform 1840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6" name="Freeform 1841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7" name="Freeform 1842"/>
              <p:cNvSpPr>
                <a:spLocks/>
              </p:cNvSpPr>
              <p:nvPr/>
            </p:nvSpPr>
            <p:spPr bwMode="auto">
              <a:xfrm>
                <a:off x="1782" y="2141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8" name="Line 1843"/>
              <p:cNvSpPr>
                <a:spLocks noChangeShapeType="1"/>
              </p:cNvSpPr>
              <p:nvPr/>
            </p:nvSpPr>
            <p:spPr bwMode="auto">
              <a:xfrm flipV="1">
                <a:off x="1786" y="21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9" name="Freeform 1844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0" name="Freeform 1845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1" name="Freeform 1846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2" name="Freeform 1847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3" name="Freeform 1848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  <a:cxn ang="0">
                    <a:pos x="30" y="36"/>
                  </a:cxn>
                </a:cxnLst>
                <a:rect l="0" t="0" r="r" b="b"/>
                <a:pathLst>
                  <a:path w="65" h="50">
                    <a:moveTo>
                      <a:pt x="30" y="36"/>
                    </a:moveTo>
                    <a:lnTo>
                      <a:pt x="0" y="22"/>
                    </a:ln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  <a:lnTo>
                      <a:pt x="3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4" name="Freeform 1849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5" name="Freeform 1850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6" name="Freeform 1851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7" name="Freeform 1852"/>
              <p:cNvSpPr>
                <a:spLocks/>
              </p:cNvSpPr>
              <p:nvPr/>
            </p:nvSpPr>
            <p:spPr bwMode="auto">
              <a:xfrm>
                <a:off x="1559" y="2006"/>
                <a:ext cx="6" cy="3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8" name="Line 1853"/>
              <p:cNvSpPr>
                <a:spLocks noChangeShapeType="1"/>
              </p:cNvSpPr>
              <p:nvPr/>
            </p:nvSpPr>
            <p:spPr bwMode="auto">
              <a:xfrm flipH="1">
                <a:off x="1559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9" name="Freeform 1854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0" name="Freeform 1855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1" name="Freeform 1856"/>
              <p:cNvSpPr>
                <a:spLocks/>
              </p:cNvSpPr>
              <p:nvPr/>
            </p:nvSpPr>
            <p:spPr bwMode="auto">
              <a:xfrm>
                <a:off x="1557" y="2016"/>
                <a:ext cx="6" cy="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35" y="9"/>
                  </a:cxn>
                </a:cxnLst>
                <a:rect l="0" t="0" r="r" b="b"/>
                <a:pathLst>
                  <a:path w="35" h="9">
                    <a:moveTo>
                      <a:pt x="35" y="9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2" name="Line 1857"/>
              <p:cNvSpPr>
                <a:spLocks noChangeShapeType="1"/>
              </p:cNvSpPr>
              <p:nvPr/>
            </p:nvSpPr>
            <p:spPr bwMode="auto">
              <a:xfrm flipH="1">
                <a:off x="1557" y="20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3" name="Freeform 1858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4" name="Freeform 1859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5" name="Freeform 1860"/>
              <p:cNvSpPr>
                <a:spLocks/>
              </p:cNvSpPr>
              <p:nvPr/>
            </p:nvSpPr>
            <p:spPr bwMode="auto">
              <a:xfrm>
                <a:off x="1557" y="2026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1"/>
                  </a:cxn>
                </a:cxnLst>
                <a:rect l="0" t="0" r="r" b="b"/>
                <a:pathLst>
                  <a:path w="34" h="7">
                    <a:moveTo>
                      <a:pt x="34" y="1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6" name="Line 1861"/>
              <p:cNvSpPr>
                <a:spLocks noChangeShapeType="1"/>
              </p:cNvSpPr>
              <p:nvPr/>
            </p:nvSpPr>
            <p:spPr bwMode="auto">
              <a:xfrm>
                <a:off x="1557" y="20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7" name="Freeform 1862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8" name="Freeform 1863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9" name="Freeform 1864"/>
              <p:cNvSpPr>
                <a:spLocks/>
              </p:cNvSpPr>
              <p:nvPr/>
            </p:nvSpPr>
            <p:spPr bwMode="auto">
              <a:xfrm>
                <a:off x="1558" y="2034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6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0" name="Line 1865"/>
              <p:cNvSpPr>
                <a:spLocks noChangeShapeType="1"/>
              </p:cNvSpPr>
              <p:nvPr/>
            </p:nvSpPr>
            <p:spPr bwMode="auto">
              <a:xfrm>
                <a:off x="1558" y="20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1" name="Freeform 1866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2" name="Freeform 1867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3" name="Freeform 1868"/>
              <p:cNvSpPr>
                <a:spLocks/>
              </p:cNvSpPr>
              <p:nvPr/>
            </p:nvSpPr>
            <p:spPr bwMode="auto">
              <a:xfrm>
                <a:off x="1561" y="2043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20"/>
                  </a:cxn>
                  <a:cxn ang="0">
                    <a:pos x="32" y="0"/>
                  </a:cxn>
                </a:cxnLst>
                <a:rect l="0" t="0" r="r" b="b"/>
                <a:pathLst>
                  <a:path w="32" h="20">
                    <a:moveTo>
                      <a:pt x="32" y="0"/>
                    </a:moveTo>
                    <a:lnTo>
                      <a:pt x="0" y="13"/>
                    </a:lnTo>
                    <a:lnTo>
                      <a:pt x="3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4" name="Line 1869"/>
              <p:cNvSpPr>
                <a:spLocks noChangeShapeType="1"/>
              </p:cNvSpPr>
              <p:nvPr/>
            </p:nvSpPr>
            <p:spPr bwMode="auto">
              <a:xfrm>
                <a:off x="1561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5" name="Freeform 1870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6" name="Freeform 1871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7" name="Freeform 1872"/>
              <p:cNvSpPr>
                <a:spLocks/>
              </p:cNvSpPr>
              <p:nvPr/>
            </p:nvSpPr>
            <p:spPr bwMode="auto">
              <a:xfrm>
                <a:off x="1566" y="2050"/>
                <a:ext cx="5" cy="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0"/>
                  </a:cxn>
                  <a:cxn ang="0">
                    <a:pos x="3" y="25"/>
                  </a:cxn>
                  <a:cxn ang="0">
                    <a:pos x="28" y="0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0" y="20"/>
                    </a:lnTo>
                    <a:lnTo>
                      <a:pt x="3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8" name="Line 1873"/>
              <p:cNvSpPr>
                <a:spLocks noChangeShapeType="1"/>
              </p:cNvSpPr>
              <p:nvPr/>
            </p:nvSpPr>
            <p:spPr bwMode="auto">
              <a:xfrm>
                <a:off x="1566" y="20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9" name="Freeform 1874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0" name="Freeform 1875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1" name="Freeform 1876"/>
              <p:cNvSpPr>
                <a:spLocks/>
              </p:cNvSpPr>
              <p:nvPr/>
            </p:nvSpPr>
            <p:spPr bwMode="auto">
              <a:xfrm>
                <a:off x="1573" y="2056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2" name="Line 1877"/>
              <p:cNvSpPr>
                <a:spLocks noChangeShapeType="1"/>
              </p:cNvSpPr>
              <p:nvPr/>
            </p:nvSpPr>
            <p:spPr bwMode="auto">
              <a:xfrm>
                <a:off x="1573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3" name="Freeform 1878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4" name="Freeform 1879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5" name="Freeform 1880"/>
              <p:cNvSpPr>
                <a:spLocks/>
              </p:cNvSpPr>
              <p:nvPr/>
            </p:nvSpPr>
            <p:spPr bwMode="auto">
              <a:xfrm>
                <a:off x="1580" y="2061"/>
                <a:ext cx="3" cy="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2"/>
                  </a:cxn>
                  <a:cxn ang="0">
                    <a:pos x="20" y="0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lnTo>
                      <a:pt x="0" y="29"/>
                    </a:lnTo>
                    <a:lnTo>
                      <a:pt x="6" y="3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6" name="Line 1881"/>
              <p:cNvSpPr>
                <a:spLocks noChangeShapeType="1"/>
              </p:cNvSpPr>
              <p:nvPr/>
            </p:nvSpPr>
            <p:spPr bwMode="auto">
              <a:xfrm>
                <a:off x="1580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7" name="Freeform 1882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8" name="Freeform 1883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9" name="Freeform 1884"/>
              <p:cNvSpPr>
                <a:spLocks/>
              </p:cNvSpPr>
              <p:nvPr/>
            </p:nvSpPr>
            <p:spPr bwMode="auto">
              <a:xfrm>
                <a:off x="1589" y="2065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6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6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0" name="Line 1885"/>
              <p:cNvSpPr>
                <a:spLocks noChangeShapeType="1"/>
              </p:cNvSpPr>
              <p:nvPr/>
            </p:nvSpPr>
            <p:spPr bwMode="auto">
              <a:xfrm>
                <a:off x="1589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1" name="Freeform 1886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2" name="Freeform 1887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3" name="Freeform 1888"/>
              <p:cNvSpPr>
                <a:spLocks/>
              </p:cNvSpPr>
              <p:nvPr/>
            </p:nvSpPr>
            <p:spPr bwMode="auto">
              <a:xfrm>
                <a:off x="1598" y="2067"/>
                <a:ext cx="1" cy="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34"/>
                  </a:cxn>
                  <a:cxn ang="0">
                    <a:pos x="6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0" y="34"/>
                    </a:lnTo>
                    <a:lnTo>
                      <a:pt x="6" y="3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4" name="Line 1889"/>
              <p:cNvSpPr>
                <a:spLocks noChangeShapeType="1"/>
              </p:cNvSpPr>
              <p:nvPr/>
            </p:nvSpPr>
            <p:spPr bwMode="auto">
              <a:xfrm>
                <a:off x="1598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5" name="Freeform 1890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6" name="Freeform 1891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7" name="Freeform 1892"/>
              <p:cNvSpPr>
                <a:spLocks/>
              </p:cNvSpPr>
              <p:nvPr/>
            </p:nvSpPr>
            <p:spPr bwMode="auto">
              <a:xfrm>
                <a:off x="1607" y="2067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5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8" name="Line 1893"/>
              <p:cNvSpPr>
                <a:spLocks noChangeShapeType="1"/>
              </p:cNvSpPr>
              <p:nvPr/>
            </p:nvSpPr>
            <p:spPr bwMode="auto">
              <a:xfrm flipV="1">
                <a:off x="1607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9" name="Freeform 1894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0" name="Freeform 1895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1" name="Freeform 1896"/>
              <p:cNvSpPr>
                <a:spLocks/>
              </p:cNvSpPr>
              <p:nvPr/>
            </p:nvSpPr>
            <p:spPr bwMode="auto">
              <a:xfrm>
                <a:off x="1615" y="2066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4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lnTo>
                      <a:pt x="7" y="34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2" name="Line 1897"/>
              <p:cNvSpPr>
                <a:spLocks noChangeShapeType="1"/>
              </p:cNvSpPr>
              <p:nvPr/>
            </p:nvSpPr>
            <p:spPr bwMode="auto">
              <a:xfrm flipV="1">
                <a:off x="1616" y="20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3" name="Freeform 1898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4" name="Freeform 1899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5" name="Freeform 1900"/>
              <p:cNvSpPr>
                <a:spLocks/>
              </p:cNvSpPr>
              <p:nvPr/>
            </p:nvSpPr>
            <p:spPr bwMode="auto">
              <a:xfrm>
                <a:off x="1623" y="2063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3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6" name="Line 1901"/>
              <p:cNvSpPr>
                <a:spLocks noChangeShapeType="1"/>
              </p:cNvSpPr>
              <p:nvPr/>
            </p:nvSpPr>
            <p:spPr bwMode="auto">
              <a:xfrm flipV="1">
                <a:off x="1625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7" name="Freeform 1902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8" name="Freeform 1903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9" name="Freeform 1904"/>
              <p:cNvSpPr>
                <a:spLocks/>
              </p:cNvSpPr>
              <p:nvPr/>
            </p:nvSpPr>
            <p:spPr bwMode="auto">
              <a:xfrm>
                <a:off x="1630" y="2058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8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0" name="Line 1905"/>
              <p:cNvSpPr>
                <a:spLocks noChangeShapeType="1"/>
              </p:cNvSpPr>
              <p:nvPr/>
            </p:nvSpPr>
            <p:spPr bwMode="auto">
              <a:xfrm flipV="1">
                <a:off x="1633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1" name="Freeform 1906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2" name="Freeform 1907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3" name="Freeform 1908"/>
              <p:cNvSpPr>
                <a:spLocks/>
              </p:cNvSpPr>
              <p:nvPr/>
            </p:nvSpPr>
            <p:spPr bwMode="auto">
              <a:xfrm>
                <a:off x="1636" y="205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0" y="0"/>
                  </a:cxn>
                </a:cxnLst>
                <a:rect l="0" t="0" r="r" b="b"/>
                <a:pathLst>
                  <a:path w="27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4" name="Line 1909"/>
              <p:cNvSpPr>
                <a:spLocks noChangeShapeType="1"/>
              </p:cNvSpPr>
              <p:nvPr/>
            </p:nvSpPr>
            <p:spPr bwMode="auto">
              <a:xfrm flipV="1">
                <a:off x="1640" y="2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5" name="Freeform 1910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6" name="Freeform 1911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7" name="Freeform 1912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  <a:cxn ang="0">
                    <a:pos x="27" y="36"/>
                  </a:cxn>
                </a:cxnLst>
                <a:rect l="0" t="0" r="r" b="b"/>
                <a:pathLst>
                  <a:path w="61" h="57">
                    <a:moveTo>
                      <a:pt x="27" y="36"/>
                    </a:moveTo>
                    <a:lnTo>
                      <a:pt x="0" y="15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8" name="Freeform 1913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</a:cxnLst>
                <a:rect l="0" t="0" r="r" b="b"/>
                <a:pathLst>
                  <a:path w="61" h="57">
                    <a:moveTo>
                      <a:pt x="0" y="15"/>
                    </a:move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9" name="Freeform 1914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  <a:cxn ang="0">
                    <a:pos x="31" y="36"/>
                  </a:cxn>
                </a:cxnLst>
                <a:rect l="0" t="0" r="r" b="b"/>
                <a:pathLst>
                  <a:path w="65" h="50">
                    <a:moveTo>
                      <a:pt x="31" y="36"/>
                    </a:moveTo>
                    <a:lnTo>
                      <a:pt x="0" y="22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0" name="Freeform 1915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1" name="Freeform 1916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2" name="Freeform 1917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3" name="Freeform 1918"/>
              <p:cNvSpPr>
                <a:spLocks/>
              </p:cNvSpPr>
              <p:nvPr/>
            </p:nvSpPr>
            <p:spPr bwMode="auto">
              <a:xfrm>
                <a:off x="1632" y="2051"/>
                <a:ext cx="6" cy="2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4" name="Line 1919"/>
              <p:cNvSpPr>
                <a:spLocks noChangeShapeType="1"/>
              </p:cNvSpPr>
              <p:nvPr/>
            </p:nvSpPr>
            <p:spPr bwMode="auto">
              <a:xfrm flipH="1">
                <a:off x="1632" y="2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5" name="Freeform 1920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6" name="Freeform 1921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7" name="Freeform 1922"/>
              <p:cNvSpPr>
                <a:spLocks/>
              </p:cNvSpPr>
              <p:nvPr/>
            </p:nvSpPr>
            <p:spPr bwMode="auto">
              <a:xfrm>
                <a:off x="1630" y="2060"/>
                <a:ext cx="6" cy="2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8" name="Line 1923"/>
              <p:cNvSpPr>
                <a:spLocks noChangeShapeType="1"/>
              </p:cNvSpPr>
              <p:nvPr/>
            </p:nvSpPr>
            <p:spPr bwMode="auto">
              <a:xfrm flipH="1">
                <a:off x="1630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9" name="Freeform 1924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0" name="Freeform 1925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1" name="Freeform 1926"/>
              <p:cNvSpPr>
                <a:spLocks/>
              </p:cNvSpPr>
              <p:nvPr/>
            </p:nvSpPr>
            <p:spPr bwMode="auto">
              <a:xfrm>
                <a:off x="1630" y="2070"/>
                <a:ext cx="5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2" name="Line 1927"/>
              <p:cNvSpPr>
                <a:spLocks noChangeShapeType="1"/>
              </p:cNvSpPr>
              <p:nvPr/>
            </p:nvSpPr>
            <p:spPr bwMode="auto">
              <a:xfrm>
                <a:off x="1630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3" name="Freeform 1928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4" name="Freeform 1929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5" name="Freeform 1930"/>
              <p:cNvSpPr>
                <a:spLocks/>
              </p:cNvSpPr>
              <p:nvPr/>
            </p:nvSpPr>
            <p:spPr bwMode="auto">
              <a:xfrm>
                <a:off x="1631" y="2079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6" name="Line 1931"/>
              <p:cNvSpPr>
                <a:spLocks noChangeShapeType="1"/>
              </p:cNvSpPr>
              <p:nvPr/>
            </p:nvSpPr>
            <p:spPr bwMode="auto">
              <a:xfrm>
                <a:off x="1631" y="20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7" name="Freeform 1932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8" name="Freeform 1933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9" name="Freeform 1934"/>
              <p:cNvSpPr>
                <a:spLocks/>
              </p:cNvSpPr>
              <p:nvPr/>
            </p:nvSpPr>
            <p:spPr bwMode="auto">
              <a:xfrm>
                <a:off x="1634" y="2087"/>
                <a:ext cx="6" cy="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31" y="0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0" y="12"/>
                    </a:lnTo>
                    <a:lnTo>
                      <a:pt x="3" y="2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0" name="Line 1935"/>
              <p:cNvSpPr>
                <a:spLocks noChangeShapeType="1"/>
              </p:cNvSpPr>
              <p:nvPr/>
            </p:nvSpPr>
            <p:spPr bwMode="auto">
              <a:xfrm>
                <a:off x="1634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1" name="Freeform 1936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2" name="Freeform 1937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3" name="Freeform 1938"/>
              <p:cNvSpPr>
                <a:spLocks/>
              </p:cNvSpPr>
              <p:nvPr/>
            </p:nvSpPr>
            <p:spPr bwMode="auto">
              <a:xfrm>
                <a:off x="1639" y="2094"/>
                <a:ext cx="5" cy="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0"/>
                  </a:cxn>
                  <a:cxn ang="0">
                    <a:pos x="4" y="25"/>
                  </a:cxn>
                  <a:cxn ang="0">
                    <a:pos x="29" y="0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lnTo>
                      <a:pt x="0" y="20"/>
                    </a:lnTo>
                    <a:lnTo>
                      <a:pt x="4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4" name="Line 1939"/>
              <p:cNvSpPr>
                <a:spLocks noChangeShapeType="1"/>
              </p:cNvSpPr>
              <p:nvPr/>
            </p:nvSpPr>
            <p:spPr bwMode="auto">
              <a:xfrm>
                <a:off x="1639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5" name="Freeform 1940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6" name="Freeform 1941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7" name="Freeform 1942"/>
              <p:cNvSpPr>
                <a:spLocks/>
              </p:cNvSpPr>
              <p:nvPr/>
            </p:nvSpPr>
            <p:spPr bwMode="auto">
              <a:xfrm>
                <a:off x="1645" y="2101"/>
                <a:ext cx="5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8" name="Line 1943"/>
              <p:cNvSpPr>
                <a:spLocks noChangeShapeType="1"/>
              </p:cNvSpPr>
              <p:nvPr/>
            </p:nvSpPr>
            <p:spPr bwMode="auto">
              <a:xfrm>
                <a:off x="1645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9" name="Freeform 1944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0" name="Freeform 1945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1" name="Freeform 1946"/>
              <p:cNvSpPr>
                <a:spLocks/>
              </p:cNvSpPr>
              <p:nvPr/>
            </p:nvSpPr>
            <p:spPr bwMode="auto">
              <a:xfrm>
                <a:off x="1653" y="2106"/>
                <a:ext cx="3" cy="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3"/>
                  </a:cxn>
                  <a:cxn ang="0">
                    <a:pos x="20" y="0"/>
                  </a:cxn>
                </a:cxnLst>
                <a:rect l="0" t="0" r="r" b="b"/>
                <a:pathLst>
                  <a:path w="20" h="33">
                    <a:moveTo>
                      <a:pt x="20" y="0"/>
                    </a:moveTo>
                    <a:lnTo>
                      <a:pt x="0" y="29"/>
                    </a:lnTo>
                    <a:lnTo>
                      <a:pt x="6" y="3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2" name="Line 1947"/>
              <p:cNvSpPr>
                <a:spLocks noChangeShapeType="1"/>
              </p:cNvSpPr>
              <p:nvPr/>
            </p:nvSpPr>
            <p:spPr bwMode="auto">
              <a:xfrm>
                <a:off x="1653" y="2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3" name="Freeform 1948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4" name="Freeform 1949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5" name="Freeform 1950"/>
              <p:cNvSpPr>
                <a:spLocks/>
              </p:cNvSpPr>
              <p:nvPr/>
            </p:nvSpPr>
            <p:spPr bwMode="auto">
              <a:xfrm>
                <a:off x="1662" y="2109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5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5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6" name="Line 1951"/>
              <p:cNvSpPr>
                <a:spLocks noChangeShapeType="1"/>
              </p:cNvSpPr>
              <p:nvPr/>
            </p:nvSpPr>
            <p:spPr bwMode="auto">
              <a:xfrm>
                <a:off x="166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7" name="Freeform 1952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8" name="Freeform 1953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9" name="Freeform 1954"/>
              <p:cNvSpPr>
                <a:spLocks/>
              </p:cNvSpPr>
              <p:nvPr/>
            </p:nvSpPr>
            <p:spPr bwMode="auto">
              <a:xfrm>
                <a:off x="1670" y="2111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8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0" name="Line 1955"/>
              <p:cNvSpPr>
                <a:spLocks noChangeShapeType="1"/>
              </p:cNvSpPr>
              <p:nvPr/>
            </p:nvSpPr>
            <p:spPr bwMode="auto">
              <a:xfrm>
                <a:off x="1670" y="211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1" name="Freeform 1956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2" name="Freeform 1957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3" name="Freeform 1958"/>
              <p:cNvSpPr>
                <a:spLocks/>
              </p:cNvSpPr>
              <p:nvPr/>
            </p:nvSpPr>
            <p:spPr bwMode="auto">
              <a:xfrm>
                <a:off x="1680" y="2112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2" y="0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4" name="Line 1959"/>
              <p:cNvSpPr>
                <a:spLocks noChangeShapeType="1"/>
              </p:cNvSpPr>
              <p:nvPr/>
            </p:nvSpPr>
            <p:spPr bwMode="auto">
              <a:xfrm>
                <a:off x="1680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5" name="Freeform 1960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6" name="Freeform 1961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7" name="Freeform 1962"/>
              <p:cNvSpPr>
                <a:spLocks/>
              </p:cNvSpPr>
              <p:nvPr/>
            </p:nvSpPr>
            <p:spPr bwMode="auto">
              <a:xfrm>
                <a:off x="1688" y="211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8" name="Line 1963"/>
              <p:cNvSpPr>
                <a:spLocks noChangeShapeType="1"/>
              </p:cNvSpPr>
              <p:nvPr/>
            </p:nvSpPr>
            <p:spPr bwMode="auto">
              <a:xfrm flipV="1">
                <a:off x="1689" y="21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9" name="Freeform 1964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0" name="Freeform 1965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1" name="Freeform 1966"/>
              <p:cNvSpPr>
                <a:spLocks/>
              </p:cNvSpPr>
              <p:nvPr/>
            </p:nvSpPr>
            <p:spPr bwMode="auto">
              <a:xfrm>
                <a:off x="1696" y="210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4">
                    <a:moveTo>
                      <a:pt x="0" y="0"/>
                    </a:moveTo>
                    <a:lnTo>
                      <a:pt x="12" y="34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2" name="Line 1967"/>
              <p:cNvSpPr>
                <a:spLocks noChangeShapeType="1"/>
              </p:cNvSpPr>
              <p:nvPr/>
            </p:nvSpPr>
            <p:spPr bwMode="auto">
              <a:xfrm flipV="1">
                <a:off x="1698" y="21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3" name="Freeform 1968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4" name="Freeform 1969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5" name="Freeform 1970"/>
              <p:cNvSpPr>
                <a:spLocks/>
              </p:cNvSpPr>
              <p:nvPr/>
            </p:nvSpPr>
            <p:spPr bwMode="auto">
              <a:xfrm>
                <a:off x="1703" y="210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6" name="Line 1971"/>
              <p:cNvSpPr>
                <a:spLocks noChangeShapeType="1"/>
              </p:cNvSpPr>
              <p:nvPr/>
            </p:nvSpPr>
            <p:spPr bwMode="auto">
              <a:xfrm flipV="1">
                <a:off x="1706" y="21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7" name="Freeform 1972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8" name="Freeform 1973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9" name="Freeform 1974"/>
              <p:cNvSpPr>
                <a:spLocks/>
              </p:cNvSpPr>
              <p:nvPr/>
            </p:nvSpPr>
            <p:spPr bwMode="auto">
              <a:xfrm>
                <a:off x="1709" y="2097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0" name="Line 1975"/>
              <p:cNvSpPr>
                <a:spLocks noChangeShapeType="1"/>
              </p:cNvSpPr>
              <p:nvPr/>
            </p:nvSpPr>
            <p:spPr bwMode="auto">
              <a:xfrm flipV="1">
                <a:off x="1713" y="2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1" name="Freeform 1976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2" name="Freeform 1977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3" name="Freeform 1978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4" name="Freeform 1979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5" name="Freeform 1980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  <a:cxn ang="0">
                    <a:pos x="31" y="36"/>
                  </a:cxn>
                </a:cxnLst>
                <a:rect l="0" t="0" r="r" b="b"/>
                <a:pathLst>
                  <a:path w="65" h="51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6" name="Freeform 1981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</a:cxnLst>
                <a:rect l="0" t="0" r="r" b="b"/>
                <a:pathLst>
                  <a:path w="65" h="51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7" name="Freeform 1982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8" name="Freeform 1983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9" name="Freeform 1984"/>
              <p:cNvSpPr>
                <a:spLocks/>
              </p:cNvSpPr>
              <p:nvPr/>
            </p:nvSpPr>
            <p:spPr bwMode="auto">
              <a:xfrm>
                <a:off x="1414" y="1917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0" name="Line 1985"/>
              <p:cNvSpPr>
                <a:spLocks noChangeShapeType="1"/>
              </p:cNvSpPr>
              <p:nvPr/>
            </p:nvSpPr>
            <p:spPr bwMode="auto">
              <a:xfrm flipH="1">
                <a:off x="1414" y="1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1" name="Freeform 1986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2" name="Freeform 1987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3" name="Freeform 1988"/>
              <p:cNvSpPr>
                <a:spLocks/>
              </p:cNvSpPr>
              <p:nvPr/>
            </p:nvSpPr>
            <p:spPr bwMode="auto">
              <a:xfrm>
                <a:off x="1411" y="1927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4" name="Line 1989"/>
              <p:cNvSpPr>
                <a:spLocks noChangeShapeType="1"/>
              </p:cNvSpPr>
              <p:nvPr/>
            </p:nvSpPr>
            <p:spPr bwMode="auto">
              <a:xfrm flipH="1">
                <a:off x="1411" y="19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5" name="Freeform 1990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6" name="Freeform 1991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7" name="Freeform 1992"/>
              <p:cNvSpPr>
                <a:spLocks/>
              </p:cNvSpPr>
              <p:nvPr/>
            </p:nvSpPr>
            <p:spPr bwMode="auto">
              <a:xfrm>
                <a:off x="1411" y="1937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8" name="Line 1993"/>
              <p:cNvSpPr>
                <a:spLocks noChangeShapeType="1"/>
              </p:cNvSpPr>
              <p:nvPr/>
            </p:nvSpPr>
            <p:spPr bwMode="auto">
              <a:xfrm>
                <a:off x="141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9" name="Freeform 1994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0" name="Freeform 1995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1" name="Freeform 1996"/>
              <p:cNvSpPr>
                <a:spLocks/>
              </p:cNvSpPr>
              <p:nvPr/>
            </p:nvSpPr>
            <p:spPr bwMode="auto">
              <a:xfrm>
                <a:off x="1413" y="1946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3"/>
                  </a:cxn>
                  <a:cxn ang="0">
                    <a:pos x="33" y="0"/>
                  </a:cxn>
                </a:cxnLst>
                <a:rect l="0" t="0" r="r" b="b"/>
                <a:pathLst>
                  <a:path w="33" h="13">
                    <a:moveTo>
                      <a:pt x="33" y="0"/>
                    </a:moveTo>
                    <a:lnTo>
                      <a:pt x="0" y="7"/>
                    </a:lnTo>
                    <a:lnTo>
                      <a:pt x="1" y="1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2" name="Line 1997"/>
              <p:cNvSpPr>
                <a:spLocks noChangeShapeType="1"/>
              </p:cNvSpPr>
              <p:nvPr/>
            </p:nvSpPr>
            <p:spPr bwMode="auto">
              <a:xfrm>
                <a:off x="1413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3" name="Freeform 1998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4" name="Freeform 1999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5" name="Freeform 2000"/>
              <p:cNvSpPr>
                <a:spLocks/>
              </p:cNvSpPr>
              <p:nvPr/>
            </p:nvSpPr>
            <p:spPr bwMode="auto">
              <a:xfrm>
                <a:off x="1416" y="1954"/>
                <a:ext cx="5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6" name="Line 2001"/>
              <p:cNvSpPr>
                <a:spLocks noChangeShapeType="1"/>
              </p:cNvSpPr>
              <p:nvPr/>
            </p:nvSpPr>
            <p:spPr bwMode="auto">
              <a:xfrm>
                <a:off x="1416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7" name="Freeform 2002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8" name="Freeform 2003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9" name="Freeform 2004"/>
              <p:cNvSpPr>
                <a:spLocks/>
              </p:cNvSpPr>
              <p:nvPr/>
            </p:nvSpPr>
            <p:spPr bwMode="auto">
              <a:xfrm>
                <a:off x="1420" y="1961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0" name="Line 2005"/>
              <p:cNvSpPr>
                <a:spLocks noChangeShapeType="1"/>
              </p:cNvSpPr>
              <p:nvPr/>
            </p:nvSpPr>
            <p:spPr bwMode="auto">
              <a:xfrm>
                <a:off x="1420" y="1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1" name="Freeform 2006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2" name="Freeform 2007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3" name="Freeform 2008"/>
              <p:cNvSpPr>
                <a:spLocks/>
              </p:cNvSpPr>
              <p:nvPr/>
            </p:nvSpPr>
            <p:spPr bwMode="auto">
              <a:xfrm>
                <a:off x="1427" y="1967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4" name="Line 2009"/>
              <p:cNvSpPr>
                <a:spLocks noChangeShapeType="1"/>
              </p:cNvSpPr>
              <p:nvPr/>
            </p:nvSpPr>
            <p:spPr bwMode="auto">
              <a:xfrm>
                <a:off x="14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5" name="Freeform 2010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6" name="Freeform 2011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7" name="Freeform 2012"/>
              <p:cNvSpPr>
                <a:spLocks/>
              </p:cNvSpPr>
              <p:nvPr/>
            </p:nvSpPr>
            <p:spPr bwMode="auto">
              <a:xfrm>
                <a:off x="1435" y="1972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2"/>
                  </a:cxn>
                  <a:cxn ang="0">
                    <a:pos x="19" y="0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0" y="29"/>
                    </a:lnTo>
                    <a:lnTo>
                      <a:pt x="5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8" name="Line 2013"/>
              <p:cNvSpPr>
                <a:spLocks noChangeShapeType="1"/>
              </p:cNvSpPr>
              <p:nvPr/>
            </p:nvSpPr>
            <p:spPr bwMode="auto">
              <a:xfrm>
                <a:off x="14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9" name="Freeform 2014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0" name="Freeform 2015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1" name="Freeform 2016"/>
              <p:cNvSpPr>
                <a:spLocks/>
              </p:cNvSpPr>
              <p:nvPr/>
            </p:nvSpPr>
            <p:spPr bwMode="auto">
              <a:xfrm>
                <a:off x="1443" y="1976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2" name="Line 2017"/>
              <p:cNvSpPr>
                <a:spLocks noChangeShapeType="1"/>
              </p:cNvSpPr>
              <p:nvPr/>
            </p:nvSpPr>
            <p:spPr bwMode="auto">
              <a:xfrm>
                <a:off x="1443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3" name="Freeform 2018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4" name="Freeform 2019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5" name="Freeform 2020"/>
              <p:cNvSpPr>
                <a:spLocks/>
              </p:cNvSpPr>
              <p:nvPr/>
            </p:nvSpPr>
            <p:spPr bwMode="auto">
              <a:xfrm>
                <a:off x="1452" y="1978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6" name="Line 2021"/>
              <p:cNvSpPr>
                <a:spLocks noChangeShapeType="1"/>
              </p:cNvSpPr>
              <p:nvPr/>
            </p:nvSpPr>
            <p:spPr bwMode="auto">
              <a:xfrm>
                <a:off x="1452" y="19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7" name="Freeform 2022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8" name="Freeform 2023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9" name="Freeform 2024"/>
              <p:cNvSpPr>
                <a:spLocks/>
              </p:cNvSpPr>
              <p:nvPr/>
            </p:nvSpPr>
            <p:spPr bwMode="auto">
              <a:xfrm>
                <a:off x="1461" y="1978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23" name="Line 2026"/>
            <p:cNvSpPr>
              <a:spLocks noChangeShapeType="1"/>
            </p:cNvSpPr>
            <p:nvPr/>
          </p:nvSpPr>
          <p:spPr bwMode="auto">
            <a:xfrm>
              <a:off x="1485" y="198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027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028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029"/>
            <p:cNvSpPr>
              <a:spLocks/>
            </p:cNvSpPr>
            <p:nvPr/>
          </p:nvSpPr>
          <p:spPr bwMode="auto">
            <a:xfrm>
              <a:off x="1494" y="1977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1" y="34"/>
                </a:cxn>
                <a:cxn ang="0">
                  <a:pos x="0" y="0"/>
                </a:cxn>
              </a:cxnLst>
              <a:rect l="0" t="0" r="r" b="b"/>
              <a:pathLst>
                <a:path w="11" h="36">
                  <a:moveTo>
                    <a:pt x="0" y="0"/>
                  </a:moveTo>
                  <a:lnTo>
                    <a:pt x="5" y="36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Line 2030"/>
            <p:cNvSpPr>
              <a:spLocks noChangeShapeType="1"/>
            </p:cNvSpPr>
            <p:nvPr/>
          </p:nvSpPr>
          <p:spPr bwMode="auto">
            <a:xfrm flipV="1">
              <a:off x="1495" y="19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Freeform 2031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Freeform 2032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Freeform 2033"/>
            <p:cNvSpPr>
              <a:spLocks/>
            </p:cNvSpPr>
            <p:nvPr/>
          </p:nvSpPr>
          <p:spPr bwMode="auto">
            <a:xfrm>
              <a:off x="1501" y="1974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4"/>
                </a:cxn>
                <a:cxn ang="0">
                  <a:pos x="19" y="30"/>
                </a:cxn>
                <a:cxn ang="0">
                  <a:pos x="0" y="0"/>
                </a:cxn>
              </a:cxnLst>
              <a:rect l="0" t="0" r="r" b="b"/>
              <a:pathLst>
                <a:path w="19" h="34">
                  <a:moveTo>
                    <a:pt x="0" y="0"/>
                  </a:moveTo>
                  <a:lnTo>
                    <a:pt x="11" y="34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Line 2034"/>
            <p:cNvSpPr>
              <a:spLocks noChangeShapeType="1"/>
            </p:cNvSpPr>
            <p:nvPr/>
          </p:nvSpPr>
          <p:spPr bwMode="auto">
            <a:xfrm flipV="1">
              <a:off x="1503" y="1979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Freeform 2035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Freeform 2036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Freeform 2037"/>
            <p:cNvSpPr>
              <a:spLocks/>
            </p:cNvSpPr>
            <p:nvPr/>
          </p:nvSpPr>
          <p:spPr bwMode="auto">
            <a:xfrm>
              <a:off x="1508" y="1969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Line 2038"/>
            <p:cNvSpPr>
              <a:spLocks noChangeShapeType="1"/>
            </p:cNvSpPr>
            <p:nvPr/>
          </p:nvSpPr>
          <p:spPr bwMode="auto">
            <a:xfrm flipV="1">
              <a:off x="1512" y="19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Freeform 2039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Freeform 2040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Freeform 2041"/>
            <p:cNvSpPr>
              <a:spLocks/>
            </p:cNvSpPr>
            <p:nvPr/>
          </p:nvSpPr>
          <p:spPr bwMode="auto">
            <a:xfrm>
              <a:off x="1515" y="1963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8" y="21"/>
                </a:cxn>
                <a:cxn ang="0">
                  <a:pos x="0" y="0"/>
                </a:cxn>
              </a:cxnLst>
              <a:rect l="0" t="0" r="r" b="b"/>
              <a:pathLst>
                <a:path w="28" h="27">
                  <a:moveTo>
                    <a:pt x="0" y="0"/>
                  </a:moveTo>
                  <a:lnTo>
                    <a:pt x="23" y="27"/>
                  </a:lnTo>
                  <a:lnTo>
                    <a:pt x="28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Line 2042"/>
            <p:cNvSpPr>
              <a:spLocks noChangeShapeType="1"/>
            </p:cNvSpPr>
            <p:nvPr/>
          </p:nvSpPr>
          <p:spPr bwMode="auto">
            <a:xfrm flipV="1">
              <a:off x="1518" y="19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Freeform 2043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2044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2045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2046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2047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2048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2049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2050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2051"/>
            <p:cNvSpPr>
              <a:spLocks/>
            </p:cNvSpPr>
            <p:nvPr/>
          </p:nvSpPr>
          <p:spPr bwMode="auto">
            <a:xfrm>
              <a:off x="1510" y="1962"/>
              <a:ext cx="6" cy="2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5"/>
                </a:cxn>
              </a:cxnLst>
              <a:rect l="0" t="0" r="r" b="b"/>
              <a:pathLst>
                <a:path w="33" h="15">
                  <a:moveTo>
                    <a:pt x="33" y="15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Line 2052"/>
            <p:cNvSpPr>
              <a:spLocks noChangeShapeType="1"/>
            </p:cNvSpPr>
            <p:nvPr/>
          </p:nvSpPr>
          <p:spPr bwMode="auto">
            <a:xfrm flipH="1">
              <a:off x="1510" y="19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2053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2054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2055"/>
            <p:cNvSpPr>
              <a:spLocks/>
            </p:cNvSpPr>
            <p:nvPr/>
          </p:nvSpPr>
          <p:spPr bwMode="auto">
            <a:xfrm>
              <a:off x="1508" y="1971"/>
              <a:ext cx="6" cy="2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8"/>
                </a:cxn>
              </a:cxnLst>
              <a:rect l="0" t="0" r="r" b="b"/>
              <a:pathLst>
                <a:path w="34" h="8">
                  <a:moveTo>
                    <a:pt x="34" y="8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Line 2056"/>
            <p:cNvSpPr>
              <a:spLocks noChangeShapeType="1"/>
            </p:cNvSpPr>
            <p:nvPr/>
          </p:nvSpPr>
          <p:spPr bwMode="auto">
            <a:xfrm flipH="1">
              <a:off x="1508" y="19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2057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2058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2059"/>
            <p:cNvSpPr>
              <a:spLocks/>
            </p:cNvSpPr>
            <p:nvPr/>
          </p:nvSpPr>
          <p:spPr bwMode="auto">
            <a:xfrm>
              <a:off x="1508" y="1981"/>
              <a:ext cx="6" cy="1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34" y="1"/>
                </a:cxn>
              </a:cxnLst>
              <a:rect l="0" t="0" r="r" b="b"/>
              <a:pathLst>
                <a:path w="34" h="7">
                  <a:moveTo>
                    <a:pt x="34" y="1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Line 2060"/>
            <p:cNvSpPr>
              <a:spLocks noChangeShapeType="1"/>
            </p:cNvSpPr>
            <p:nvPr/>
          </p:nvSpPr>
          <p:spPr bwMode="auto">
            <a:xfrm>
              <a:off x="1508" y="19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2061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2062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2063"/>
            <p:cNvSpPr>
              <a:spLocks/>
            </p:cNvSpPr>
            <p:nvPr/>
          </p:nvSpPr>
          <p:spPr bwMode="auto">
            <a:xfrm>
              <a:off x="1509" y="1990"/>
              <a:ext cx="6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6"/>
                </a:cxn>
                <a:cxn ang="0">
                  <a:pos x="2" y="13"/>
                </a:cxn>
                <a:cxn ang="0">
                  <a:pos x="34" y="0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0" y="6"/>
                  </a:lnTo>
                  <a:lnTo>
                    <a:pt x="2" y="1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Line 2064"/>
            <p:cNvSpPr>
              <a:spLocks noChangeShapeType="1"/>
            </p:cNvSpPr>
            <p:nvPr/>
          </p:nvSpPr>
          <p:spPr bwMode="auto">
            <a:xfrm>
              <a:off x="1509" y="199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2065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2066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2067"/>
            <p:cNvSpPr>
              <a:spLocks/>
            </p:cNvSpPr>
            <p:nvPr/>
          </p:nvSpPr>
          <p:spPr bwMode="auto">
            <a:xfrm>
              <a:off x="1513" y="1998"/>
              <a:ext cx="5" cy="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32" y="0"/>
                </a:cxn>
              </a:cxnLst>
              <a:rect l="0" t="0" r="r" b="b"/>
              <a:pathLst>
                <a:path w="32" h="20">
                  <a:moveTo>
                    <a:pt x="32" y="0"/>
                  </a:moveTo>
                  <a:lnTo>
                    <a:pt x="0" y="13"/>
                  </a:lnTo>
                  <a:lnTo>
                    <a:pt x="3" y="2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Line 2068"/>
            <p:cNvSpPr>
              <a:spLocks noChangeShapeType="1"/>
            </p:cNvSpPr>
            <p:nvPr/>
          </p:nvSpPr>
          <p:spPr bwMode="auto">
            <a:xfrm>
              <a:off x="1513" y="200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2069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2070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2071"/>
            <p:cNvSpPr>
              <a:spLocks/>
            </p:cNvSpPr>
            <p:nvPr/>
          </p:nvSpPr>
          <p:spPr bwMode="auto">
            <a:xfrm>
              <a:off x="1518" y="2006"/>
              <a:ext cx="4" cy="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0"/>
                </a:cxn>
                <a:cxn ang="0">
                  <a:pos x="3" y="25"/>
                </a:cxn>
                <a:cxn ang="0">
                  <a:pos x="28" y="0"/>
                </a:cxn>
              </a:cxnLst>
              <a:rect l="0" t="0" r="r" b="b"/>
              <a:pathLst>
                <a:path w="28" h="25">
                  <a:moveTo>
                    <a:pt x="28" y="0"/>
                  </a:moveTo>
                  <a:lnTo>
                    <a:pt x="0" y="20"/>
                  </a:lnTo>
                  <a:lnTo>
                    <a:pt x="3" y="2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Line 2072"/>
            <p:cNvSpPr>
              <a:spLocks noChangeShapeType="1"/>
            </p:cNvSpPr>
            <p:nvPr/>
          </p:nvSpPr>
          <p:spPr bwMode="auto">
            <a:xfrm>
              <a:off x="1518" y="200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" name="Freeform 2073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2074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Freeform 2075"/>
            <p:cNvSpPr>
              <a:spLocks/>
            </p:cNvSpPr>
            <p:nvPr/>
          </p:nvSpPr>
          <p:spPr bwMode="auto">
            <a:xfrm>
              <a:off x="1524" y="2012"/>
              <a:ext cx="4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4"/>
                </a:cxn>
                <a:cxn ang="0">
                  <a:pos x="6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4"/>
                  </a:lnTo>
                  <a:lnTo>
                    <a:pt x="6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" name="Line 2076"/>
            <p:cNvSpPr>
              <a:spLocks noChangeShapeType="1"/>
            </p:cNvSpPr>
            <p:nvPr/>
          </p:nvSpPr>
          <p:spPr bwMode="auto">
            <a:xfrm>
              <a:off x="1524" y="20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Freeform 2077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" name="Freeform 2078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2079"/>
            <p:cNvSpPr>
              <a:spLocks/>
            </p:cNvSpPr>
            <p:nvPr/>
          </p:nvSpPr>
          <p:spPr bwMode="auto">
            <a:xfrm>
              <a:off x="1531" y="2017"/>
              <a:ext cx="4" cy="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29"/>
                </a:cxn>
                <a:cxn ang="0">
                  <a:pos x="7" y="32"/>
                </a:cxn>
                <a:cxn ang="0">
                  <a:pos x="20" y="0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0" y="29"/>
                  </a:lnTo>
                  <a:lnTo>
                    <a:pt x="7" y="3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Line 2080"/>
            <p:cNvSpPr>
              <a:spLocks noChangeShapeType="1"/>
            </p:cNvSpPr>
            <p:nvPr/>
          </p:nvSpPr>
          <p:spPr bwMode="auto">
            <a:xfrm>
              <a:off x="1531" y="20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2081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2082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" name="Freeform 2083"/>
            <p:cNvSpPr>
              <a:spLocks/>
            </p:cNvSpPr>
            <p:nvPr/>
          </p:nvSpPr>
          <p:spPr bwMode="auto">
            <a:xfrm>
              <a:off x="1540" y="2020"/>
              <a:ext cx="2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2"/>
                </a:cxn>
                <a:cxn ang="0">
                  <a:pos x="4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2"/>
                  </a:lnTo>
                  <a:lnTo>
                    <a:pt x="4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" name="Line 2084"/>
            <p:cNvSpPr>
              <a:spLocks noChangeShapeType="1"/>
            </p:cNvSpPr>
            <p:nvPr/>
          </p:nvSpPr>
          <p:spPr bwMode="auto">
            <a:xfrm>
              <a:off x="1540" y="202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" name="Freeform 2085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" name="Freeform 2086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" name="Freeform 2087"/>
            <p:cNvSpPr>
              <a:spLocks/>
            </p:cNvSpPr>
            <p:nvPr/>
          </p:nvSpPr>
          <p:spPr bwMode="auto">
            <a:xfrm>
              <a:off x="1549" y="2023"/>
              <a:ext cx="1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9" y="0"/>
                </a:cxn>
              </a:cxnLst>
              <a:rect l="0" t="0" r="r" b="b"/>
              <a:pathLst>
                <a:path w="9" h="36">
                  <a:moveTo>
                    <a:pt x="9" y="0"/>
                  </a:moveTo>
                  <a:lnTo>
                    <a:pt x="0" y="34"/>
                  </a:lnTo>
                  <a:lnTo>
                    <a:pt x="7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" name="Line 2088"/>
            <p:cNvSpPr>
              <a:spLocks noChangeShapeType="1"/>
            </p:cNvSpPr>
            <p:nvPr/>
          </p:nvSpPr>
          <p:spPr bwMode="auto">
            <a:xfrm>
              <a:off x="1549" y="202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" name="Freeform 2089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" name="Freeform 2090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" name="Freeform 2091"/>
            <p:cNvSpPr>
              <a:spLocks/>
            </p:cNvSpPr>
            <p:nvPr/>
          </p:nvSpPr>
          <p:spPr bwMode="auto">
            <a:xfrm>
              <a:off x="1558" y="2023"/>
              <a:ext cx="1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6"/>
                </a:cxn>
                <a:cxn ang="0">
                  <a:pos x="7" y="36"/>
                </a:cxn>
                <a:cxn ang="0">
                  <a:pos x="1" y="0"/>
                </a:cxn>
              </a:cxnLst>
              <a:rect l="0" t="0" r="r" b="b"/>
              <a:pathLst>
                <a:path w="7" h="36">
                  <a:moveTo>
                    <a:pt x="1" y="0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" name="Line 2092"/>
            <p:cNvSpPr>
              <a:spLocks noChangeShapeType="1"/>
            </p:cNvSpPr>
            <p:nvPr/>
          </p:nvSpPr>
          <p:spPr bwMode="auto">
            <a:xfrm>
              <a:off x="1558" y="202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" name="Freeform 2093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" name="Freeform 2094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" name="Freeform 2095"/>
            <p:cNvSpPr>
              <a:spLocks/>
            </p:cNvSpPr>
            <p:nvPr/>
          </p:nvSpPr>
          <p:spPr bwMode="auto">
            <a:xfrm>
              <a:off x="1567" y="20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2" y="33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5" y="36"/>
                  </a:lnTo>
                  <a:lnTo>
                    <a:pt x="12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" name="Line 2096"/>
            <p:cNvSpPr>
              <a:spLocks noChangeShapeType="1"/>
            </p:cNvSpPr>
            <p:nvPr/>
          </p:nvSpPr>
          <p:spPr bwMode="auto">
            <a:xfrm flipV="1">
              <a:off x="1568" y="20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" name="Freeform 2097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" name="Freeform 2098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" name="Freeform 2099"/>
            <p:cNvSpPr>
              <a:spLocks/>
            </p:cNvSpPr>
            <p:nvPr/>
          </p:nvSpPr>
          <p:spPr bwMode="auto">
            <a:xfrm>
              <a:off x="1574" y="2018"/>
              <a:ext cx="3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8" y="30"/>
                </a:cxn>
                <a:cxn ang="0">
                  <a:pos x="0" y="0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lnTo>
                    <a:pt x="12" y="34"/>
                  </a:lnTo>
                  <a:lnTo>
                    <a:pt x="1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" name="Line 2100"/>
            <p:cNvSpPr>
              <a:spLocks noChangeShapeType="1"/>
            </p:cNvSpPr>
            <p:nvPr/>
          </p:nvSpPr>
          <p:spPr bwMode="auto">
            <a:xfrm flipV="1">
              <a:off x="1576" y="20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" name="Freeform 2101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" name="Freeform 2102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" name="Freeform 2103"/>
            <p:cNvSpPr>
              <a:spLocks/>
            </p:cNvSpPr>
            <p:nvPr/>
          </p:nvSpPr>
          <p:spPr bwMode="auto">
            <a:xfrm>
              <a:off x="1581" y="2014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" name="Line 2104"/>
            <p:cNvSpPr>
              <a:spLocks noChangeShapeType="1"/>
            </p:cNvSpPr>
            <p:nvPr/>
          </p:nvSpPr>
          <p:spPr bwMode="auto">
            <a:xfrm flipV="1">
              <a:off x="1584" y="20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" name="Freeform 2105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" name="Freeform 2106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" name="Freeform 2107"/>
            <p:cNvSpPr>
              <a:spLocks/>
            </p:cNvSpPr>
            <p:nvPr/>
          </p:nvSpPr>
          <p:spPr bwMode="auto">
            <a:xfrm>
              <a:off x="1587" y="2008"/>
              <a:ext cx="5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3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" name="Line 2108"/>
            <p:cNvSpPr>
              <a:spLocks noChangeShapeType="1"/>
            </p:cNvSpPr>
            <p:nvPr/>
          </p:nvSpPr>
          <p:spPr bwMode="auto">
            <a:xfrm flipV="1">
              <a:off x="1591" y="20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" name="Freeform 2109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" name="Freeform 2110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" name="Freeform 2111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2" h="57">
                  <a:moveTo>
                    <a:pt x="27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" name="Freeform 2112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Freeform 2113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  <a:cxn ang="0">
                  <a:pos x="17" y="31"/>
                </a:cxn>
              </a:cxnLst>
              <a:rect l="0" t="0" r="r" b="b"/>
              <a:pathLst>
                <a:path w="51" h="67">
                  <a:moveTo>
                    <a:pt x="17" y="31"/>
                  </a:moveTo>
                  <a:lnTo>
                    <a:pt x="33" y="0"/>
                  </a:ln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" name="Freeform 2114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</a:cxnLst>
              <a:rect l="0" t="0" r="r" b="b"/>
              <a:pathLst>
                <a:path w="51" h="67">
                  <a:moveTo>
                    <a:pt x="33" y="0"/>
                  </a:move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" name="Freeform 2115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" name="Freeform 2116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" name="Freeform 2117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8" y="68"/>
                  </a:ln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" name="Freeform 2118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8" y="68"/>
                  </a:move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" name="Freeform 2119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  <a:cxn ang="0">
                  <a:pos x="17" y="32"/>
                </a:cxn>
              </a:cxnLst>
              <a:rect l="0" t="0" r="r" b="b"/>
              <a:pathLst>
                <a:path w="52" h="68">
                  <a:moveTo>
                    <a:pt x="17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" name="Freeform 2120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" name="Freeform 2121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" name="Freeform 2122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" name="Freeform 2123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6" y="68"/>
                  </a:ln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" name="Freeform 2124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6" y="68"/>
                  </a:move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" name="Freeform 2125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" name="Freeform 2126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" name="Freeform 2127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" name="Freeform 2128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" name="Freeform 2129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" name="Rectangle 2130"/>
            <p:cNvSpPr>
              <a:spLocks noChangeArrowheads="1"/>
            </p:cNvSpPr>
            <p:nvPr/>
          </p:nvSpPr>
          <p:spPr bwMode="auto">
            <a:xfrm>
              <a:off x="1437" y="2026"/>
              <a:ext cx="7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A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8" name="Rectangle 2131"/>
            <p:cNvSpPr>
              <a:spLocks noChangeArrowheads="1"/>
            </p:cNvSpPr>
            <p:nvPr/>
          </p:nvSpPr>
          <p:spPr bwMode="auto">
            <a:xfrm>
              <a:off x="1504" y="2026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9" name="Rectangle 2132"/>
            <p:cNvSpPr>
              <a:spLocks noChangeArrowheads="1"/>
            </p:cNvSpPr>
            <p:nvPr/>
          </p:nvSpPr>
          <p:spPr bwMode="auto">
            <a:xfrm>
              <a:off x="2092" y="2042"/>
              <a:ext cx="7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B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0" name="Rectangle 2133"/>
            <p:cNvSpPr>
              <a:spLocks noChangeArrowheads="1"/>
            </p:cNvSpPr>
            <p:nvPr/>
          </p:nvSpPr>
          <p:spPr bwMode="auto">
            <a:xfrm>
              <a:off x="2158" y="2042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1" name="Rectangle 2134"/>
            <p:cNvSpPr>
              <a:spLocks noChangeArrowheads="1"/>
            </p:cNvSpPr>
            <p:nvPr/>
          </p:nvSpPr>
          <p:spPr bwMode="auto">
            <a:xfrm>
              <a:off x="1711" y="2430"/>
              <a:ext cx="6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2" name="Rectangle 2135"/>
            <p:cNvSpPr>
              <a:spLocks noChangeArrowheads="1"/>
            </p:cNvSpPr>
            <p:nvPr/>
          </p:nvSpPr>
          <p:spPr bwMode="auto">
            <a:xfrm>
              <a:off x="1774" y="2430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3" name="Freeform 2136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" name="Line 2137"/>
            <p:cNvSpPr>
              <a:spLocks noChangeShapeType="1"/>
            </p:cNvSpPr>
            <p:nvPr/>
          </p:nvSpPr>
          <p:spPr bwMode="auto">
            <a:xfrm flipV="1">
              <a:off x="2751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" name="Line 2138"/>
            <p:cNvSpPr>
              <a:spLocks noChangeShapeType="1"/>
            </p:cNvSpPr>
            <p:nvPr/>
          </p:nvSpPr>
          <p:spPr bwMode="auto">
            <a:xfrm flipV="1">
              <a:off x="2751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" name="Line 2139"/>
            <p:cNvSpPr>
              <a:spLocks noChangeShapeType="1"/>
            </p:cNvSpPr>
            <p:nvPr/>
          </p:nvSpPr>
          <p:spPr bwMode="auto">
            <a:xfrm flipV="1">
              <a:off x="2751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" name="Line 2140"/>
            <p:cNvSpPr>
              <a:spLocks noChangeShapeType="1"/>
            </p:cNvSpPr>
            <p:nvPr/>
          </p:nvSpPr>
          <p:spPr bwMode="auto">
            <a:xfrm flipV="1">
              <a:off x="2751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" name="Line 2141"/>
            <p:cNvSpPr>
              <a:spLocks noChangeShapeType="1"/>
            </p:cNvSpPr>
            <p:nvPr/>
          </p:nvSpPr>
          <p:spPr bwMode="auto">
            <a:xfrm flipV="1">
              <a:off x="2751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" name="Line 2142"/>
            <p:cNvSpPr>
              <a:spLocks noChangeShapeType="1"/>
            </p:cNvSpPr>
            <p:nvPr/>
          </p:nvSpPr>
          <p:spPr bwMode="auto">
            <a:xfrm flipV="1">
              <a:off x="2751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" name="Line 2143"/>
            <p:cNvSpPr>
              <a:spLocks noChangeShapeType="1"/>
            </p:cNvSpPr>
            <p:nvPr/>
          </p:nvSpPr>
          <p:spPr bwMode="auto">
            <a:xfrm flipV="1">
              <a:off x="2751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" name="Line 2144"/>
            <p:cNvSpPr>
              <a:spLocks noChangeShapeType="1"/>
            </p:cNvSpPr>
            <p:nvPr/>
          </p:nvSpPr>
          <p:spPr bwMode="auto">
            <a:xfrm flipH="1">
              <a:off x="2557" y="1543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Line 2145"/>
            <p:cNvSpPr>
              <a:spLocks noChangeShapeType="1"/>
            </p:cNvSpPr>
            <p:nvPr/>
          </p:nvSpPr>
          <p:spPr bwMode="auto">
            <a:xfrm flipH="1">
              <a:off x="2337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" name="Line 2146"/>
            <p:cNvSpPr>
              <a:spLocks noChangeShapeType="1"/>
            </p:cNvSpPr>
            <p:nvPr/>
          </p:nvSpPr>
          <p:spPr bwMode="auto">
            <a:xfrm flipH="1">
              <a:off x="2116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" name="Line 2147"/>
            <p:cNvSpPr>
              <a:spLocks noChangeShapeType="1"/>
            </p:cNvSpPr>
            <p:nvPr/>
          </p:nvSpPr>
          <p:spPr bwMode="auto">
            <a:xfrm flipH="1">
              <a:off x="1895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Line 2148"/>
            <p:cNvSpPr>
              <a:spLocks noChangeShapeType="1"/>
            </p:cNvSpPr>
            <p:nvPr/>
          </p:nvSpPr>
          <p:spPr bwMode="auto">
            <a:xfrm flipH="1">
              <a:off x="1674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Line 2149"/>
            <p:cNvSpPr>
              <a:spLocks noChangeShapeType="1"/>
            </p:cNvSpPr>
            <p:nvPr/>
          </p:nvSpPr>
          <p:spPr bwMode="auto">
            <a:xfrm flipH="1">
              <a:off x="1453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" name="Line 2150"/>
            <p:cNvSpPr>
              <a:spLocks noChangeShapeType="1"/>
            </p:cNvSpPr>
            <p:nvPr/>
          </p:nvSpPr>
          <p:spPr bwMode="auto">
            <a:xfrm flipH="1">
              <a:off x="1216" y="1543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" name="Line 2151"/>
            <p:cNvSpPr>
              <a:spLocks noChangeShapeType="1"/>
            </p:cNvSpPr>
            <p:nvPr/>
          </p:nvSpPr>
          <p:spPr bwMode="auto">
            <a:xfrm>
              <a:off x="1216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" name="Line 2152"/>
            <p:cNvSpPr>
              <a:spLocks noChangeShapeType="1"/>
            </p:cNvSpPr>
            <p:nvPr/>
          </p:nvSpPr>
          <p:spPr bwMode="auto">
            <a:xfrm>
              <a:off x="1216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" name="Line 2153"/>
            <p:cNvSpPr>
              <a:spLocks noChangeShapeType="1"/>
            </p:cNvSpPr>
            <p:nvPr/>
          </p:nvSpPr>
          <p:spPr bwMode="auto">
            <a:xfrm>
              <a:off x="1216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" name="Line 2154"/>
            <p:cNvSpPr>
              <a:spLocks noChangeShapeType="1"/>
            </p:cNvSpPr>
            <p:nvPr/>
          </p:nvSpPr>
          <p:spPr bwMode="auto">
            <a:xfrm>
              <a:off x="1216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" name="Line 2155"/>
            <p:cNvSpPr>
              <a:spLocks noChangeShapeType="1"/>
            </p:cNvSpPr>
            <p:nvPr/>
          </p:nvSpPr>
          <p:spPr bwMode="auto">
            <a:xfrm>
              <a:off x="1216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" name="Line 2156"/>
            <p:cNvSpPr>
              <a:spLocks noChangeShapeType="1"/>
            </p:cNvSpPr>
            <p:nvPr/>
          </p:nvSpPr>
          <p:spPr bwMode="auto">
            <a:xfrm>
              <a:off x="1216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" name="Line 2157"/>
            <p:cNvSpPr>
              <a:spLocks noChangeShapeType="1"/>
            </p:cNvSpPr>
            <p:nvPr/>
          </p:nvSpPr>
          <p:spPr bwMode="auto">
            <a:xfrm>
              <a:off x="1216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" name="Line 2158"/>
            <p:cNvSpPr>
              <a:spLocks noChangeShapeType="1"/>
            </p:cNvSpPr>
            <p:nvPr/>
          </p:nvSpPr>
          <p:spPr bwMode="auto">
            <a:xfrm>
              <a:off x="1216" y="2948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" name="Line 2159"/>
            <p:cNvSpPr>
              <a:spLocks noChangeShapeType="1"/>
            </p:cNvSpPr>
            <p:nvPr/>
          </p:nvSpPr>
          <p:spPr bwMode="auto">
            <a:xfrm>
              <a:off x="1453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" name="Line 2160"/>
            <p:cNvSpPr>
              <a:spLocks noChangeShapeType="1"/>
            </p:cNvSpPr>
            <p:nvPr/>
          </p:nvSpPr>
          <p:spPr bwMode="auto">
            <a:xfrm>
              <a:off x="1674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" name="Line 2161"/>
            <p:cNvSpPr>
              <a:spLocks noChangeShapeType="1"/>
            </p:cNvSpPr>
            <p:nvPr/>
          </p:nvSpPr>
          <p:spPr bwMode="auto">
            <a:xfrm>
              <a:off x="1895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" name="Line 2162"/>
            <p:cNvSpPr>
              <a:spLocks noChangeShapeType="1"/>
            </p:cNvSpPr>
            <p:nvPr/>
          </p:nvSpPr>
          <p:spPr bwMode="auto">
            <a:xfrm>
              <a:off x="2116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" name="Line 2163"/>
            <p:cNvSpPr>
              <a:spLocks noChangeShapeType="1"/>
            </p:cNvSpPr>
            <p:nvPr/>
          </p:nvSpPr>
          <p:spPr bwMode="auto">
            <a:xfrm>
              <a:off x="2337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" name="Line 2164"/>
            <p:cNvSpPr>
              <a:spLocks noChangeShapeType="1"/>
            </p:cNvSpPr>
            <p:nvPr/>
          </p:nvSpPr>
          <p:spPr bwMode="auto">
            <a:xfrm>
              <a:off x="2557" y="2948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" name="Freeform 2165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" name="Freeform 2166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" name="Freeform 2167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" name="Freeform 2168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" name="Freeform 2169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" name="Freeform 2170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" name="Freeform 2171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" name="Freeform 2172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" name="Freeform 2173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" name="Freeform 2174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" name="Freeform 2175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" name="Freeform 2176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" name="Freeform 2177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" name="Freeform 2178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" name="Freeform 2179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" name="Freeform 2180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Freeform 2181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Freeform 2182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" name="Rectangle 2185"/>
            <p:cNvSpPr>
              <a:spLocks noChangeArrowheads="1"/>
            </p:cNvSpPr>
            <p:nvPr/>
          </p:nvSpPr>
          <p:spPr bwMode="auto">
            <a:xfrm>
              <a:off x="4800" y="1398"/>
              <a:ext cx="608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3Ø Load </a:t>
              </a:r>
            </a:p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or Network</a:t>
              </a:r>
            </a:p>
          </p:txBody>
        </p:sp>
        <p:sp>
          <p:nvSpPr>
            <p:cNvPr id="181" name="Line 2186"/>
            <p:cNvSpPr>
              <a:spLocks noChangeShapeType="1"/>
            </p:cNvSpPr>
            <p:nvPr/>
          </p:nvSpPr>
          <p:spPr bwMode="auto">
            <a:xfrm flipV="1">
              <a:off x="522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Line 2187"/>
            <p:cNvSpPr>
              <a:spLocks noChangeShapeType="1"/>
            </p:cNvSpPr>
            <p:nvPr/>
          </p:nvSpPr>
          <p:spPr bwMode="auto">
            <a:xfrm flipV="1">
              <a:off x="522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" name="Line 2188"/>
            <p:cNvSpPr>
              <a:spLocks noChangeShapeType="1"/>
            </p:cNvSpPr>
            <p:nvPr/>
          </p:nvSpPr>
          <p:spPr bwMode="auto">
            <a:xfrm flipV="1">
              <a:off x="522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" name="Line 2189"/>
            <p:cNvSpPr>
              <a:spLocks noChangeShapeType="1"/>
            </p:cNvSpPr>
            <p:nvPr/>
          </p:nvSpPr>
          <p:spPr bwMode="auto">
            <a:xfrm flipV="1">
              <a:off x="522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" name="Line 2190"/>
            <p:cNvSpPr>
              <a:spLocks noChangeShapeType="1"/>
            </p:cNvSpPr>
            <p:nvPr/>
          </p:nvSpPr>
          <p:spPr bwMode="auto">
            <a:xfrm flipV="1">
              <a:off x="522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" name="Line 2191"/>
            <p:cNvSpPr>
              <a:spLocks noChangeShapeType="1"/>
            </p:cNvSpPr>
            <p:nvPr/>
          </p:nvSpPr>
          <p:spPr bwMode="auto">
            <a:xfrm flipV="1">
              <a:off x="522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" name="Line 2192"/>
            <p:cNvSpPr>
              <a:spLocks noChangeShapeType="1"/>
            </p:cNvSpPr>
            <p:nvPr/>
          </p:nvSpPr>
          <p:spPr bwMode="auto">
            <a:xfrm flipH="1">
              <a:off x="5102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" name="Line 2193"/>
            <p:cNvSpPr>
              <a:spLocks noChangeShapeType="1"/>
            </p:cNvSpPr>
            <p:nvPr/>
          </p:nvSpPr>
          <p:spPr bwMode="auto">
            <a:xfrm flipH="1">
              <a:off x="4935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" name="Line 2194"/>
            <p:cNvSpPr>
              <a:spLocks noChangeShapeType="1"/>
            </p:cNvSpPr>
            <p:nvPr/>
          </p:nvSpPr>
          <p:spPr bwMode="auto">
            <a:xfrm>
              <a:off x="493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" name="Line 2195"/>
            <p:cNvSpPr>
              <a:spLocks noChangeShapeType="1"/>
            </p:cNvSpPr>
            <p:nvPr/>
          </p:nvSpPr>
          <p:spPr bwMode="auto">
            <a:xfrm>
              <a:off x="493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" name="Line 2196"/>
            <p:cNvSpPr>
              <a:spLocks noChangeShapeType="1"/>
            </p:cNvSpPr>
            <p:nvPr/>
          </p:nvSpPr>
          <p:spPr bwMode="auto">
            <a:xfrm>
              <a:off x="493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" name="Line 2197"/>
            <p:cNvSpPr>
              <a:spLocks noChangeShapeType="1"/>
            </p:cNvSpPr>
            <p:nvPr/>
          </p:nvSpPr>
          <p:spPr bwMode="auto">
            <a:xfrm>
              <a:off x="493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" name="Line 2198"/>
            <p:cNvSpPr>
              <a:spLocks noChangeShapeType="1"/>
            </p:cNvSpPr>
            <p:nvPr/>
          </p:nvSpPr>
          <p:spPr bwMode="auto">
            <a:xfrm>
              <a:off x="493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" name="Line 2199"/>
            <p:cNvSpPr>
              <a:spLocks noChangeShapeType="1"/>
            </p:cNvSpPr>
            <p:nvPr/>
          </p:nvSpPr>
          <p:spPr bwMode="auto">
            <a:xfrm>
              <a:off x="493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" name="Line 2200"/>
            <p:cNvSpPr>
              <a:spLocks noChangeShapeType="1"/>
            </p:cNvSpPr>
            <p:nvPr/>
          </p:nvSpPr>
          <p:spPr bwMode="auto">
            <a:xfrm>
              <a:off x="4935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" name="Line 2201"/>
            <p:cNvSpPr>
              <a:spLocks noChangeShapeType="1"/>
            </p:cNvSpPr>
            <p:nvPr/>
          </p:nvSpPr>
          <p:spPr bwMode="auto">
            <a:xfrm>
              <a:off x="5102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Freeform 2202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Freeform 2203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Freeform 2204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Freeform 2205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Freeform 2206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Freeform 2207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Freeform 2208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Freeform 2209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Freeform 2210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Freeform 2211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Freeform 2212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" name="Rectangle 2213"/>
            <p:cNvSpPr>
              <a:spLocks noChangeArrowheads="1"/>
            </p:cNvSpPr>
            <p:nvPr/>
          </p:nvSpPr>
          <p:spPr bwMode="auto">
            <a:xfrm>
              <a:off x="1693" y="1388"/>
              <a:ext cx="37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Source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09" name="Freeform 2214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" name="Line 2215"/>
            <p:cNvSpPr>
              <a:spLocks noChangeShapeType="1"/>
            </p:cNvSpPr>
            <p:nvPr/>
          </p:nvSpPr>
          <p:spPr bwMode="auto">
            <a:xfrm flipH="1">
              <a:off x="773" y="2390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" name="Line 2216"/>
            <p:cNvSpPr>
              <a:spLocks noChangeShapeType="1"/>
            </p:cNvSpPr>
            <p:nvPr/>
          </p:nvSpPr>
          <p:spPr bwMode="auto">
            <a:xfrm flipH="1">
              <a:off x="622" y="2390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" name="Line 2217"/>
            <p:cNvSpPr>
              <a:spLocks noChangeShapeType="1"/>
            </p:cNvSpPr>
            <p:nvPr/>
          </p:nvSpPr>
          <p:spPr bwMode="auto">
            <a:xfrm>
              <a:off x="622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" name="Line 2218"/>
            <p:cNvSpPr>
              <a:spLocks noChangeShapeType="1"/>
            </p:cNvSpPr>
            <p:nvPr/>
          </p:nvSpPr>
          <p:spPr bwMode="auto">
            <a:xfrm>
              <a:off x="622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" name="Line 2219"/>
            <p:cNvSpPr>
              <a:spLocks noChangeShapeType="1"/>
            </p:cNvSpPr>
            <p:nvPr/>
          </p:nvSpPr>
          <p:spPr bwMode="auto">
            <a:xfrm>
              <a:off x="622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" name="Line 2220"/>
            <p:cNvSpPr>
              <a:spLocks noChangeShapeType="1"/>
            </p:cNvSpPr>
            <p:nvPr/>
          </p:nvSpPr>
          <p:spPr bwMode="auto">
            <a:xfrm>
              <a:off x="622" y="3005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" name="Line 2221"/>
            <p:cNvSpPr>
              <a:spLocks noChangeShapeType="1"/>
            </p:cNvSpPr>
            <p:nvPr/>
          </p:nvSpPr>
          <p:spPr bwMode="auto">
            <a:xfrm>
              <a:off x="773" y="3005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" name="Line 2222"/>
            <p:cNvSpPr>
              <a:spLocks noChangeShapeType="1"/>
            </p:cNvSpPr>
            <p:nvPr/>
          </p:nvSpPr>
          <p:spPr bwMode="auto">
            <a:xfrm flipV="1">
              <a:off x="879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" name="Line 2223"/>
            <p:cNvSpPr>
              <a:spLocks noChangeShapeType="1"/>
            </p:cNvSpPr>
            <p:nvPr/>
          </p:nvSpPr>
          <p:spPr bwMode="auto">
            <a:xfrm flipV="1">
              <a:off x="879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" name="Line 2224"/>
            <p:cNvSpPr>
              <a:spLocks noChangeShapeType="1"/>
            </p:cNvSpPr>
            <p:nvPr/>
          </p:nvSpPr>
          <p:spPr bwMode="auto">
            <a:xfrm flipV="1">
              <a:off x="879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" name="Freeform 2225"/>
            <p:cNvSpPr>
              <a:spLocks/>
            </p:cNvSpPr>
            <p:nvPr/>
          </p:nvSpPr>
          <p:spPr bwMode="auto">
            <a:xfrm>
              <a:off x="680" y="3488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" name="Freeform 2227"/>
            <p:cNvSpPr>
              <a:spLocks/>
            </p:cNvSpPr>
            <p:nvPr/>
          </p:nvSpPr>
          <p:spPr bwMode="auto">
            <a:xfrm>
              <a:off x="656" y="3488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" name="Freeform 2228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" name="Freeform 2229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" name="Freeform 2230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" name="Freeform 2231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" name="Freeform 2232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" name="Freeform 2233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" name="Freeform 2234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" name="Freeform 2235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" name="Freeform 2236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" name="Freeform 2237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" name="Freeform 2238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" name="Freeform 2239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" name="Freeform 2240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" name="Freeform 2241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" name="Freeform 2242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" name="Freeform 2243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" name="Freeform 2244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" name="Freeform 2245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" name="Freeform 2246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" name="Freeform 2247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" name="Freeform 2248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" name="Freeform 2249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" name="Freeform 2250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" name="Freeform 2251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" name="Freeform 2252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" name="Freeform 2253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" name="Freeform 2254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" name="Freeform 2255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" name="Freeform 2256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" name="Freeform 2257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" name="Freeform 2258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" name="Freeform 2259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" name="Freeform 2260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" name="Freeform 2261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" name="Freeform 2262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" name="Freeform 2263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" name="Freeform 2264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" name="Freeform 2265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" name="Freeform 2266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" name="Freeform 2267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" name="Freeform 2268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" name="Freeform 2269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" name="Freeform 2270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" name="Freeform 2271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" name="Freeform 2272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" name="Freeform 2273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" name="Freeform 2274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" name="Freeform 2275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" name="Freeform 2276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" name="Freeform 2277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" name="Freeform 2278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" name="Freeform 2279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" name="Freeform 2280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" name="Freeform 2281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" name="Freeform 2282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" name="Freeform 2283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" name="Freeform 2284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" name="Freeform 2285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" name="Freeform 2286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36"/>
                </a:cxn>
              </a:cxnLst>
              <a:rect l="0" t="0" r="r" b="b"/>
              <a:pathLst>
                <a:path w="44" h="70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" name="Freeform 2287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</a:cxnLst>
              <a:rect l="0" t="0" r="r" b="b"/>
              <a:pathLst>
                <a:path w="44" h="70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" name="Freeform 2288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" name="Freeform 2289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" name="Freeform 2290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" name="Freeform 2291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" name="Freeform 2292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" name="Freeform 2293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" name="Freeform 2294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" name="Freeform 2295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" name="Freeform 2296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" name="Freeform 2297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" name="Freeform 2298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" name="Freeform 2299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" name="Freeform 2300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" name="Freeform 2301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" name="Freeform 2302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" name="Freeform 2303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" name="Freeform 2304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" name="Freeform 2305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" name="Freeform 2306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" name="Freeform 2307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" name="Freeform 2308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" name="Freeform 2309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Freeform 2310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" name="Freeform 2311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" name="Freeform 2312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" name="Freeform 2313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" name="Freeform 2314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" name="Freeform 2315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" name="Freeform 2316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" name="Freeform 2317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" name="Freeform 2318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" name="Freeform 2319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" name="Freeform 2320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" name="Freeform 2321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" name="Freeform 2322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" name="Freeform 2323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" name="Freeform 2324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" name="Freeform 2325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" name="Freeform 2326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" name="Freeform 2327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Freeform 2328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" name="Freeform 2329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" name="Freeform 2330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Freeform 2331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Freeform 2332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Freeform 2333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Freeform 2334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" name="Freeform 2335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" name="Freeform 2336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Freeform 2337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Freeform 2338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Freeform 2339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4" name="Freeform 2340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5" name="Freeform 2341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Freeform 2342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Freeform 2343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Freeform 2344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Freeform 2345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Freeform 2346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Freeform 2347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Freeform 2348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Freeform 2349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4" name="Freeform 2350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Freeform 2351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Freeform 2352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Freeform 2353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8" name="Freeform 2354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9" name="Freeform 2355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0" name="Freeform 2356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1" name="Freeform 2357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2" name="Freeform 2358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3" name="Freeform 2359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4" name="Freeform 2360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5" name="Freeform 2361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6" name="Freeform 2362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7" name="Freeform 2363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8" name="Freeform 2364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9" name="Freeform 2365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0" name="Freeform 2366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1" name="Freeform 2367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2" name="Freeform 2368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3" name="Freeform 2369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4" name="Freeform 2370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5" name="Freeform 2371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6" name="Freeform 2372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7" name="Freeform 2373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8" name="Freeform 2374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9" name="Freeform 2375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0" name="Freeform 2376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1" name="Freeform 2377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2" name="Freeform 2378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3" name="Freeform 2379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4" name="Freeform 2380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5" name="Freeform 2381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Freeform 2382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7" name="Freeform 2383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8" name="Freeform 2384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9" name="Freeform 2385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0" name="Freeform 2386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1" name="Freeform 2387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2" name="Freeform 2388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3" name="Freeform 2389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4" name="Freeform 2390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5" name="Freeform 2391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6" name="Freeform 2392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7" name="Freeform 2393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8" name="Freeform 2394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9" name="Freeform 2395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0" name="Freeform 2396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1" name="Freeform 2397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2" name="Freeform 2398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3" name="Freeform 2399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4" name="Freeform 2400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5" name="Freeform 2401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6" name="Freeform 2402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7" name="Freeform 2403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8" name="Freeform 2404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9" name="Freeform 2405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0" name="Freeform 2406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1" name="Freeform 2407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2" name="Freeform 2408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3" name="Freeform 2409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4" name="Freeform 2410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5" name="Freeform 2411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6" name="Freeform 2412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7" name="Freeform 2413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8" name="Freeform 2414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9" name="Freeform 2415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0" name="Freeform 2416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1" name="Freeform 2418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2" name="Freeform 2419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3" name="Freeform 2420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4" name="Freeform 2421"/>
            <p:cNvSpPr>
              <a:spLocks/>
            </p:cNvSpPr>
            <p:nvPr/>
          </p:nvSpPr>
          <p:spPr bwMode="auto">
            <a:xfrm>
              <a:off x="729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5" name="Freeform 2422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6" name="Freeform 2423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7" name="Freeform 2424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8" name="Freeform 2425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8" y="34"/>
                </a:cxn>
              </a:cxnLst>
              <a:rect l="0" t="0" r="r" b="b"/>
              <a:pathLst>
                <a:path w="42" h="70">
                  <a:moveTo>
                    <a:pt x="8" y="34"/>
                  </a:moveTo>
                  <a:lnTo>
                    <a:pt x="16" y="0"/>
                  </a:ln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9" name="Freeform 2426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2" h="70">
                  <a:moveTo>
                    <a:pt x="16" y="0"/>
                  </a:move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420" name="Group 2628"/>
            <p:cNvGrpSpPr>
              <a:grpSpLocks/>
            </p:cNvGrpSpPr>
            <p:nvPr/>
          </p:nvGrpSpPr>
          <p:grpSpPr bwMode="auto">
            <a:xfrm>
              <a:off x="2451" y="1717"/>
              <a:ext cx="1377" cy="1658"/>
              <a:chOff x="2451" y="1717"/>
              <a:chExt cx="1377" cy="1658"/>
            </a:xfrm>
          </p:grpSpPr>
          <p:sp>
            <p:nvSpPr>
              <p:cNvPr id="990" name="Freeform 2428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1" name="Freeform 2429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2" name="Freeform 2430"/>
              <p:cNvSpPr>
                <a:spLocks/>
              </p:cNvSpPr>
              <p:nvPr/>
            </p:nvSpPr>
            <p:spPr bwMode="auto">
              <a:xfrm>
                <a:off x="3233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3" name="Line 2431"/>
              <p:cNvSpPr>
                <a:spLocks noChangeShapeType="1"/>
              </p:cNvSpPr>
              <p:nvPr/>
            </p:nvSpPr>
            <p:spPr bwMode="auto">
              <a:xfrm flipH="1" flipV="1">
                <a:off x="3234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4" name="Freeform 2432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5" name="Freeform 2433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6" name="Freeform 2434"/>
              <p:cNvSpPr>
                <a:spLocks/>
              </p:cNvSpPr>
              <p:nvPr/>
            </p:nvSpPr>
            <p:spPr bwMode="auto">
              <a:xfrm>
                <a:off x="3212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7" name="Line 2435"/>
              <p:cNvSpPr>
                <a:spLocks noChangeShapeType="1"/>
              </p:cNvSpPr>
              <p:nvPr/>
            </p:nvSpPr>
            <p:spPr bwMode="auto">
              <a:xfrm flipH="1">
                <a:off x="3212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8" name="Freeform 2436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9" name="Freeform 2437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0" name="Freeform 2438"/>
              <p:cNvSpPr>
                <a:spLocks/>
              </p:cNvSpPr>
              <p:nvPr/>
            </p:nvSpPr>
            <p:spPr bwMode="auto">
              <a:xfrm>
                <a:off x="3190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1" name="Line 2439"/>
              <p:cNvSpPr>
                <a:spLocks noChangeShapeType="1"/>
              </p:cNvSpPr>
              <p:nvPr/>
            </p:nvSpPr>
            <p:spPr bwMode="auto">
              <a:xfrm flipH="1">
                <a:off x="319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2" name="Freeform 2440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3" name="Freeform 2441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4" name="Freeform 2442"/>
              <p:cNvSpPr>
                <a:spLocks/>
              </p:cNvSpPr>
              <p:nvPr/>
            </p:nvSpPr>
            <p:spPr bwMode="auto">
              <a:xfrm>
                <a:off x="3168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3" h="36">
                    <a:moveTo>
                      <a:pt x="1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5" name="Line 2443"/>
              <p:cNvSpPr>
                <a:spLocks noChangeShapeType="1"/>
              </p:cNvSpPr>
              <p:nvPr/>
            </p:nvSpPr>
            <p:spPr bwMode="auto">
              <a:xfrm flipH="1">
                <a:off x="3168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6" name="Freeform 2444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7" name="Freeform 2445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8" name="Freeform 2446"/>
              <p:cNvSpPr>
                <a:spLocks/>
              </p:cNvSpPr>
              <p:nvPr/>
            </p:nvSpPr>
            <p:spPr bwMode="auto">
              <a:xfrm>
                <a:off x="3145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9" name="Line 2447"/>
              <p:cNvSpPr>
                <a:spLocks noChangeShapeType="1"/>
              </p:cNvSpPr>
              <p:nvPr/>
            </p:nvSpPr>
            <p:spPr bwMode="auto">
              <a:xfrm flipH="1">
                <a:off x="3145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0" name="Freeform 2448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1" name="Freeform 2449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2" name="Freeform 2450"/>
              <p:cNvSpPr>
                <a:spLocks/>
              </p:cNvSpPr>
              <p:nvPr/>
            </p:nvSpPr>
            <p:spPr bwMode="auto">
              <a:xfrm>
                <a:off x="3123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3" name="Line 2451"/>
              <p:cNvSpPr>
                <a:spLocks noChangeShapeType="1"/>
              </p:cNvSpPr>
              <p:nvPr/>
            </p:nvSpPr>
            <p:spPr bwMode="auto">
              <a:xfrm flipH="1">
                <a:off x="3123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4" name="Freeform 2452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5" name="Freeform 2453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6" name="Freeform 2454"/>
              <p:cNvSpPr>
                <a:spLocks/>
              </p:cNvSpPr>
              <p:nvPr/>
            </p:nvSpPr>
            <p:spPr bwMode="auto">
              <a:xfrm>
                <a:off x="3101" y="307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7" name="Line 2455"/>
              <p:cNvSpPr>
                <a:spLocks noChangeShapeType="1"/>
              </p:cNvSpPr>
              <p:nvPr/>
            </p:nvSpPr>
            <p:spPr bwMode="auto">
              <a:xfrm flipH="1">
                <a:off x="310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8" name="Freeform 2456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9" name="Freeform 2457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0" name="Freeform 2458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1" name="Freeform 2459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2" name="Freeform 2460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3" name="Freeform 2461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4" name="Freeform 2462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5" name="Freeform 2463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6" name="Freeform 2464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7" name="Freeform 2465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8" name="Freeform 2466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9" name="Freeform 2467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0" name="Freeform 2468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1" name="Freeform 2469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2" name="Freeform 2470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3" name="Freeform 2471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4" name="Freeform 2472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5" name="Freeform 2473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6" name="Freeform 2474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7" name="Freeform 2475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8" name="Freeform 2476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9" name="Freeform 2477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0" name="Freeform 2478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1" name="Freeform 2479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2" name="Freeform 2480"/>
              <p:cNvSpPr>
                <a:spLocks/>
              </p:cNvSpPr>
              <p:nvPr/>
            </p:nvSpPr>
            <p:spPr bwMode="auto">
              <a:xfrm>
                <a:off x="248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3" name="Freeform 2481"/>
              <p:cNvSpPr>
                <a:spLocks/>
              </p:cNvSpPr>
              <p:nvPr/>
            </p:nvSpPr>
            <p:spPr bwMode="auto">
              <a:xfrm>
                <a:off x="2492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4" name="Freeform 2482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5" name="Freeform 2483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6" name="Freeform 2484"/>
              <p:cNvSpPr>
                <a:spLocks/>
              </p:cNvSpPr>
              <p:nvPr/>
            </p:nvSpPr>
            <p:spPr bwMode="auto">
              <a:xfrm>
                <a:off x="2484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7" name="Freeform 2485"/>
              <p:cNvSpPr>
                <a:spLocks/>
              </p:cNvSpPr>
              <p:nvPr/>
            </p:nvSpPr>
            <p:spPr bwMode="auto">
              <a:xfrm>
                <a:off x="2488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8" name="Freeform 2486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9" name="Freeform 2487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0" name="Freeform 2488"/>
              <p:cNvSpPr>
                <a:spLocks/>
              </p:cNvSpPr>
              <p:nvPr/>
            </p:nvSpPr>
            <p:spPr bwMode="auto">
              <a:xfrm>
                <a:off x="248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1" name="Freeform 2489"/>
              <p:cNvSpPr>
                <a:spLocks/>
              </p:cNvSpPr>
              <p:nvPr/>
            </p:nvSpPr>
            <p:spPr bwMode="auto">
              <a:xfrm>
                <a:off x="248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2" name="Freeform 2490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3" name="Freeform 2491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4" name="Freeform 2492"/>
              <p:cNvSpPr>
                <a:spLocks/>
              </p:cNvSpPr>
              <p:nvPr/>
            </p:nvSpPr>
            <p:spPr bwMode="auto">
              <a:xfrm>
                <a:off x="247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5" name="Freeform 2493"/>
              <p:cNvSpPr>
                <a:spLocks/>
              </p:cNvSpPr>
              <p:nvPr/>
            </p:nvSpPr>
            <p:spPr bwMode="auto">
              <a:xfrm>
                <a:off x="247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6" name="Freeform 2494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7" name="Freeform 2495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8" name="Freeform 2496"/>
              <p:cNvSpPr>
                <a:spLocks/>
              </p:cNvSpPr>
              <p:nvPr/>
            </p:nvSpPr>
            <p:spPr bwMode="auto">
              <a:xfrm>
                <a:off x="247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9" name="Freeform 2497"/>
              <p:cNvSpPr>
                <a:spLocks/>
              </p:cNvSpPr>
              <p:nvPr/>
            </p:nvSpPr>
            <p:spPr bwMode="auto">
              <a:xfrm>
                <a:off x="247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0" name="Freeform 2498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1" name="Freeform 2499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2" name="Freeform 2500"/>
              <p:cNvSpPr>
                <a:spLocks/>
              </p:cNvSpPr>
              <p:nvPr/>
            </p:nvSpPr>
            <p:spPr bwMode="auto">
              <a:xfrm>
                <a:off x="246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3" name="Freeform 2501"/>
              <p:cNvSpPr>
                <a:spLocks/>
              </p:cNvSpPr>
              <p:nvPr/>
            </p:nvSpPr>
            <p:spPr bwMode="auto">
              <a:xfrm>
                <a:off x="246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4" name="Freeform 2502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5" name="Freeform 2503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6" name="Freeform 2504"/>
              <p:cNvSpPr>
                <a:spLocks/>
              </p:cNvSpPr>
              <p:nvPr/>
            </p:nvSpPr>
            <p:spPr bwMode="auto">
              <a:xfrm>
                <a:off x="2459" y="1720"/>
                <a:ext cx="4" cy="6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7" name="Freeform 2505"/>
              <p:cNvSpPr>
                <a:spLocks/>
              </p:cNvSpPr>
              <p:nvPr/>
            </p:nvSpPr>
            <p:spPr bwMode="auto">
              <a:xfrm>
                <a:off x="2459" y="1720"/>
                <a:ext cx="1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8" name="Freeform 2506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9" name="Freeform 2507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0" name="Freeform 2508"/>
              <p:cNvSpPr>
                <a:spLocks/>
              </p:cNvSpPr>
              <p:nvPr/>
            </p:nvSpPr>
            <p:spPr bwMode="auto">
              <a:xfrm>
                <a:off x="245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1" name="Line 2509"/>
              <p:cNvSpPr>
                <a:spLocks noChangeShapeType="1"/>
              </p:cNvSpPr>
              <p:nvPr/>
            </p:nvSpPr>
            <p:spPr bwMode="auto">
              <a:xfrm flipH="1">
                <a:off x="245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2" name="Freeform 2510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3" name="Freeform 2511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4" name="Freeform 2512"/>
              <p:cNvSpPr>
                <a:spLocks/>
              </p:cNvSpPr>
              <p:nvPr/>
            </p:nvSpPr>
            <p:spPr bwMode="auto">
              <a:xfrm>
                <a:off x="2452" y="1731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5" name="Freeform 2513"/>
              <p:cNvSpPr>
                <a:spLocks/>
              </p:cNvSpPr>
              <p:nvPr/>
            </p:nvSpPr>
            <p:spPr bwMode="auto">
              <a:xfrm>
                <a:off x="245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6" name="Freeform 2514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7" name="Freeform 2515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8" name="Freeform 2516"/>
              <p:cNvSpPr>
                <a:spLocks/>
              </p:cNvSpPr>
              <p:nvPr/>
            </p:nvSpPr>
            <p:spPr bwMode="auto">
              <a:xfrm>
                <a:off x="245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9" name="Freeform 2517"/>
              <p:cNvSpPr>
                <a:spLocks/>
              </p:cNvSpPr>
              <p:nvPr/>
            </p:nvSpPr>
            <p:spPr bwMode="auto">
              <a:xfrm>
                <a:off x="245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0" name="Freeform 2518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1" name="Freeform 2519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2" name="Freeform 2520"/>
              <p:cNvSpPr>
                <a:spLocks/>
              </p:cNvSpPr>
              <p:nvPr/>
            </p:nvSpPr>
            <p:spPr bwMode="auto">
              <a:xfrm>
                <a:off x="2452" y="174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3" name="Freeform 2521"/>
              <p:cNvSpPr>
                <a:spLocks/>
              </p:cNvSpPr>
              <p:nvPr/>
            </p:nvSpPr>
            <p:spPr bwMode="auto">
              <a:xfrm>
                <a:off x="245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4" name="Freeform 2522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5" name="Freeform 2523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6" name="Freeform 2524"/>
              <p:cNvSpPr>
                <a:spLocks/>
              </p:cNvSpPr>
              <p:nvPr/>
            </p:nvSpPr>
            <p:spPr bwMode="auto">
              <a:xfrm>
                <a:off x="245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7" name="Freeform 2525"/>
              <p:cNvSpPr>
                <a:spLocks/>
              </p:cNvSpPr>
              <p:nvPr/>
            </p:nvSpPr>
            <p:spPr bwMode="auto">
              <a:xfrm>
                <a:off x="245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8" name="Freeform 2526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9" name="Freeform 2527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0" name="Freeform 2528"/>
              <p:cNvSpPr>
                <a:spLocks/>
              </p:cNvSpPr>
              <p:nvPr/>
            </p:nvSpPr>
            <p:spPr bwMode="auto">
              <a:xfrm>
                <a:off x="2459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1" name="Freeform 2529"/>
              <p:cNvSpPr>
                <a:spLocks/>
              </p:cNvSpPr>
              <p:nvPr/>
            </p:nvSpPr>
            <p:spPr bwMode="auto">
              <a:xfrm>
                <a:off x="2459" y="175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2" name="Freeform 2530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3" name="Freeform 2531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4" name="Freeform 2532"/>
              <p:cNvSpPr>
                <a:spLocks/>
              </p:cNvSpPr>
              <p:nvPr/>
            </p:nvSpPr>
            <p:spPr bwMode="auto">
              <a:xfrm>
                <a:off x="246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5" name="Freeform 2533"/>
              <p:cNvSpPr>
                <a:spLocks/>
              </p:cNvSpPr>
              <p:nvPr/>
            </p:nvSpPr>
            <p:spPr bwMode="auto">
              <a:xfrm>
                <a:off x="2465" y="176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6" name="Freeform 2534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7" name="Freeform 2535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8" name="Freeform 2536"/>
              <p:cNvSpPr>
                <a:spLocks/>
              </p:cNvSpPr>
              <p:nvPr/>
            </p:nvSpPr>
            <p:spPr bwMode="auto">
              <a:xfrm>
                <a:off x="247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9" name="Freeform 2537"/>
              <p:cNvSpPr>
                <a:spLocks/>
              </p:cNvSpPr>
              <p:nvPr/>
            </p:nvSpPr>
            <p:spPr bwMode="auto">
              <a:xfrm>
                <a:off x="247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0" name="Freeform 2538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1" name="Freeform 2539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2" name="Freeform 2540"/>
              <p:cNvSpPr>
                <a:spLocks/>
              </p:cNvSpPr>
              <p:nvPr/>
            </p:nvSpPr>
            <p:spPr bwMode="auto">
              <a:xfrm>
                <a:off x="247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3" name="Freeform 2541"/>
              <p:cNvSpPr>
                <a:spLocks/>
              </p:cNvSpPr>
              <p:nvPr/>
            </p:nvSpPr>
            <p:spPr bwMode="auto">
              <a:xfrm>
                <a:off x="247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4" name="Freeform 2542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5" name="Freeform 2543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6" name="Freeform 2544"/>
              <p:cNvSpPr>
                <a:spLocks/>
              </p:cNvSpPr>
              <p:nvPr/>
            </p:nvSpPr>
            <p:spPr bwMode="auto">
              <a:xfrm>
                <a:off x="248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7" name="Line 2545"/>
              <p:cNvSpPr>
                <a:spLocks noChangeShapeType="1"/>
              </p:cNvSpPr>
              <p:nvPr/>
            </p:nvSpPr>
            <p:spPr bwMode="auto">
              <a:xfrm flipV="1">
                <a:off x="248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8" name="Freeform 2546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9" name="Freeform 2547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0" name="Freeform 2548"/>
              <p:cNvSpPr>
                <a:spLocks/>
              </p:cNvSpPr>
              <p:nvPr/>
            </p:nvSpPr>
            <p:spPr bwMode="auto">
              <a:xfrm>
                <a:off x="2484" y="1748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1" name="Freeform 2549"/>
              <p:cNvSpPr>
                <a:spLocks/>
              </p:cNvSpPr>
              <p:nvPr/>
            </p:nvSpPr>
            <p:spPr bwMode="auto">
              <a:xfrm>
                <a:off x="248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2" name="Freeform 2550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3" name="Freeform 2551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4" name="Freeform 2552"/>
              <p:cNvSpPr>
                <a:spLocks/>
              </p:cNvSpPr>
              <p:nvPr/>
            </p:nvSpPr>
            <p:spPr bwMode="auto">
              <a:xfrm>
                <a:off x="248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5" name="Freeform 2553"/>
              <p:cNvSpPr>
                <a:spLocks/>
              </p:cNvSpPr>
              <p:nvPr/>
            </p:nvSpPr>
            <p:spPr bwMode="auto">
              <a:xfrm>
                <a:off x="249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6" name="Freeform 2554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7" name="Freeform 2555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8" name="Freeform 2556"/>
              <p:cNvSpPr>
                <a:spLocks/>
              </p:cNvSpPr>
              <p:nvPr/>
            </p:nvSpPr>
            <p:spPr bwMode="auto">
              <a:xfrm>
                <a:off x="2487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9" name="Freeform 2557"/>
              <p:cNvSpPr>
                <a:spLocks/>
              </p:cNvSpPr>
              <p:nvPr/>
            </p:nvSpPr>
            <p:spPr bwMode="auto">
              <a:xfrm>
                <a:off x="249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0" name="Freeform 2558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1" name="Freeform 2559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2" name="Freeform 2560"/>
              <p:cNvSpPr>
                <a:spLocks/>
              </p:cNvSpPr>
              <p:nvPr/>
            </p:nvSpPr>
            <p:spPr bwMode="auto">
              <a:xfrm>
                <a:off x="2611" y="1731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3" name="Freeform 2561"/>
              <p:cNvSpPr>
                <a:spLocks/>
              </p:cNvSpPr>
              <p:nvPr/>
            </p:nvSpPr>
            <p:spPr bwMode="auto">
              <a:xfrm>
                <a:off x="2616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4" name="Freeform 2562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5" name="Freeform 2563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6" name="Freeform 2564"/>
              <p:cNvSpPr>
                <a:spLocks/>
              </p:cNvSpPr>
              <p:nvPr/>
            </p:nvSpPr>
            <p:spPr bwMode="auto">
              <a:xfrm>
                <a:off x="2609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7" name="Freeform 2565"/>
              <p:cNvSpPr>
                <a:spLocks/>
              </p:cNvSpPr>
              <p:nvPr/>
            </p:nvSpPr>
            <p:spPr bwMode="auto">
              <a:xfrm>
                <a:off x="2613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8" name="Freeform 2566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9" name="Freeform 2567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0" name="Freeform 2568"/>
              <p:cNvSpPr>
                <a:spLocks/>
              </p:cNvSpPr>
              <p:nvPr/>
            </p:nvSpPr>
            <p:spPr bwMode="auto">
              <a:xfrm>
                <a:off x="2605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1" name="Freeform 2569"/>
              <p:cNvSpPr>
                <a:spLocks/>
              </p:cNvSpPr>
              <p:nvPr/>
            </p:nvSpPr>
            <p:spPr bwMode="auto">
              <a:xfrm>
                <a:off x="2608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2" name="Freeform 2570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3" name="Freeform 2571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4" name="Freeform 2572"/>
              <p:cNvSpPr>
                <a:spLocks/>
              </p:cNvSpPr>
              <p:nvPr/>
            </p:nvSpPr>
            <p:spPr bwMode="auto">
              <a:xfrm>
                <a:off x="2601" y="171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5" name="Freeform 2573"/>
              <p:cNvSpPr>
                <a:spLocks/>
              </p:cNvSpPr>
              <p:nvPr/>
            </p:nvSpPr>
            <p:spPr bwMode="auto">
              <a:xfrm>
                <a:off x="2602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6" name="Freeform 2574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7" name="Freeform 2575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8" name="Freeform 2576"/>
              <p:cNvSpPr>
                <a:spLocks/>
              </p:cNvSpPr>
              <p:nvPr/>
            </p:nvSpPr>
            <p:spPr bwMode="auto">
              <a:xfrm>
                <a:off x="2596" y="1717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9" name="Freeform 2577"/>
              <p:cNvSpPr>
                <a:spLocks/>
              </p:cNvSpPr>
              <p:nvPr/>
            </p:nvSpPr>
            <p:spPr bwMode="auto">
              <a:xfrm>
                <a:off x="2596" y="1717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0" name="Freeform 2578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1" name="Freeform 2579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2" name="Freeform 2580"/>
              <p:cNvSpPr>
                <a:spLocks/>
              </p:cNvSpPr>
              <p:nvPr/>
            </p:nvSpPr>
            <p:spPr bwMode="auto">
              <a:xfrm>
                <a:off x="2589" y="171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3" name="Freeform 2581"/>
              <p:cNvSpPr>
                <a:spLocks/>
              </p:cNvSpPr>
              <p:nvPr/>
            </p:nvSpPr>
            <p:spPr bwMode="auto">
              <a:xfrm>
                <a:off x="2589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4" name="Freeform 2582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5" name="Freeform 2583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6" name="Freeform 2584"/>
              <p:cNvSpPr>
                <a:spLocks/>
              </p:cNvSpPr>
              <p:nvPr/>
            </p:nvSpPr>
            <p:spPr bwMode="auto">
              <a:xfrm>
                <a:off x="2583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7" name="Freeform 2585"/>
              <p:cNvSpPr>
                <a:spLocks/>
              </p:cNvSpPr>
              <p:nvPr/>
            </p:nvSpPr>
            <p:spPr bwMode="auto">
              <a:xfrm>
                <a:off x="2583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8" name="Freeform 2586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9" name="Freeform 2587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0" name="Freeform 2588"/>
              <p:cNvSpPr>
                <a:spLocks/>
              </p:cNvSpPr>
              <p:nvPr/>
            </p:nvSpPr>
            <p:spPr bwMode="auto">
              <a:xfrm>
                <a:off x="2579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1" name="Line 2589"/>
              <p:cNvSpPr>
                <a:spLocks noChangeShapeType="1"/>
              </p:cNvSpPr>
              <p:nvPr/>
            </p:nvSpPr>
            <p:spPr bwMode="auto">
              <a:xfrm flipH="1">
                <a:off x="2579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2" name="Freeform 2590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3" name="Freeform 2591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4" name="Freeform 2592"/>
              <p:cNvSpPr>
                <a:spLocks/>
              </p:cNvSpPr>
              <p:nvPr/>
            </p:nvSpPr>
            <p:spPr bwMode="auto">
              <a:xfrm>
                <a:off x="2576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5" name="Freeform 2593"/>
              <p:cNvSpPr>
                <a:spLocks/>
              </p:cNvSpPr>
              <p:nvPr/>
            </p:nvSpPr>
            <p:spPr bwMode="auto">
              <a:xfrm>
                <a:off x="2576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6" name="Freeform 2594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7" name="Freeform 2595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8" name="Freeform 2596"/>
              <p:cNvSpPr>
                <a:spLocks/>
              </p:cNvSpPr>
              <p:nvPr/>
            </p:nvSpPr>
            <p:spPr bwMode="auto">
              <a:xfrm>
                <a:off x="2576" y="1738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9" name="Freeform 2597"/>
              <p:cNvSpPr>
                <a:spLocks/>
              </p:cNvSpPr>
              <p:nvPr/>
            </p:nvSpPr>
            <p:spPr bwMode="auto">
              <a:xfrm>
                <a:off x="2576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0" name="Freeform 2598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1" name="Freeform 2599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2" name="Freeform 2600"/>
              <p:cNvSpPr>
                <a:spLocks/>
              </p:cNvSpPr>
              <p:nvPr/>
            </p:nvSpPr>
            <p:spPr bwMode="auto">
              <a:xfrm>
                <a:off x="2576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3" name="Freeform 2601"/>
              <p:cNvSpPr>
                <a:spLocks/>
              </p:cNvSpPr>
              <p:nvPr/>
            </p:nvSpPr>
            <p:spPr bwMode="auto">
              <a:xfrm>
                <a:off x="257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4" name="Freeform 2602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5" name="Freeform 2603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6" name="Freeform 2604"/>
              <p:cNvSpPr>
                <a:spLocks/>
              </p:cNvSpPr>
              <p:nvPr/>
            </p:nvSpPr>
            <p:spPr bwMode="auto">
              <a:xfrm>
                <a:off x="2579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7" name="Freeform 2605"/>
              <p:cNvSpPr>
                <a:spLocks/>
              </p:cNvSpPr>
              <p:nvPr/>
            </p:nvSpPr>
            <p:spPr bwMode="auto">
              <a:xfrm>
                <a:off x="2579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8" name="Freeform 2606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9" name="Freeform 2607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0" name="Freeform 2608"/>
              <p:cNvSpPr>
                <a:spLocks/>
              </p:cNvSpPr>
              <p:nvPr/>
            </p:nvSpPr>
            <p:spPr bwMode="auto">
              <a:xfrm>
                <a:off x="2583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1" name="Freeform 2609"/>
              <p:cNvSpPr>
                <a:spLocks/>
              </p:cNvSpPr>
              <p:nvPr/>
            </p:nvSpPr>
            <p:spPr bwMode="auto">
              <a:xfrm>
                <a:off x="2583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2" name="Freeform 2610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3" name="Freeform 2611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4" name="Freeform 2612"/>
              <p:cNvSpPr>
                <a:spLocks/>
              </p:cNvSpPr>
              <p:nvPr/>
            </p:nvSpPr>
            <p:spPr bwMode="auto">
              <a:xfrm>
                <a:off x="2589" y="175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5" name="Freeform 2613"/>
              <p:cNvSpPr>
                <a:spLocks/>
              </p:cNvSpPr>
              <p:nvPr/>
            </p:nvSpPr>
            <p:spPr bwMode="auto">
              <a:xfrm>
                <a:off x="2589" y="176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6" name="Freeform 2614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7" name="Freeform 2615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8" name="Freeform 2616"/>
              <p:cNvSpPr>
                <a:spLocks/>
              </p:cNvSpPr>
              <p:nvPr/>
            </p:nvSpPr>
            <p:spPr bwMode="auto">
              <a:xfrm>
                <a:off x="2596" y="175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9" name="Freeform 2617"/>
              <p:cNvSpPr>
                <a:spLocks/>
              </p:cNvSpPr>
              <p:nvPr/>
            </p:nvSpPr>
            <p:spPr bwMode="auto">
              <a:xfrm>
                <a:off x="2596" y="1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0" name="Freeform 2618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1" name="Freeform 2619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2" name="Freeform 2620"/>
              <p:cNvSpPr>
                <a:spLocks/>
              </p:cNvSpPr>
              <p:nvPr/>
            </p:nvSpPr>
            <p:spPr bwMode="auto">
              <a:xfrm>
                <a:off x="2601" y="175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3" name="Freeform 2621"/>
              <p:cNvSpPr>
                <a:spLocks/>
              </p:cNvSpPr>
              <p:nvPr/>
            </p:nvSpPr>
            <p:spPr bwMode="auto">
              <a:xfrm>
                <a:off x="2602" y="1759"/>
                <a:ext cx="2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4" name="Freeform 2622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5" name="Freeform 2623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6" name="Freeform 2624"/>
              <p:cNvSpPr>
                <a:spLocks/>
              </p:cNvSpPr>
              <p:nvPr/>
            </p:nvSpPr>
            <p:spPr bwMode="auto">
              <a:xfrm>
                <a:off x="2605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7" name="Line 2625"/>
              <p:cNvSpPr>
                <a:spLocks noChangeShapeType="1"/>
              </p:cNvSpPr>
              <p:nvPr/>
            </p:nvSpPr>
            <p:spPr bwMode="auto">
              <a:xfrm flipV="1">
                <a:off x="2608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8" name="Freeform 2626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9" name="Freeform 2627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1" name="Group 2829"/>
            <p:cNvGrpSpPr>
              <a:grpSpLocks/>
            </p:cNvGrpSpPr>
            <p:nvPr/>
          </p:nvGrpSpPr>
          <p:grpSpPr bwMode="auto">
            <a:xfrm>
              <a:off x="2369" y="1669"/>
              <a:ext cx="2548" cy="614"/>
              <a:chOff x="2369" y="1669"/>
              <a:chExt cx="2548" cy="614"/>
            </a:xfrm>
          </p:grpSpPr>
          <p:sp>
            <p:nvSpPr>
              <p:cNvPr id="790" name="Freeform 2629"/>
              <p:cNvSpPr>
                <a:spLocks/>
              </p:cNvSpPr>
              <p:nvPr/>
            </p:nvSpPr>
            <p:spPr bwMode="auto">
              <a:xfrm>
                <a:off x="2609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1" name="Freeform 2630"/>
              <p:cNvSpPr>
                <a:spLocks/>
              </p:cNvSpPr>
              <p:nvPr/>
            </p:nvSpPr>
            <p:spPr bwMode="auto">
              <a:xfrm>
                <a:off x="2613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2" name="Freeform 2631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3" name="Freeform 2632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4" name="Freeform 2633"/>
              <p:cNvSpPr>
                <a:spLocks/>
              </p:cNvSpPr>
              <p:nvPr/>
            </p:nvSpPr>
            <p:spPr bwMode="auto">
              <a:xfrm>
                <a:off x="2611" y="1744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5" name="Freeform 2634"/>
              <p:cNvSpPr>
                <a:spLocks/>
              </p:cNvSpPr>
              <p:nvPr/>
            </p:nvSpPr>
            <p:spPr bwMode="auto">
              <a:xfrm>
                <a:off x="261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6" name="Freeform 2635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7" name="Freeform 2636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8" name="Freeform 2637"/>
              <p:cNvSpPr>
                <a:spLocks/>
              </p:cNvSpPr>
              <p:nvPr/>
            </p:nvSpPr>
            <p:spPr bwMode="auto">
              <a:xfrm>
                <a:off x="2612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9" name="Freeform 2638"/>
              <p:cNvSpPr>
                <a:spLocks/>
              </p:cNvSpPr>
              <p:nvPr/>
            </p:nvSpPr>
            <p:spPr bwMode="auto">
              <a:xfrm>
                <a:off x="2618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0" name="Freeform 2639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25" y="26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6"/>
                  </a:cxn>
                </a:cxnLst>
                <a:rect l="0" t="0" r="r" b="b"/>
                <a:pathLst>
                  <a:path w="59" h="62">
                    <a:moveTo>
                      <a:pt x="25" y="26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1" name="Freeform 2640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2">
                    <a:moveTo>
                      <a:pt x="49" y="0"/>
                    </a:move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2" name="Freeform 2641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3" name="Freeform 2642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4" name="Freeform 2643"/>
              <p:cNvSpPr>
                <a:spLocks/>
              </p:cNvSpPr>
              <p:nvPr/>
            </p:nvSpPr>
            <p:spPr bwMode="auto">
              <a:xfrm>
                <a:off x="2589" y="1692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5" name="Line 2644"/>
              <p:cNvSpPr>
                <a:spLocks noChangeShapeType="1"/>
              </p:cNvSpPr>
              <p:nvPr/>
            </p:nvSpPr>
            <p:spPr bwMode="auto">
              <a:xfrm flipH="1" flipV="1">
                <a:off x="2592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6" name="Freeform 2645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7" name="Freeform 2646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8" name="Freeform 2647"/>
              <p:cNvSpPr>
                <a:spLocks/>
              </p:cNvSpPr>
              <p:nvPr/>
            </p:nvSpPr>
            <p:spPr bwMode="auto">
              <a:xfrm>
                <a:off x="2580" y="168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9" name="Line 2648"/>
              <p:cNvSpPr>
                <a:spLocks noChangeShapeType="1"/>
              </p:cNvSpPr>
              <p:nvPr/>
            </p:nvSpPr>
            <p:spPr bwMode="auto">
              <a:xfrm flipH="1" flipV="1">
                <a:off x="2583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0" name="Freeform 2649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1" name="Freeform 2650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2" name="Freeform 2651"/>
              <p:cNvSpPr>
                <a:spLocks/>
              </p:cNvSpPr>
              <p:nvPr/>
            </p:nvSpPr>
            <p:spPr bwMode="auto">
              <a:xfrm>
                <a:off x="2571" y="1678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3" name="Line 2652"/>
              <p:cNvSpPr>
                <a:spLocks noChangeShapeType="1"/>
              </p:cNvSpPr>
              <p:nvPr/>
            </p:nvSpPr>
            <p:spPr bwMode="auto">
              <a:xfrm flipH="1" flipV="1">
                <a:off x="2573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4" name="Freeform 2653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5" name="Freeform 2654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6" name="Freeform 2655"/>
              <p:cNvSpPr>
                <a:spLocks/>
              </p:cNvSpPr>
              <p:nvPr/>
            </p:nvSpPr>
            <p:spPr bwMode="auto">
              <a:xfrm>
                <a:off x="2561" y="1674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0" y="34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7" name="Line 2656"/>
              <p:cNvSpPr>
                <a:spLocks noChangeShapeType="1"/>
              </p:cNvSpPr>
              <p:nvPr/>
            </p:nvSpPr>
            <p:spPr bwMode="auto">
              <a:xfrm flipH="1" flipV="1">
                <a:off x="256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8" name="Freeform 2657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9" name="Freeform 2658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0" name="Freeform 2659"/>
              <p:cNvSpPr>
                <a:spLocks/>
              </p:cNvSpPr>
              <p:nvPr/>
            </p:nvSpPr>
            <p:spPr bwMode="auto">
              <a:xfrm>
                <a:off x="2550" y="1671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1" name="Line 2660"/>
              <p:cNvSpPr>
                <a:spLocks noChangeShapeType="1"/>
              </p:cNvSpPr>
              <p:nvPr/>
            </p:nvSpPr>
            <p:spPr bwMode="auto">
              <a:xfrm flipH="1" flipV="1">
                <a:off x="2551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2" name="Freeform 2661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3" name="Freeform 2662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4" name="Freeform 2663"/>
              <p:cNvSpPr>
                <a:spLocks/>
              </p:cNvSpPr>
              <p:nvPr/>
            </p:nvSpPr>
            <p:spPr bwMode="auto">
              <a:xfrm>
                <a:off x="2540" y="16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5" name="Line 2664"/>
              <p:cNvSpPr>
                <a:spLocks noChangeShapeType="1"/>
              </p:cNvSpPr>
              <p:nvPr/>
            </p:nvSpPr>
            <p:spPr bwMode="auto">
              <a:xfrm flipH="1">
                <a:off x="2540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6" name="Freeform 2665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7" name="Freeform 2666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8" name="Freeform 2667"/>
              <p:cNvSpPr>
                <a:spLocks/>
              </p:cNvSpPr>
              <p:nvPr/>
            </p:nvSpPr>
            <p:spPr bwMode="auto">
              <a:xfrm>
                <a:off x="2528" y="16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9" name="Line 2668"/>
              <p:cNvSpPr>
                <a:spLocks noChangeShapeType="1"/>
              </p:cNvSpPr>
              <p:nvPr/>
            </p:nvSpPr>
            <p:spPr bwMode="auto">
              <a:xfrm flipH="1">
                <a:off x="2528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0" name="Freeform 2669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1" name="Freeform 2670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2" name="Freeform 2671"/>
              <p:cNvSpPr>
                <a:spLocks/>
              </p:cNvSpPr>
              <p:nvPr/>
            </p:nvSpPr>
            <p:spPr bwMode="auto">
              <a:xfrm>
                <a:off x="2517" y="1671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3" name="Line 2672"/>
              <p:cNvSpPr>
                <a:spLocks noChangeShapeType="1"/>
              </p:cNvSpPr>
              <p:nvPr/>
            </p:nvSpPr>
            <p:spPr bwMode="auto">
              <a:xfrm flipH="1">
                <a:off x="2517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4" name="Freeform 2673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5" name="Freeform 2674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6" name="Freeform 2675"/>
              <p:cNvSpPr>
                <a:spLocks/>
              </p:cNvSpPr>
              <p:nvPr/>
            </p:nvSpPr>
            <p:spPr bwMode="auto">
              <a:xfrm>
                <a:off x="2506" y="1674"/>
                <a:ext cx="2" cy="6"/>
              </a:xfrm>
              <a:custGeom>
                <a:avLst/>
                <a:gdLst/>
                <a:ahLst/>
                <a:cxnLst>
                  <a:cxn ang="0">
                    <a:pos x="13" y="34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4"/>
                  </a:cxn>
                </a:cxnLst>
                <a:rect l="0" t="0" r="r" b="b"/>
                <a:pathLst>
                  <a:path w="13" h="34">
                    <a:moveTo>
                      <a:pt x="13" y="34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7" name="Line 2676"/>
              <p:cNvSpPr>
                <a:spLocks noChangeShapeType="1"/>
              </p:cNvSpPr>
              <p:nvPr/>
            </p:nvSpPr>
            <p:spPr bwMode="auto">
              <a:xfrm flipH="1">
                <a:off x="2506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8" name="Freeform 2677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9" name="Freeform 2678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0" name="Freeform 2679"/>
              <p:cNvSpPr>
                <a:spLocks/>
              </p:cNvSpPr>
              <p:nvPr/>
            </p:nvSpPr>
            <p:spPr bwMode="auto">
              <a:xfrm>
                <a:off x="2495" y="1678"/>
                <a:ext cx="3" cy="6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1" name="Line 2680"/>
              <p:cNvSpPr>
                <a:spLocks noChangeShapeType="1"/>
              </p:cNvSpPr>
              <p:nvPr/>
            </p:nvSpPr>
            <p:spPr bwMode="auto">
              <a:xfrm flipH="1">
                <a:off x="2495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2" name="Freeform 2681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3" name="Freeform 2682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4" name="Freeform 2683"/>
              <p:cNvSpPr>
                <a:spLocks/>
              </p:cNvSpPr>
              <p:nvPr/>
            </p:nvSpPr>
            <p:spPr bwMode="auto">
              <a:xfrm>
                <a:off x="2485" y="1685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5" name="Line 2684"/>
              <p:cNvSpPr>
                <a:spLocks noChangeShapeType="1"/>
              </p:cNvSpPr>
              <p:nvPr/>
            </p:nvSpPr>
            <p:spPr bwMode="auto">
              <a:xfrm flipH="1">
                <a:off x="2485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6" name="Freeform 2685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7" name="Freeform 2686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8" name="Freeform 2687"/>
              <p:cNvSpPr>
                <a:spLocks/>
              </p:cNvSpPr>
              <p:nvPr/>
            </p:nvSpPr>
            <p:spPr bwMode="auto">
              <a:xfrm>
                <a:off x="2476" y="1692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9" name="Line 2688"/>
              <p:cNvSpPr>
                <a:spLocks noChangeShapeType="1"/>
              </p:cNvSpPr>
              <p:nvPr/>
            </p:nvSpPr>
            <p:spPr bwMode="auto">
              <a:xfrm flipH="1">
                <a:off x="2476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0" name="Freeform 2689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1" name="Freeform 2690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2" name="Freeform 2691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34" y="26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6"/>
                  </a:cxn>
                </a:cxnLst>
                <a:rect l="0" t="0" r="r" b="b"/>
                <a:pathLst>
                  <a:path w="58" h="62">
                    <a:moveTo>
                      <a:pt x="34" y="26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3" name="Freeform 2692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2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4" name="Freeform 2693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5" name="Freeform 2694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6" name="Freeform 2695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7" name="Freeform 2696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8" name="Freeform 2697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9" name="Freeform 2698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0" name="Line 2699"/>
              <p:cNvSpPr>
                <a:spLocks noChangeShapeType="1"/>
              </p:cNvSpPr>
              <p:nvPr/>
            </p:nvSpPr>
            <p:spPr bwMode="auto">
              <a:xfrm>
                <a:off x="2369" y="1853"/>
                <a:ext cx="1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1" name="Freeform 2700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5"/>
                  </a:cxn>
                </a:cxnLst>
                <a:rect l="0" t="0" r="r" b="b"/>
                <a:pathLst>
                  <a:path w="59" h="61">
                    <a:moveTo>
                      <a:pt x="25" y="25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2" name="Freeform 2701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1">
                    <a:moveTo>
                      <a:pt x="49" y="0"/>
                    </a:move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3" name="Freeform 2702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4" name="Freeform 2703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5" name="Freeform 2704"/>
              <p:cNvSpPr>
                <a:spLocks/>
              </p:cNvSpPr>
              <p:nvPr/>
            </p:nvSpPr>
            <p:spPr bwMode="auto">
              <a:xfrm>
                <a:off x="2589" y="2213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6" name="Line 2705"/>
              <p:cNvSpPr>
                <a:spLocks noChangeShapeType="1"/>
              </p:cNvSpPr>
              <p:nvPr/>
            </p:nvSpPr>
            <p:spPr bwMode="auto">
              <a:xfrm flipH="1" flipV="1">
                <a:off x="2592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7" name="Freeform 2706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8" name="Freeform 2707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9" name="Freeform 2708"/>
              <p:cNvSpPr>
                <a:spLocks/>
              </p:cNvSpPr>
              <p:nvPr/>
            </p:nvSpPr>
            <p:spPr bwMode="auto">
              <a:xfrm>
                <a:off x="2580" y="220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0" name="Line 2709"/>
              <p:cNvSpPr>
                <a:spLocks noChangeShapeType="1"/>
              </p:cNvSpPr>
              <p:nvPr/>
            </p:nvSpPr>
            <p:spPr bwMode="auto">
              <a:xfrm flipH="1" flipV="1">
                <a:off x="2583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1" name="Freeform 2710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2" name="Freeform 2711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3" name="Freeform 2712"/>
              <p:cNvSpPr>
                <a:spLocks/>
              </p:cNvSpPr>
              <p:nvPr/>
            </p:nvSpPr>
            <p:spPr bwMode="auto">
              <a:xfrm>
                <a:off x="2571" y="2200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4" name="Line 2713"/>
              <p:cNvSpPr>
                <a:spLocks noChangeShapeType="1"/>
              </p:cNvSpPr>
              <p:nvPr/>
            </p:nvSpPr>
            <p:spPr bwMode="auto">
              <a:xfrm flipH="1" flipV="1">
                <a:off x="2573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5" name="Freeform 2714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6" name="Freeform 2715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7" name="Freeform 2716"/>
              <p:cNvSpPr>
                <a:spLocks/>
              </p:cNvSpPr>
              <p:nvPr/>
            </p:nvSpPr>
            <p:spPr bwMode="auto">
              <a:xfrm>
                <a:off x="2561" y="219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3" h="35">
                    <a:moveTo>
                      <a:pt x="0" y="35"/>
                    </a:moveTo>
                    <a:lnTo>
                      <a:pt x="13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8" name="Line 2717"/>
              <p:cNvSpPr>
                <a:spLocks noChangeShapeType="1"/>
              </p:cNvSpPr>
              <p:nvPr/>
            </p:nvSpPr>
            <p:spPr bwMode="auto">
              <a:xfrm flipH="1" flipV="1">
                <a:off x="2562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9" name="Freeform 2718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0" name="Freeform 2719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1" name="Freeform 2720"/>
              <p:cNvSpPr>
                <a:spLocks/>
              </p:cNvSpPr>
              <p:nvPr/>
            </p:nvSpPr>
            <p:spPr bwMode="auto">
              <a:xfrm>
                <a:off x="2550" y="219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2" name="Line 2721"/>
              <p:cNvSpPr>
                <a:spLocks noChangeShapeType="1"/>
              </p:cNvSpPr>
              <p:nvPr/>
            </p:nvSpPr>
            <p:spPr bwMode="auto">
              <a:xfrm flipH="1" flipV="1">
                <a:off x="2551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3" name="Freeform 2722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4" name="Freeform 2723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5" name="Freeform 2724"/>
              <p:cNvSpPr>
                <a:spLocks/>
              </p:cNvSpPr>
              <p:nvPr/>
            </p:nvSpPr>
            <p:spPr bwMode="auto">
              <a:xfrm>
                <a:off x="2540" y="219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6" name="Line 2725"/>
              <p:cNvSpPr>
                <a:spLocks noChangeShapeType="1"/>
              </p:cNvSpPr>
              <p:nvPr/>
            </p:nvSpPr>
            <p:spPr bwMode="auto">
              <a:xfrm flipH="1">
                <a:off x="2540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7" name="Freeform 2726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8" name="Freeform 2727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9" name="Freeform 2728"/>
              <p:cNvSpPr>
                <a:spLocks/>
              </p:cNvSpPr>
              <p:nvPr/>
            </p:nvSpPr>
            <p:spPr bwMode="auto">
              <a:xfrm>
                <a:off x="2528" y="2190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0" name="Line 2729"/>
              <p:cNvSpPr>
                <a:spLocks noChangeShapeType="1"/>
              </p:cNvSpPr>
              <p:nvPr/>
            </p:nvSpPr>
            <p:spPr bwMode="auto">
              <a:xfrm flipH="1">
                <a:off x="2528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1" name="Freeform 2730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2" name="Freeform 2731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3" name="Freeform 2732"/>
              <p:cNvSpPr>
                <a:spLocks/>
              </p:cNvSpPr>
              <p:nvPr/>
            </p:nvSpPr>
            <p:spPr bwMode="auto">
              <a:xfrm>
                <a:off x="2517" y="2192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4" name="Line 2733"/>
              <p:cNvSpPr>
                <a:spLocks noChangeShapeType="1"/>
              </p:cNvSpPr>
              <p:nvPr/>
            </p:nvSpPr>
            <p:spPr bwMode="auto">
              <a:xfrm flipH="1">
                <a:off x="2517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5" name="Freeform 2734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6" name="Freeform 2735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7" name="Freeform 2736"/>
              <p:cNvSpPr>
                <a:spLocks/>
              </p:cNvSpPr>
              <p:nvPr/>
            </p:nvSpPr>
            <p:spPr bwMode="auto">
              <a:xfrm>
                <a:off x="2506" y="2195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8" name="Line 2737"/>
              <p:cNvSpPr>
                <a:spLocks noChangeShapeType="1"/>
              </p:cNvSpPr>
              <p:nvPr/>
            </p:nvSpPr>
            <p:spPr bwMode="auto">
              <a:xfrm flipH="1">
                <a:off x="2506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9" name="Freeform 2738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0" name="Freeform 2739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1" name="Freeform 2740"/>
              <p:cNvSpPr>
                <a:spLocks/>
              </p:cNvSpPr>
              <p:nvPr/>
            </p:nvSpPr>
            <p:spPr bwMode="auto">
              <a:xfrm>
                <a:off x="2495" y="2200"/>
                <a:ext cx="3" cy="5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2" name="Line 2741"/>
              <p:cNvSpPr>
                <a:spLocks noChangeShapeType="1"/>
              </p:cNvSpPr>
              <p:nvPr/>
            </p:nvSpPr>
            <p:spPr bwMode="auto">
              <a:xfrm flipH="1">
                <a:off x="2495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3" name="Freeform 2742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4" name="Freeform 2743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5" name="Freeform 2744"/>
              <p:cNvSpPr>
                <a:spLocks/>
              </p:cNvSpPr>
              <p:nvPr/>
            </p:nvSpPr>
            <p:spPr bwMode="auto">
              <a:xfrm>
                <a:off x="2485" y="2206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6" name="Line 2745"/>
              <p:cNvSpPr>
                <a:spLocks noChangeShapeType="1"/>
              </p:cNvSpPr>
              <p:nvPr/>
            </p:nvSpPr>
            <p:spPr bwMode="auto">
              <a:xfrm flipH="1">
                <a:off x="2485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7" name="Freeform 2746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8" name="Freeform 2747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9" name="Freeform 2748"/>
              <p:cNvSpPr>
                <a:spLocks/>
              </p:cNvSpPr>
              <p:nvPr/>
            </p:nvSpPr>
            <p:spPr bwMode="auto">
              <a:xfrm>
                <a:off x="2476" y="2213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0" name="Line 2749"/>
              <p:cNvSpPr>
                <a:spLocks noChangeShapeType="1"/>
              </p:cNvSpPr>
              <p:nvPr/>
            </p:nvSpPr>
            <p:spPr bwMode="auto">
              <a:xfrm flipH="1">
                <a:off x="2476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1" name="Freeform 2750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2" name="Freeform 2751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3" name="Freeform 2752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5"/>
                  </a:cxn>
                </a:cxnLst>
                <a:rect l="0" t="0" r="r" b="b"/>
                <a:pathLst>
                  <a:path w="58" h="61">
                    <a:moveTo>
                      <a:pt x="34" y="25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4" name="Freeform 2753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1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5" name="Freeform 2754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6" name="Freeform 2755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7" name="Freeform 2756"/>
              <p:cNvSpPr>
                <a:spLocks/>
              </p:cNvSpPr>
              <p:nvPr/>
            </p:nvSpPr>
            <p:spPr bwMode="auto">
              <a:xfrm>
                <a:off x="2611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8" name="Freeform 2757"/>
              <p:cNvSpPr>
                <a:spLocks/>
              </p:cNvSpPr>
              <p:nvPr/>
            </p:nvSpPr>
            <p:spPr bwMode="auto">
              <a:xfrm>
                <a:off x="2616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9" name="Freeform 2758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0" name="Freeform 2759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1" name="Freeform 2760"/>
              <p:cNvSpPr>
                <a:spLocks/>
              </p:cNvSpPr>
              <p:nvPr/>
            </p:nvSpPr>
            <p:spPr bwMode="auto">
              <a:xfrm>
                <a:off x="2609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2" name="Freeform 2761"/>
              <p:cNvSpPr>
                <a:spLocks/>
              </p:cNvSpPr>
              <p:nvPr/>
            </p:nvSpPr>
            <p:spPr bwMode="auto">
              <a:xfrm>
                <a:off x="2613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3" name="Freeform 2762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4" name="Freeform 2763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5" name="Freeform 2764"/>
              <p:cNvSpPr>
                <a:spLocks/>
              </p:cNvSpPr>
              <p:nvPr/>
            </p:nvSpPr>
            <p:spPr bwMode="auto">
              <a:xfrm>
                <a:off x="2605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6" name="Freeform 2765"/>
              <p:cNvSpPr>
                <a:spLocks/>
              </p:cNvSpPr>
              <p:nvPr/>
            </p:nvSpPr>
            <p:spPr bwMode="auto">
              <a:xfrm>
                <a:off x="2608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7" name="Freeform 2766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8" name="Freeform 2767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9" name="Freeform 2768"/>
              <p:cNvSpPr>
                <a:spLocks/>
              </p:cNvSpPr>
              <p:nvPr/>
            </p:nvSpPr>
            <p:spPr bwMode="auto">
              <a:xfrm>
                <a:off x="2601" y="2239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0" name="Freeform 2769"/>
              <p:cNvSpPr>
                <a:spLocks/>
              </p:cNvSpPr>
              <p:nvPr/>
            </p:nvSpPr>
            <p:spPr bwMode="auto">
              <a:xfrm>
                <a:off x="2602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1" name="Freeform 2770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2" name="Freeform 2771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3" name="Freeform 2772"/>
              <p:cNvSpPr>
                <a:spLocks/>
              </p:cNvSpPr>
              <p:nvPr/>
            </p:nvSpPr>
            <p:spPr bwMode="auto">
              <a:xfrm>
                <a:off x="2596" y="2238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4" name="Freeform 2773"/>
              <p:cNvSpPr>
                <a:spLocks/>
              </p:cNvSpPr>
              <p:nvPr/>
            </p:nvSpPr>
            <p:spPr bwMode="auto">
              <a:xfrm>
                <a:off x="2596" y="2238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5" name="Freeform 2774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6" name="Freeform 2775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7" name="Freeform 2776"/>
              <p:cNvSpPr>
                <a:spLocks/>
              </p:cNvSpPr>
              <p:nvPr/>
            </p:nvSpPr>
            <p:spPr bwMode="auto">
              <a:xfrm>
                <a:off x="2589" y="2239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8" name="Freeform 2777"/>
              <p:cNvSpPr>
                <a:spLocks/>
              </p:cNvSpPr>
              <p:nvPr/>
            </p:nvSpPr>
            <p:spPr bwMode="auto">
              <a:xfrm>
                <a:off x="2589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9" name="Freeform 2778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0" name="Freeform 2779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1" name="Freeform 2780"/>
              <p:cNvSpPr>
                <a:spLocks/>
              </p:cNvSpPr>
              <p:nvPr/>
            </p:nvSpPr>
            <p:spPr bwMode="auto">
              <a:xfrm>
                <a:off x="2583" y="2242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2" name="Freeform 2781"/>
              <p:cNvSpPr>
                <a:spLocks/>
              </p:cNvSpPr>
              <p:nvPr/>
            </p:nvSpPr>
            <p:spPr bwMode="auto">
              <a:xfrm>
                <a:off x="2583" y="2242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3" name="Freeform 2782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4" name="Freeform 2783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5" name="Freeform 2784"/>
              <p:cNvSpPr>
                <a:spLocks/>
              </p:cNvSpPr>
              <p:nvPr/>
            </p:nvSpPr>
            <p:spPr bwMode="auto">
              <a:xfrm>
                <a:off x="2579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6" name="Line 2785"/>
              <p:cNvSpPr>
                <a:spLocks noChangeShapeType="1"/>
              </p:cNvSpPr>
              <p:nvPr/>
            </p:nvSpPr>
            <p:spPr bwMode="auto">
              <a:xfrm flipH="1">
                <a:off x="2579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7" name="Freeform 2786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8" name="Freeform 2787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9" name="Freeform 2788"/>
              <p:cNvSpPr>
                <a:spLocks/>
              </p:cNvSpPr>
              <p:nvPr/>
            </p:nvSpPr>
            <p:spPr bwMode="auto">
              <a:xfrm>
                <a:off x="2576" y="2252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0" name="Freeform 2789"/>
              <p:cNvSpPr>
                <a:spLocks/>
              </p:cNvSpPr>
              <p:nvPr/>
            </p:nvSpPr>
            <p:spPr bwMode="auto">
              <a:xfrm>
                <a:off x="2576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1" name="Freeform 2790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2" name="Freeform 2791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3" name="Freeform 2792"/>
              <p:cNvSpPr>
                <a:spLocks/>
              </p:cNvSpPr>
              <p:nvPr/>
            </p:nvSpPr>
            <p:spPr bwMode="auto">
              <a:xfrm>
                <a:off x="2576" y="2259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4" name="Freeform 2793"/>
              <p:cNvSpPr>
                <a:spLocks/>
              </p:cNvSpPr>
              <p:nvPr/>
            </p:nvSpPr>
            <p:spPr bwMode="auto">
              <a:xfrm>
                <a:off x="257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5" name="Freeform 2794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6" name="Freeform 2795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7" name="Freeform 2796"/>
              <p:cNvSpPr>
                <a:spLocks/>
              </p:cNvSpPr>
              <p:nvPr/>
            </p:nvSpPr>
            <p:spPr bwMode="auto">
              <a:xfrm>
                <a:off x="2576" y="2265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8" name="Freeform 2797"/>
              <p:cNvSpPr>
                <a:spLocks/>
              </p:cNvSpPr>
              <p:nvPr/>
            </p:nvSpPr>
            <p:spPr bwMode="auto">
              <a:xfrm>
                <a:off x="257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9" name="Freeform 2798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0" name="Freeform 2799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1" name="Freeform 2800"/>
              <p:cNvSpPr>
                <a:spLocks/>
              </p:cNvSpPr>
              <p:nvPr/>
            </p:nvSpPr>
            <p:spPr bwMode="auto">
              <a:xfrm>
                <a:off x="2579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2" name="Freeform 2801"/>
              <p:cNvSpPr>
                <a:spLocks/>
              </p:cNvSpPr>
              <p:nvPr/>
            </p:nvSpPr>
            <p:spPr bwMode="auto">
              <a:xfrm>
                <a:off x="2579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3" name="Freeform 2802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4" name="Freeform 2803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5" name="Freeform 2804"/>
              <p:cNvSpPr>
                <a:spLocks/>
              </p:cNvSpPr>
              <p:nvPr/>
            </p:nvSpPr>
            <p:spPr bwMode="auto">
              <a:xfrm>
                <a:off x="2583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6" name="Freeform 2805"/>
              <p:cNvSpPr>
                <a:spLocks/>
              </p:cNvSpPr>
              <p:nvPr/>
            </p:nvSpPr>
            <p:spPr bwMode="auto">
              <a:xfrm>
                <a:off x="2583" y="2277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7" name="Freeform 2806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8" name="Freeform 2807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9" name="Freeform 2808"/>
              <p:cNvSpPr>
                <a:spLocks/>
              </p:cNvSpPr>
              <p:nvPr/>
            </p:nvSpPr>
            <p:spPr bwMode="auto">
              <a:xfrm>
                <a:off x="2589" y="2275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0" name="Freeform 2809"/>
              <p:cNvSpPr>
                <a:spLocks/>
              </p:cNvSpPr>
              <p:nvPr/>
            </p:nvSpPr>
            <p:spPr bwMode="auto">
              <a:xfrm>
                <a:off x="2589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1" name="Freeform 2810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2" name="Freeform 2811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3" name="Freeform 2812"/>
              <p:cNvSpPr>
                <a:spLocks/>
              </p:cNvSpPr>
              <p:nvPr/>
            </p:nvSpPr>
            <p:spPr bwMode="auto">
              <a:xfrm>
                <a:off x="2596" y="2276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4" name="Freeform 2813"/>
              <p:cNvSpPr>
                <a:spLocks/>
              </p:cNvSpPr>
              <p:nvPr/>
            </p:nvSpPr>
            <p:spPr bwMode="auto">
              <a:xfrm>
                <a:off x="2596" y="228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5" name="Freeform 2814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6" name="Freeform 2815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7" name="Freeform 2816"/>
              <p:cNvSpPr>
                <a:spLocks/>
              </p:cNvSpPr>
              <p:nvPr/>
            </p:nvSpPr>
            <p:spPr bwMode="auto">
              <a:xfrm>
                <a:off x="2601" y="2275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8" name="Freeform 2817"/>
              <p:cNvSpPr>
                <a:spLocks/>
              </p:cNvSpPr>
              <p:nvPr/>
            </p:nvSpPr>
            <p:spPr bwMode="auto">
              <a:xfrm>
                <a:off x="2602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9" name="Freeform 2818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0" name="Freeform 2819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1" name="Freeform 2820"/>
              <p:cNvSpPr>
                <a:spLocks/>
              </p:cNvSpPr>
              <p:nvPr/>
            </p:nvSpPr>
            <p:spPr bwMode="auto">
              <a:xfrm>
                <a:off x="2605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2" name="Line 2821"/>
              <p:cNvSpPr>
                <a:spLocks noChangeShapeType="1"/>
              </p:cNvSpPr>
              <p:nvPr/>
            </p:nvSpPr>
            <p:spPr bwMode="auto">
              <a:xfrm flipV="1">
                <a:off x="2608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3" name="Freeform 2822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4" name="Freeform 2823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5" name="Freeform 2824"/>
              <p:cNvSpPr>
                <a:spLocks/>
              </p:cNvSpPr>
              <p:nvPr/>
            </p:nvSpPr>
            <p:spPr bwMode="auto">
              <a:xfrm>
                <a:off x="2609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6" name="Freeform 2825"/>
              <p:cNvSpPr>
                <a:spLocks/>
              </p:cNvSpPr>
              <p:nvPr/>
            </p:nvSpPr>
            <p:spPr bwMode="auto">
              <a:xfrm>
                <a:off x="2613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7" name="Freeform 2826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8" name="Freeform 2827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9" name="Freeform 2828"/>
              <p:cNvSpPr>
                <a:spLocks/>
              </p:cNvSpPr>
              <p:nvPr/>
            </p:nvSpPr>
            <p:spPr bwMode="auto">
              <a:xfrm>
                <a:off x="2611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2" name="Group 3030"/>
            <p:cNvGrpSpPr>
              <a:grpSpLocks/>
            </p:cNvGrpSpPr>
            <p:nvPr/>
          </p:nvGrpSpPr>
          <p:grpSpPr bwMode="auto">
            <a:xfrm>
              <a:off x="2451" y="2238"/>
              <a:ext cx="168" cy="591"/>
              <a:chOff x="2451" y="2238"/>
              <a:chExt cx="168" cy="591"/>
            </a:xfrm>
          </p:grpSpPr>
          <p:sp>
            <p:nvSpPr>
              <p:cNvPr id="590" name="Freeform 2830"/>
              <p:cNvSpPr>
                <a:spLocks/>
              </p:cNvSpPr>
              <p:nvPr/>
            </p:nvSpPr>
            <p:spPr bwMode="auto">
              <a:xfrm>
                <a:off x="261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1" name="Freeform 2831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2" name="Freeform 2832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3" name="Freeform 2833"/>
              <p:cNvSpPr>
                <a:spLocks/>
              </p:cNvSpPr>
              <p:nvPr/>
            </p:nvSpPr>
            <p:spPr bwMode="auto">
              <a:xfrm>
                <a:off x="2612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4" name="Freeform 2834"/>
              <p:cNvSpPr>
                <a:spLocks/>
              </p:cNvSpPr>
              <p:nvPr/>
            </p:nvSpPr>
            <p:spPr bwMode="auto">
              <a:xfrm>
                <a:off x="2618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5" name="Freeform 2835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6" name="Freeform 2836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7" name="Freeform 2837"/>
              <p:cNvSpPr>
                <a:spLocks/>
              </p:cNvSpPr>
              <p:nvPr/>
            </p:nvSpPr>
            <p:spPr bwMode="auto">
              <a:xfrm>
                <a:off x="2487" y="2252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8" name="Freeform 2838"/>
              <p:cNvSpPr>
                <a:spLocks/>
              </p:cNvSpPr>
              <p:nvPr/>
            </p:nvSpPr>
            <p:spPr bwMode="auto">
              <a:xfrm>
                <a:off x="2492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9" name="Freeform 2839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0" name="Freeform 2840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1" name="Freeform 2841"/>
              <p:cNvSpPr>
                <a:spLocks/>
              </p:cNvSpPr>
              <p:nvPr/>
            </p:nvSpPr>
            <p:spPr bwMode="auto">
              <a:xfrm>
                <a:off x="2484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2" name="Freeform 2842"/>
              <p:cNvSpPr>
                <a:spLocks/>
              </p:cNvSpPr>
              <p:nvPr/>
            </p:nvSpPr>
            <p:spPr bwMode="auto">
              <a:xfrm>
                <a:off x="248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3" name="Freeform 2843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4" name="Freeform 2844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5" name="Freeform 2845"/>
              <p:cNvSpPr>
                <a:spLocks/>
              </p:cNvSpPr>
              <p:nvPr/>
            </p:nvSpPr>
            <p:spPr bwMode="auto">
              <a:xfrm>
                <a:off x="2481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6" name="Freeform 2846"/>
              <p:cNvSpPr>
                <a:spLocks/>
              </p:cNvSpPr>
              <p:nvPr/>
            </p:nvSpPr>
            <p:spPr bwMode="auto">
              <a:xfrm>
                <a:off x="2484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7" name="Freeform 2847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8" name="Freeform 2848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9" name="Freeform 2849"/>
              <p:cNvSpPr>
                <a:spLocks/>
              </p:cNvSpPr>
              <p:nvPr/>
            </p:nvSpPr>
            <p:spPr bwMode="auto">
              <a:xfrm>
                <a:off x="2477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0" name="Freeform 2850"/>
              <p:cNvSpPr>
                <a:spLocks/>
              </p:cNvSpPr>
              <p:nvPr/>
            </p:nvSpPr>
            <p:spPr bwMode="auto">
              <a:xfrm>
                <a:off x="247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1" name="Freeform 2851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2" name="Freeform 2852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3" name="Freeform 2853"/>
              <p:cNvSpPr>
                <a:spLocks/>
              </p:cNvSpPr>
              <p:nvPr/>
            </p:nvSpPr>
            <p:spPr bwMode="auto">
              <a:xfrm>
                <a:off x="2471" y="2238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4" name="Freeform 2854"/>
              <p:cNvSpPr>
                <a:spLocks/>
              </p:cNvSpPr>
              <p:nvPr/>
            </p:nvSpPr>
            <p:spPr bwMode="auto">
              <a:xfrm>
                <a:off x="2471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5" name="Freeform 2855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6" name="Freeform 2856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7" name="Freeform 2857"/>
              <p:cNvSpPr>
                <a:spLocks/>
              </p:cNvSpPr>
              <p:nvPr/>
            </p:nvSpPr>
            <p:spPr bwMode="auto">
              <a:xfrm>
                <a:off x="2465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8" name="Freeform 2858"/>
              <p:cNvSpPr>
                <a:spLocks/>
              </p:cNvSpPr>
              <p:nvPr/>
            </p:nvSpPr>
            <p:spPr bwMode="auto">
              <a:xfrm>
                <a:off x="2465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9" name="Freeform 2859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0" name="Freeform 2860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1" name="Freeform 2861"/>
              <p:cNvSpPr>
                <a:spLocks/>
              </p:cNvSpPr>
              <p:nvPr/>
            </p:nvSpPr>
            <p:spPr bwMode="auto">
              <a:xfrm>
                <a:off x="2459" y="2242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2" name="Freeform 2862"/>
              <p:cNvSpPr>
                <a:spLocks/>
              </p:cNvSpPr>
              <p:nvPr/>
            </p:nvSpPr>
            <p:spPr bwMode="auto">
              <a:xfrm>
                <a:off x="2459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3" name="Freeform 2863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4" name="Freeform 2864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5" name="Freeform 2865"/>
              <p:cNvSpPr>
                <a:spLocks/>
              </p:cNvSpPr>
              <p:nvPr/>
            </p:nvSpPr>
            <p:spPr bwMode="auto">
              <a:xfrm>
                <a:off x="2455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6" name="Line 2866"/>
              <p:cNvSpPr>
                <a:spLocks noChangeShapeType="1"/>
              </p:cNvSpPr>
              <p:nvPr/>
            </p:nvSpPr>
            <p:spPr bwMode="auto">
              <a:xfrm flipH="1">
                <a:off x="2455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7" name="Freeform 2867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8" name="Freeform 2868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9" name="Freeform 2869"/>
              <p:cNvSpPr>
                <a:spLocks/>
              </p:cNvSpPr>
              <p:nvPr/>
            </p:nvSpPr>
            <p:spPr bwMode="auto">
              <a:xfrm>
                <a:off x="2452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0" name="Freeform 2870"/>
              <p:cNvSpPr>
                <a:spLocks/>
              </p:cNvSpPr>
              <p:nvPr/>
            </p:nvSpPr>
            <p:spPr bwMode="auto">
              <a:xfrm>
                <a:off x="2452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1" name="Freeform 2871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2" name="Freeform 2872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3" name="Freeform 2873"/>
              <p:cNvSpPr>
                <a:spLocks/>
              </p:cNvSpPr>
              <p:nvPr/>
            </p:nvSpPr>
            <p:spPr bwMode="auto">
              <a:xfrm>
                <a:off x="2451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4" name="Freeform 2874"/>
              <p:cNvSpPr>
                <a:spLocks/>
              </p:cNvSpPr>
              <p:nvPr/>
            </p:nvSpPr>
            <p:spPr bwMode="auto">
              <a:xfrm>
                <a:off x="2451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5" name="Freeform 2875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6" name="Freeform 2876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7" name="Freeform 2877"/>
              <p:cNvSpPr>
                <a:spLocks/>
              </p:cNvSpPr>
              <p:nvPr/>
            </p:nvSpPr>
            <p:spPr bwMode="auto">
              <a:xfrm>
                <a:off x="2452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8" name="Freeform 2878"/>
              <p:cNvSpPr>
                <a:spLocks/>
              </p:cNvSpPr>
              <p:nvPr/>
            </p:nvSpPr>
            <p:spPr bwMode="auto">
              <a:xfrm>
                <a:off x="245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9" name="Freeform 2879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0" name="Freeform 2880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1" name="Freeform 2881"/>
              <p:cNvSpPr>
                <a:spLocks/>
              </p:cNvSpPr>
              <p:nvPr/>
            </p:nvSpPr>
            <p:spPr bwMode="auto">
              <a:xfrm>
                <a:off x="2455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2" name="Freeform 2882"/>
              <p:cNvSpPr>
                <a:spLocks/>
              </p:cNvSpPr>
              <p:nvPr/>
            </p:nvSpPr>
            <p:spPr bwMode="auto">
              <a:xfrm>
                <a:off x="2455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3" name="Freeform 2883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4" name="Freeform 2884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5" name="Freeform 2885"/>
              <p:cNvSpPr>
                <a:spLocks/>
              </p:cNvSpPr>
              <p:nvPr/>
            </p:nvSpPr>
            <p:spPr bwMode="auto">
              <a:xfrm>
                <a:off x="2459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6" name="Freeform 2886"/>
              <p:cNvSpPr>
                <a:spLocks/>
              </p:cNvSpPr>
              <p:nvPr/>
            </p:nvSpPr>
            <p:spPr bwMode="auto">
              <a:xfrm>
                <a:off x="2459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7" name="Freeform 2887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8" name="Freeform 2888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9" name="Freeform 2889"/>
              <p:cNvSpPr>
                <a:spLocks/>
              </p:cNvSpPr>
              <p:nvPr/>
            </p:nvSpPr>
            <p:spPr bwMode="auto">
              <a:xfrm>
                <a:off x="2465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0" name="Freeform 2890"/>
              <p:cNvSpPr>
                <a:spLocks/>
              </p:cNvSpPr>
              <p:nvPr/>
            </p:nvSpPr>
            <p:spPr bwMode="auto">
              <a:xfrm>
                <a:off x="2465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1" name="Freeform 2891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2" name="Freeform 2892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3" name="Freeform 2893"/>
              <p:cNvSpPr>
                <a:spLocks/>
              </p:cNvSpPr>
              <p:nvPr/>
            </p:nvSpPr>
            <p:spPr bwMode="auto">
              <a:xfrm>
                <a:off x="2471" y="2276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4" name="Freeform 2894"/>
              <p:cNvSpPr>
                <a:spLocks/>
              </p:cNvSpPr>
              <p:nvPr/>
            </p:nvSpPr>
            <p:spPr bwMode="auto">
              <a:xfrm>
                <a:off x="2471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5" name="Freeform 2895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6" name="Freeform 2896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7" name="Freeform 2897"/>
              <p:cNvSpPr>
                <a:spLocks/>
              </p:cNvSpPr>
              <p:nvPr/>
            </p:nvSpPr>
            <p:spPr bwMode="auto">
              <a:xfrm>
                <a:off x="2477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8" name="Freeform 2898"/>
              <p:cNvSpPr>
                <a:spLocks/>
              </p:cNvSpPr>
              <p:nvPr/>
            </p:nvSpPr>
            <p:spPr bwMode="auto">
              <a:xfrm>
                <a:off x="247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9" name="Freeform 2899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0" name="Freeform 2900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1" name="Freeform 2901"/>
              <p:cNvSpPr>
                <a:spLocks/>
              </p:cNvSpPr>
              <p:nvPr/>
            </p:nvSpPr>
            <p:spPr bwMode="auto">
              <a:xfrm>
                <a:off x="2481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2" name="Line 2902"/>
              <p:cNvSpPr>
                <a:spLocks noChangeShapeType="1"/>
              </p:cNvSpPr>
              <p:nvPr/>
            </p:nvSpPr>
            <p:spPr bwMode="auto">
              <a:xfrm flipV="1">
                <a:off x="2484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3" name="Freeform 2903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4" name="Freeform 2904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5" name="Freeform 2905"/>
              <p:cNvSpPr>
                <a:spLocks/>
              </p:cNvSpPr>
              <p:nvPr/>
            </p:nvSpPr>
            <p:spPr bwMode="auto">
              <a:xfrm>
                <a:off x="2484" y="227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6" name="Freeform 2906"/>
              <p:cNvSpPr>
                <a:spLocks/>
              </p:cNvSpPr>
              <p:nvPr/>
            </p:nvSpPr>
            <p:spPr bwMode="auto">
              <a:xfrm>
                <a:off x="2488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7" name="Freeform 2907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8" name="Freeform 2908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9" name="Freeform 2909"/>
              <p:cNvSpPr>
                <a:spLocks/>
              </p:cNvSpPr>
              <p:nvPr/>
            </p:nvSpPr>
            <p:spPr bwMode="auto">
              <a:xfrm>
                <a:off x="2487" y="2265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0" name="Freeform 2910"/>
              <p:cNvSpPr>
                <a:spLocks/>
              </p:cNvSpPr>
              <p:nvPr/>
            </p:nvSpPr>
            <p:spPr bwMode="auto">
              <a:xfrm>
                <a:off x="249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1" name="Freeform 2911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2" name="Freeform 2912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3" name="Freeform 2913"/>
              <p:cNvSpPr>
                <a:spLocks/>
              </p:cNvSpPr>
              <p:nvPr/>
            </p:nvSpPr>
            <p:spPr bwMode="auto">
              <a:xfrm>
                <a:off x="2487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4" name="Freeform 2914"/>
              <p:cNvSpPr>
                <a:spLocks/>
              </p:cNvSpPr>
              <p:nvPr/>
            </p:nvSpPr>
            <p:spPr bwMode="auto">
              <a:xfrm>
                <a:off x="2493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5" name="Freeform 2915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6" name="Freeform 2916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7" name="Freeform 2917"/>
              <p:cNvSpPr>
                <a:spLocks/>
              </p:cNvSpPr>
              <p:nvPr/>
            </p:nvSpPr>
            <p:spPr bwMode="auto">
              <a:xfrm>
                <a:off x="2611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8" name="Freeform 2918"/>
              <p:cNvSpPr>
                <a:spLocks/>
              </p:cNvSpPr>
              <p:nvPr/>
            </p:nvSpPr>
            <p:spPr bwMode="auto">
              <a:xfrm>
                <a:off x="2616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9" name="Freeform 2919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0" name="Freeform 2920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1" name="Freeform 2921"/>
              <p:cNvSpPr>
                <a:spLocks/>
              </p:cNvSpPr>
              <p:nvPr/>
            </p:nvSpPr>
            <p:spPr bwMode="auto">
              <a:xfrm>
                <a:off x="2609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2" name="Freeform 2922"/>
              <p:cNvSpPr>
                <a:spLocks/>
              </p:cNvSpPr>
              <p:nvPr/>
            </p:nvSpPr>
            <p:spPr bwMode="auto">
              <a:xfrm>
                <a:off x="2613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3" name="Freeform 2923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4" name="Freeform 2924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5" name="Freeform 2925"/>
              <p:cNvSpPr>
                <a:spLocks/>
              </p:cNvSpPr>
              <p:nvPr/>
            </p:nvSpPr>
            <p:spPr bwMode="auto">
              <a:xfrm>
                <a:off x="2605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6" name="Freeform 2926"/>
              <p:cNvSpPr>
                <a:spLocks/>
              </p:cNvSpPr>
              <p:nvPr/>
            </p:nvSpPr>
            <p:spPr bwMode="auto">
              <a:xfrm>
                <a:off x="2608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7" name="Freeform 2927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8" name="Freeform 2928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9" name="Freeform 2929"/>
              <p:cNvSpPr>
                <a:spLocks/>
              </p:cNvSpPr>
              <p:nvPr/>
            </p:nvSpPr>
            <p:spPr bwMode="auto">
              <a:xfrm>
                <a:off x="2601" y="2784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0" name="Freeform 2930"/>
              <p:cNvSpPr>
                <a:spLocks/>
              </p:cNvSpPr>
              <p:nvPr/>
            </p:nvSpPr>
            <p:spPr bwMode="auto">
              <a:xfrm>
                <a:off x="2602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1" name="Freeform 2931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2" name="Freeform 2932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3" name="Freeform 2933"/>
              <p:cNvSpPr>
                <a:spLocks/>
              </p:cNvSpPr>
              <p:nvPr/>
            </p:nvSpPr>
            <p:spPr bwMode="auto">
              <a:xfrm>
                <a:off x="2596" y="2783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4" name="Freeform 2934"/>
              <p:cNvSpPr>
                <a:spLocks/>
              </p:cNvSpPr>
              <p:nvPr/>
            </p:nvSpPr>
            <p:spPr bwMode="auto">
              <a:xfrm>
                <a:off x="2596" y="2783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5" name="Freeform 2935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6" name="Freeform 2936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7" name="Freeform 2937"/>
              <p:cNvSpPr>
                <a:spLocks/>
              </p:cNvSpPr>
              <p:nvPr/>
            </p:nvSpPr>
            <p:spPr bwMode="auto">
              <a:xfrm>
                <a:off x="2589" y="2784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8" name="Freeform 2938"/>
              <p:cNvSpPr>
                <a:spLocks/>
              </p:cNvSpPr>
              <p:nvPr/>
            </p:nvSpPr>
            <p:spPr bwMode="auto">
              <a:xfrm>
                <a:off x="2589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9" name="Freeform 2939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0" name="Freeform 2940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1" name="Freeform 2941"/>
              <p:cNvSpPr>
                <a:spLocks/>
              </p:cNvSpPr>
              <p:nvPr/>
            </p:nvSpPr>
            <p:spPr bwMode="auto">
              <a:xfrm>
                <a:off x="2583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2" name="Freeform 2942"/>
              <p:cNvSpPr>
                <a:spLocks/>
              </p:cNvSpPr>
              <p:nvPr/>
            </p:nvSpPr>
            <p:spPr bwMode="auto">
              <a:xfrm>
                <a:off x="2583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3" name="Freeform 2943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4" name="Freeform 2944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5" name="Freeform 2945"/>
              <p:cNvSpPr>
                <a:spLocks/>
              </p:cNvSpPr>
              <p:nvPr/>
            </p:nvSpPr>
            <p:spPr bwMode="auto">
              <a:xfrm>
                <a:off x="2579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6" name="Line 2946"/>
              <p:cNvSpPr>
                <a:spLocks noChangeShapeType="1"/>
              </p:cNvSpPr>
              <p:nvPr/>
            </p:nvSpPr>
            <p:spPr bwMode="auto">
              <a:xfrm flipH="1">
                <a:off x="2579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7" name="Freeform 2947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8" name="Freeform 2948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9" name="Freeform 2949"/>
              <p:cNvSpPr>
                <a:spLocks/>
              </p:cNvSpPr>
              <p:nvPr/>
            </p:nvSpPr>
            <p:spPr bwMode="auto">
              <a:xfrm>
                <a:off x="2576" y="2798"/>
                <a:ext cx="6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0" name="Freeform 2950"/>
              <p:cNvSpPr>
                <a:spLocks/>
              </p:cNvSpPr>
              <p:nvPr/>
            </p:nvSpPr>
            <p:spPr bwMode="auto">
              <a:xfrm>
                <a:off x="2576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1" name="Freeform 2951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2" name="Freeform 2952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3" name="Freeform 2953"/>
              <p:cNvSpPr>
                <a:spLocks/>
              </p:cNvSpPr>
              <p:nvPr/>
            </p:nvSpPr>
            <p:spPr bwMode="auto">
              <a:xfrm>
                <a:off x="2576" y="2804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4" name="Freeform 2954"/>
              <p:cNvSpPr>
                <a:spLocks/>
              </p:cNvSpPr>
              <p:nvPr/>
            </p:nvSpPr>
            <p:spPr bwMode="auto">
              <a:xfrm>
                <a:off x="2576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5" name="Freeform 2955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6" name="Freeform 2956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7" name="Freeform 2957"/>
              <p:cNvSpPr>
                <a:spLocks/>
              </p:cNvSpPr>
              <p:nvPr/>
            </p:nvSpPr>
            <p:spPr bwMode="auto">
              <a:xfrm>
                <a:off x="2576" y="2810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5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8" name="Freeform 2958"/>
              <p:cNvSpPr>
                <a:spLocks/>
              </p:cNvSpPr>
              <p:nvPr/>
            </p:nvSpPr>
            <p:spPr bwMode="auto">
              <a:xfrm>
                <a:off x="257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3" y="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1" y="5"/>
                    </a:lnTo>
                    <a:lnTo>
                      <a:pt x="3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9" name="Freeform 2959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0" name="Freeform 2960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1" name="Freeform 2961"/>
              <p:cNvSpPr>
                <a:spLocks/>
              </p:cNvSpPr>
              <p:nvPr/>
            </p:nvSpPr>
            <p:spPr bwMode="auto">
              <a:xfrm>
                <a:off x="2579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2" name="Freeform 2962"/>
              <p:cNvSpPr>
                <a:spLocks/>
              </p:cNvSpPr>
              <p:nvPr/>
            </p:nvSpPr>
            <p:spPr bwMode="auto">
              <a:xfrm>
                <a:off x="2579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3" name="Freeform 2963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4" name="Freeform 2964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5" name="Freeform 2965"/>
              <p:cNvSpPr>
                <a:spLocks/>
              </p:cNvSpPr>
              <p:nvPr/>
            </p:nvSpPr>
            <p:spPr bwMode="auto">
              <a:xfrm>
                <a:off x="2583" y="2818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8" y="33"/>
                  </a:cxn>
                  <a:cxn ang="0">
                    <a:pos x="24" y="0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lnTo>
                      <a:pt x="0" y="26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6" name="Freeform 2966"/>
              <p:cNvSpPr>
                <a:spLocks/>
              </p:cNvSpPr>
              <p:nvPr/>
            </p:nvSpPr>
            <p:spPr bwMode="auto">
              <a:xfrm>
                <a:off x="2583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3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7" name="Freeform 2967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8" name="Freeform 2968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9" name="Freeform 2969"/>
              <p:cNvSpPr>
                <a:spLocks/>
              </p:cNvSpPr>
              <p:nvPr/>
            </p:nvSpPr>
            <p:spPr bwMode="auto">
              <a:xfrm>
                <a:off x="2589" y="2821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0" name="Freeform 2970"/>
              <p:cNvSpPr>
                <a:spLocks/>
              </p:cNvSpPr>
              <p:nvPr/>
            </p:nvSpPr>
            <p:spPr bwMode="auto">
              <a:xfrm>
                <a:off x="2589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1" name="Freeform 2971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2" name="Freeform 2972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3" name="Freeform 2973"/>
              <p:cNvSpPr>
                <a:spLocks/>
              </p:cNvSpPr>
              <p:nvPr/>
            </p:nvSpPr>
            <p:spPr bwMode="auto">
              <a:xfrm>
                <a:off x="2596" y="2821"/>
                <a:ext cx="1" cy="7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4" name="Freeform 2974"/>
              <p:cNvSpPr>
                <a:spLocks/>
              </p:cNvSpPr>
              <p:nvPr/>
            </p:nvSpPr>
            <p:spPr bwMode="auto">
              <a:xfrm>
                <a:off x="2596" y="282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5" name="Freeform 2975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6" name="Freeform 2976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7" name="Freeform 2977"/>
              <p:cNvSpPr>
                <a:spLocks/>
              </p:cNvSpPr>
              <p:nvPr/>
            </p:nvSpPr>
            <p:spPr bwMode="auto">
              <a:xfrm>
                <a:off x="2601" y="2821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8" name="Freeform 2978"/>
              <p:cNvSpPr>
                <a:spLocks/>
              </p:cNvSpPr>
              <p:nvPr/>
            </p:nvSpPr>
            <p:spPr bwMode="auto">
              <a:xfrm>
                <a:off x="2602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9" name="Freeform 2979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0" name="Freeform 2980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1" name="Freeform 2981"/>
              <p:cNvSpPr>
                <a:spLocks/>
              </p:cNvSpPr>
              <p:nvPr/>
            </p:nvSpPr>
            <p:spPr bwMode="auto">
              <a:xfrm>
                <a:off x="2605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5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2" name="Line 2982"/>
              <p:cNvSpPr>
                <a:spLocks noChangeShapeType="1"/>
              </p:cNvSpPr>
              <p:nvPr/>
            </p:nvSpPr>
            <p:spPr bwMode="auto">
              <a:xfrm flipV="1">
                <a:off x="2608" y="28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3" name="Freeform 2983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4" name="Freeform 2984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5" name="Freeform 2985"/>
              <p:cNvSpPr>
                <a:spLocks/>
              </p:cNvSpPr>
              <p:nvPr/>
            </p:nvSpPr>
            <p:spPr bwMode="auto">
              <a:xfrm>
                <a:off x="2609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6" name="Freeform 2986"/>
              <p:cNvSpPr>
                <a:spLocks/>
              </p:cNvSpPr>
              <p:nvPr/>
            </p:nvSpPr>
            <p:spPr bwMode="auto">
              <a:xfrm>
                <a:off x="2613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7" name="Freeform 2987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8" name="Freeform 2988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9" name="Freeform 2989"/>
              <p:cNvSpPr>
                <a:spLocks/>
              </p:cNvSpPr>
              <p:nvPr/>
            </p:nvSpPr>
            <p:spPr bwMode="auto">
              <a:xfrm>
                <a:off x="2611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0" name="Freeform 2990"/>
              <p:cNvSpPr>
                <a:spLocks/>
              </p:cNvSpPr>
              <p:nvPr/>
            </p:nvSpPr>
            <p:spPr bwMode="auto">
              <a:xfrm>
                <a:off x="261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1" name="Freeform 2991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2" name="Freeform 2992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3" name="Freeform 2993"/>
              <p:cNvSpPr>
                <a:spLocks/>
              </p:cNvSpPr>
              <p:nvPr/>
            </p:nvSpPr>
            <p:spPr bwMode="auto">
              <a:xfrm>
                <a:off x="2612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4" name="Freeform 2994"/>
              <p:cNvSpPr>
                <a:spLocks/>
              </p:cNvSpPr>
              <p:nvPr/>
            </p:nvSpPr>
            <p:spPr bwMode="auto">
              <a:xfrm>
                <a:off x="2618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5" name="Freeform 2995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6" name="Freeform 2996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7" name="Freeform 2997"/>
              <p:cNvSpPr>
                <a:spLocks/>
              </p:cNvSpPr>
              <p:nvPr/>
            </p:nvSpPr>
            <p:spPr bwMode="auto">
              <a:xfrm>
                <a:off x="2487" y="2798"/>
                <a:ext cx="5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8" name="Freeform 2998"/>
              <p:cNvSpPr>
                <a:spLocks/>
              </p:cNvSpPr>
              <p:nvPr/>
            </p:nvSpPr>
            <p:spPr bwMode="auto">
              <a:xfrm>
                <a:off x="2492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9" name="Freeform 2999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0" name="Freeform 3000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1" name="Freeform 3001"/>
              <p:cNvSpPr>
                <a:spLocks/>
              </p:cNvSpPr>
              <p:nvPr/>
            </p:nvSpPr>
            <p:spPr bwMode="auto">
              <a:xfrm>
                <a:off x="2484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2" name="Freeform 3002"/>
              <p:cNvSpPr>
                <a:spLocks/>
              </p:cNvSpPr>
              <p:nvPr/>
            </p:nvSpPr>
            <p:spPr bwMode="auto">
              <a:xfrm>
                <a:off x="2488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3" name="Freeform 3003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4" name="Freeform 3004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5" name="Freeform 3005"/>
              <p:cNvSpPr>
                <a:spLocks/>
              </p:cNvSpPr>
              <p:nvPr/>
            </p:nvSpPr>
            <p:spPr bwMode="auto">
              <a:xfrm>
                <a:off x="2481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6" name="Freeform 3006"/>
              <p:cNvSpPr>
                <a:spLocks/>
              </p:cNvSpPr>
              <p:nvPr/>
            </p:nvSpPr>
            <p:spPr bwMode="auto">
              <a:xfrm>
                <a:off x="2484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7" name="Freeform 3007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8" name="Freeform 3008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9" name="Freeform 3009"/>
              <p:cNvSpPr>
                <a:spLocks/>
              </p:cNvSpPr>
              <p:nvPr/>
            </p:nvSpPr>
            <p:spPr bwMode="auto">
              <a:xfrm>
                <a:off x="2477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0" name="Freeform 3010"/>
              <p:cNvSpPr>
                <a:spLocks/>
              </p:cNvSpPr>
              <p:nvPr/>
            </p:nvSpPr>
            <p:spPr bwMode="auto">
              <a:xfrm>
                <a:off x="2478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1" name="Freeform 3011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2" name="Freeform 3012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3" name="Freeform 3013"/>
              <p:cNvSpPr>
                <a:spLocks/>
              </p:cNvSpPr>
              <p:nvPr/>
            </p:nvSpPr>
            <p:spPr bwMode="auto">
              <a:xfrm>
                <a:off x="2471" y="2783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4" name="Freeform 3014"/>
              <p:cNvSpPr>
                <a:spLocks/>
              </p:cNvSpPr>
              <p:nvPr/>
            </p:nvSpPr>
            <p:spPr bwMode="auto">
              <a:xfrm>
                <a:off x="2471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5" name="Freeform 3015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6" name="Freeform 3016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7" name="Freeform 3017"/>
              <p:cNvSpPr>
                <a:spLocks/>
              </p:cNvSpPr>
              <p:nvPr/>
            </p:nvSpPr>
            <p:spPr bwMode="auto">
              <a:xfrm>
                <a:off x="2465" y="2784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8" name="Freeform 3018"/>
              <p:cNvSpPr>
                <a:spLocks/>
              </p:cNvSpPr>
              <p:nvPr/>
            </p:nvSpPr>
            <p:spPr bwMode="auto">
              <a:xfrm>
                <a:off x="2465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9" name="Freeform 3019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0" name="Freeform 3020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1" name="Freeform 3021"/>
              <p:cNvSpPr>
                <a:spLocks/>
              </p:cNvSpPr>
              <p:nvPr/>
            </p:nvSpPr>
            <p:spPr bwMode="auto">
              <a:xfrm>
                <a:off x="2459" y="2787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2" name="Freeform 3022"/>
              <p:cNvSpPr>
                <a:spLocks/>
              </p:cNvSpPr>
              <p:nvPr/>
            </p:nvSpPr>
            <p:spPr bwMode="auto">
              <a:xfrm>
                <a:off x="2459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3" name="Freeform 3023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4" name="Freeform 3024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5" name="Freeform 3025"/>
              <p:cNvSpPr>
                <a:spLocks/>
              </p:cNvSpPr>
              <p:nvPr/>
            </p:nvSpPr>
            <p:spPr bwMode="auto">
              <a:xfrm>
                <a:off x="2455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6" name="Line 3026"/>
              <p:cNvSpPr>
                <a:spLocks noChangeShapeType="1"/>
              </p:cNvSpPr>
              <p:nvPr/>
            </p:nvSpPr>
            <p:spPr bwMode="auto">
              <a:xfrm flipH="1">
                <a:off x="2455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7" name="Freeform 3027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8" name="Freeform 3028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9" name="Freeform 3029"/>
              <p:cNvSpPr>
                <a:spLocks/>
              </p:cNvSpPr>
              <p:nvPr/>
            </p:nvSpPr>
            <p:spPr bwMode="auto">
              <a:xfrm>
                <a:off x="2452" y="2798"/>
                <a:ext cx="5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423" name="Freeform 3031"/>
            <p:cNvSpPr>
              <a:spLocks/>
            </p:cNvSpPr>
            <p:nvPr/>
          </p:nvSpPr>
          <p:spPr bwMode="auto">
            <a:xfrm>
              <a:off x="2452" y="2798"/>
              <a:ext cx="1" cy="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5"/>
                </a:cxn>
                <a:cxn ang="0">
                  <a:pos x="0" y="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2" y="5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4" name="Freeform 3032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5" name="Freeform 3033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6" name="Freeform 3034"/>
            <p:cNvSpPr>
              <a:spLocks/>
            </p:cNvSpPr>
            <p:nvPr/>
          </p:nvSpPr>
          <p:spPr bwMode="auto">
            <a:xfrm>
              <a:off x="2451" y="2804"/>
              <a:ext cx="6" cy="2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34" y="6"/>
                </a:cxn>
              </a:cxnLst>
              <a:rect l="0" t="0" r="r" b="b"/>
              <a:pathLst>
                <a:path w="34" h="11">
                  <a:moveTo>
                    <a:pt x="34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7" name="Freeform 3035"/>
            <p:cNvSpPr>
              <a:spLocks/>
            </p:cNvSpPr>
            <p:nvPr/>
          </p:nvSpPr>
          <p:spPr bwMode="auto">
            <a:xfrm>
              <a:off x="2451" y="2804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8" name="Freeform 3036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9" name="Freeform 3037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0" name="Freeform 3038"/>
            <p:cNvSpPr>
              <a:spLocks/>
            </p:cNvSpPr>
            <p:nvPr/>
          </p:nvSpPr>
          <p:spPr bwMode="auto">
            <a:xfrm>
              <a:off x="2452" y="2810"/>
              <a:ext cx="5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6"/>
                </a:cxn>
                <a:cxn ang="0">
                  <a:pos x="34" y="0"/>
                </a:cxn>
              </a:cxnLst>
              <a:rect l="0" t="0" r="r" b="b"/>
              <a:pathLst>
                <a:path w="34" h="16">
                  <a:moveTo>
                    <a:pt x="34" y="0"/>
                  </a:moveTo>
                  <a:lnTo>
                    <a:pt x="0" y="5"/>
                  </a:lnTo>
                  <a:lnTo>
                    <a:pt x="1" y="10"/>
                  </a:lnTo>
                  <a:lnTo>
                    <a:pt x="3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1" name="Freeform 3039"/>
            <p:cNvSpPr>
              <a:spLocks/>
            </p:cNvSpPr>
            <p:nvPr/>
          </p:nvSpPr>
          <p:spPr bwMode="auto">
            <a:xfrm>
              <a:off x="2452" y="2811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3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2" name="Freeform 3040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3" name="Freeform 3041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4" name="Freeform 3042"/>
            <p:cNvSpPr>
              <a:spLocks/>
            </p:cNvSpPr>
            <p:nvPr/>
          </p:nvSpPr>
          <p:spPr bwMode="auto">
            <a:xfrm>
              <a:off x="2455" y="2815"/>
              <a:ext cx="5" cy="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7" y="25"/>
                </a:cxn>
                <a:cxn ang="0">
                  <a:pos x="31" y="0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5" name="Freeform 3043"/>
            <p:cNvSpPr>
              <a:spLocks/>
            </p:cNvSpPr>
            <p:nvPr/>
          </p:nvSpPr>
          <p:spPr bwMode="auto">
            <a:xfrm>
              <a:off x="2455" y="281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4" y="4"/>
                  </a:lnTo>
                  <a:lnTo>
                    <a:pt x="7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6" name="Freeform 3044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7" name="Freeform 3045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8" name="Freeform 3046"/>
            <p:cNvSpPr>
              <a:spLocks/>
            </p:cNvSpPr>
            <p:nvPr/>
          </p:nvSpPr>
          <p:spPr bwMode="auto">
            <a:xfrm>
              <a:off x="2459" y="2818"/>
              <a:ext cx="4" cy="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8" y="33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lnTo>
                    <a:pt x="0" y="26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9" name="Freeform 3047"/>
            <p:cNvSpPr>
              <a:spLocks/>
            </p:cNvSpPr>
            <p:nvPr/>
          </p:nvSpPr>
          <p:spPr bwMode="auto">
            <a:xfrm>
              <a:off x="2459" y="282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8" y="7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3" y="3"/>
                  </a:lnTo>
                  <a:lnTo>
                    <a:pt x="8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0" name="Freeform 3048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1" name="Freeform 3049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2" name="Freeform 3050"/>
            <p:cNvSpPr>
              <a:spLocks/>
            </p:cNvSpPr>
            <p:nvPr/>
          </p:nvSpPr>
          <p:spPr bwMode="auto">
            <a:xfrm>
              <a:off x="2465" y="2821"/>
              <a:ext cx="2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3"/>
                </a:cxn>
                <a:cxn ang="0">
                  <a:pos x="4" y="34"/>
                </a:cxn>
                <a:cxn ang="0">
                  <a:pos x="10" y="36"/>
                </a:cxn>
                <a:cxn ang="0">
                  <a:pos x="15" y="0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0" y="33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3" name="Freeform 3051"/>
            <p:cNvSpPr>
              <a:spLocks/>
            </p:cNvSpPr>
            <p:nvPr/>
          </p:nvSpPr>
          <p:spPr bwMode="auto">
            <a:xfrm>
              <a:off x="2465" y="2826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4" y="1"/>
                  </a:lnTo>
                  <a:lnTo>
                    <a:pt x="1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4" name="Freeform 3052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5" name="Freeform 3053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6" name="Freeform 3054"/>
            <p:cNvSpPr>
              <a:spLocks/>
            </p:cNvSpPr>
            <p:nvPr/>
          </p:nvSpPr>
          <p:spPr bwMode="auto">
            <a:xfrm>
              <a:off x="2471" y="2821"/>
              <a:ext cx="2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6"/>
                </a:cxn>
                <a:cxn ang="0">
                  <a:pos x="6" y="36"/>
                </a:cxn>
                <a:cxn ang="0">
                  <a:pos x="11" y="36"/>
                </a:cxn>
                <a:cxn ang="0">
                  <a:pos x="6" y="0"/>
                </a:cxn>
              </a:cxnLst>
              <a:rect l="0" t="0" r="r" b="b"/>
              <a:pathLst>
                <a:path w="11" h="36">
                  <a:moveTo>
                    <a:pt x="6" y="0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1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7" name="Freeform 3055"/>
            <p:cNvSpPr>
              <a:spLocks/>
            </p:cNvSpPr>
            <p:nvPr/>
          </p:nvSpPr>
          <p:spPr bwMode="auto">
            <a:xfrm>
              <a:off x="2471" y="2828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1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8" name="Freeform 3056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9" name="Freeform 3057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0" name="Freeform 3058"/>
            <p:cNvSpPr>
              <a:spLocks/>
            </p:cNvSpPr>
            <p:nvPr/>
          </p:nvSpPr>
          <p:spPr bwMode="auto">
            <a:xfrm>
              <a:off x="2477" y="28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6"/>
                </a:cxn>
                <a:cxn ang="0">
                  <a:pos x="10" y="35"/>
                </a:cxn>
                <a:cxn ang="0">
                  <a:pos x="16" y="32"/>
                </a:cxn>
                <a:cxn ang="0">
                  <a:pos x="0" y="0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lnTo>
                    <a:pt x="6" y="36"/>
                  </a:lnTo>
                  <a:lnTo>
                    <a:pt x="10" y="35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1" name="Freeform 3059"/>
            <p:cNvSpPr>
              <a:spLocks/>
            </p:cNvSpPr>
            <p:nvPr/>
          </p:nvSpPr>
          <p:spPr bwMode="auto">
            <a:xfrm>
              <a:off x="2478" y="2826"/>
              <a:ext cx="1" cy="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4" y="3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2" name="Freeform 3060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3" name="Freeform 3061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4" name="Freeform 3062"/>
            <p:cNvSpPr>
              <a:spLocks/>
            </p:cNvSpPr>
            <p:nvPr/>
          </p:nvSpPr>
          <p:spPr bwMode="auto">
            <a:xfrm>
              <a:off x="2481" y="2818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2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lnTo>
                    <a:pt x="15" y="32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5" name="Line 3063"/>
            <p:cNvSpPr>
              <a:spLocks noChangeShapeType="1"/>
            </p:cNvSpPr>
            <p:nvPr/>
          </p:nvSpPr>
          <p:spPr bwMode="auto">
            <a:xfrm flipV="1">
              <a:off x="2484" y="28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6" name="Freeform 3064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7" name="Freeform 3065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8" name="Freeform 3066"/>
            <p:cNvSpPr>
              <a:spLocks/>
            </p:cNvSpPr>
            <p:nvPr/>
          </p:nvSpPr>
          <p:spPr bwMode="auto">
            <a:xfrm>
              <a:off x="2484" y="2815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6"/>
                </a:cxn>
                <a:cxn ang="0">
                  <a:pos x="26" y="22"/>
                </a:cxn>
                <a:cxn ang="0">
                  <a:pos x="30" y="16"/>
                </a:cxn>
                <a:cxn ang="0">
                  <a:pos x="0" y="0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23" y="26"/>
                  </a:lnTo>
                  <a:lnTo>
                    <a:pt x="26" y="22"/>
                  </a:lnTo>
                  <a:lnTo>
                    <a:pt x="3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9" name="Freeform 3067"/>
            <p:cNvSpPr>
              <a:spLocks/>
            </p:cNvSpPr>
            <p:nvPr/>
          </p:nvSpPr>
          <p:spPr bwMode="auto">
            <a:xfrm>
              <a:off x="2488" y="2818"/>
              <a:ext cx="2" cy="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3" y="6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0" name="Freeform 3068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1" name="Freeform 3069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2" name="Freeform 3070"/>
            <p:cNvSpPr>
              <a:spLocks/>
            </p:cNvSpPr>
            <p:nvPr/>
          </p:nvSpPr>
          <p:spPr bwMode="auto">
            <a:xfrm>
              <a:off x="2487" y="2810"/>
              <a:ext cx="5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16"/>
                </a:cxn>
                <a:cxn ang="0">
                  <a:pos x="32" y="11"/>
                </a:cxn>
                <a:cxn ang="0">
                  <a:pos x="34" y="5"/>
                </a:cxn>
                <a:cxn ang="0">
                  <a:pos x="0" y="0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lnTo>
                    <a:pt x="31" y="16"/>
                  </a:lnTo>
                  <a:lnTo>
                    <a:pt x="32" y="11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3" name="Freeform 3071"/>
            <p:cNvSpPr>
              <a:spLocks/>
            </p:cNvSpPr>
            <p:nvPr/>
          </p:nvSpPr>
          <p:spPr bwMode="auto">
            <a:xfrm>
              <a:off x="2492" y="2811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" y="6"/>
                </a:cxn>
                <a:cxn ang="0">
                  <a:pos x="3" y="0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1" y="6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4" name="Freeform 3072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5" name="Freeform 3073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" name="Freeform 3074"/>
            <p:cNvSpPr>
              <a:spLocks/>
            </p:cNvSpPr>
            <p:nvPr/>
          </p:nvSpPr>
          <p:spPr bwMode="auto">
            <a:xfrm>
              <a:off x="2487" y="2804"/>
              <a:ext cx="6" cy="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4" y="11"/>
                </a:cxn>
                <a:cxn ang="0">
                  <a:pos x="34" y="6"/>
                </a:cxn>
                <a:cxn ang="0">
                  <a:pos x="34" y="0"/>
                </a:cxn>
                <a:cxn ang="0">
                  <a:pos x="0" y="6"/>
                </a:cxn>
              </a:cxnLst>
              <a:rect l="0" t="0" r="r" b="b"/>
              <a:pathLst>
                <a:path w="34" h="11">
                  <a:moveTo>
                    <a:pt x="0" y="6"/>
                  </a:moveTo>
                  <a:lnTo>
                    <a:pt x="34" y="11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7" name="Freeform 3075"/>
            <p:cNvSpPr>
              <a:spLocks/>
            </p:cNvSpPr>
            <p:nvPr/>
          </p:nvSpPr>
          <p:spPr bwMode="auto">
            <a:xfrm>
              <a:off x="2493" y="2804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8" name="Freeform 3076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  <a:cxn ang="0">
                  <a:pos x="25" y="25"/>
                </a:cxn>
              </a:cxnLst>
              <a:rect l="0" t="0" r="r" b="b"/>
              <a:pathLst>
                <a:path w="59" h="61">
                  <a:moveTo>
                    <a:pt x="25" y="25"/>
                  </a:moveTo>
                  <a:lnTo>
                    <a:pt x="49" y="0"/>
                  </a:ln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9" name="Freeform 3077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</a:cxnLst>
              <a:rect l="0" t="0" r="r" b="b"/>
              <a:pathLst>
                <a:path w="59" h="61">
                  <a:moveTo>
                    <a:pt x="49" y="0"/>
                  </a:move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0" name="Freeform 3078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1" name="Freeform 3079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2" name="Freeform 3080"/>
            <p:cNvSpPr>
              <a:spLocks/>
            </p:cNvSpPr>
            <p:nvPr/>
          </p:nvSpPr>
          <p:spPr bwMode="auto">
            <a:xfrm>
              <a:off x="2589" y="2759"/>
              <a:ext cx="4" cy="4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3"/>
                </a:cxn>
                <a:cxn ang="0">
                  <a:pos x="20" y="0"/>
                </a:cxn>
                <a:cxn ang="0">
                  <a:pos x="0" y="29"/>
                </a:cxn>
              </a:cxnLst>
              <a:rect l="0" t="0" r="r" b="b"/>
              <a:pathLst>
                <a:path w="24" h="29">
                  <a:moveTo>
                    <a:pt x="0" y="29"/>
                  </a:moveTo>
                  <a:lnTo>
                    <a:pt x="24" y="3"/>
                  </a:lnTo>
                  <a:lnTo>
                    <a:pt x="20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3" name="Line 3081"/>
            <p:cNvSpPr>
              <a:spLocks noChangeShapeType="1"/>
            </p:cNvSpPr>
            <p:nvPr/>
          </p:nvSpPr>
          <p:spPr bwMode="auto">
            <a:xfrm flipH="1" flipV="1">
              <a:off x="2592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4" name="Freeform 3082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5" name="Freeform 3083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6" name="Freeform 3084"/>
            <p:cNvSpPr>
              <a:spLocks/>
            </p:cNvSpPr>
            <p:nvPr/>
          </p:nvSpPr>
          <p:spPr bwMode="auto">
            <a:xfrm>
              <a:off x="2580" y="2751"/>
              <a:ext cx="4" cy="5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0" y="32"/>
                </a:cxn>
              </a:cxnLst>
              <a:rect l="0" t="0" r="r" b="b"/>
              <a:pathLst>
                <a:path w="21" h="32">
                  <a:moveTo>
                    <a:pt x="0" y="32"/>
                  </a:moveTo>
                  <a:lnTo>
                    <a:pt x="21" y="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7" name="Line 3085"/>
            <p:cNvSpPr>
              <a:spLocks noChangeShapeType="1"/>
            </p:cNvSpPr>
            <p:nvPr/>
          </p:nvSpPr>
          <p:spPr bwMode="auto">
            <a:xfrm flipH="1" flipV="1">
              <a:off x="2583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8" name="Freeform 3086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9" name="Freeform 3087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0" name="Freeform 3088"/>
            <p:cNvSpPr>
              <a:spLocks/>
            </p:cNvSpPr>
            <p:nvPr/>
          </p:nvSpPr>
          <p:spPr bwMode="auto">
            <a:xfrm>
              <a:off x="2571" y="2745"/>
              <a:ext cx="3" cy="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3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1" name="Line 3089"/>
            <p:cNvSpPr>
              <a:spLocks noChangeShapeType="1"/>
            </p:cNvSpPr>
            <p:nvPr/>
          </p:nvSpPr>
          <p:spPr bwMode="auto">
            <a:xfrm flipH="1" flipV="1">
              <a:off x="2573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2" name="Freeform 3090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3" name="Freeform 3091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4" name="Freeform 3092"/>
            <p:cNvSpPr>
              <a:spLocks/>
            </p:cNvSpPr>
            <p:nvPr/>
          </p:nvSpPr>
          <p:spPr bwMode="auto">
            <a:xfrm>
              <a:off x="2561" y="2740"/>
              <a:ext cx="2" cy="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3" y="2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lnTo>
                    <a:pt x="13" y="2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5" name="Line 3093"/>
            <p:cNvSpPr>
              <a:spLocks noChangeShapeType="1"/>
            </p:cNvSpPr>
            <p:nvPr/>
          </p:nvSpPr>
          <p:spPr bwMode="auto">
            <a:xfrm flipH="1" flipV="1">
              <a:off x="2562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6" name="Freeform 3094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7" name="Freeform 3095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8" name="Freeform 3096"/>
            <p:cNvSpPr>
              <a:spLocks/>
            </p:cNvSpPr>
            <p:nvPr/>
          </p:nvSpPr>
          <p:spPr bwMode="auto">
            <a:xfrm>
              <a:off x="2550" y="2737"/>
              <a:ext cx="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8" h="36">
                  <a:moveTo>
                    <a:pt x="0" y="36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9" name="Line 3097"/>
            <p:cNvSpPr>
              <a:spLocks noChangeShapeType="1"/>
            </p:cNvSpPr>
            <p:nvPr/>
          </p:nvSpPr>
          <p:spPr bwMode="auto">
            <a:xfrm flipH="1" flipV="1">
              <a:off x="2551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0" name="Freeform 3098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1" name="Freeform 3099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2" name="Freeform 3100"/>
            <p:cNvSpPr>
              <a:spLocks/>
            </p:cNvSpPr>
            <p:nvPr/>
          </p:nvSpPr>
          <p:spPr bwMode="auto">
            <a:xfrm>
              <a:off x="2540" y="2736"/>
              <a:ext cx="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4" h="36">
                  <a:moveTo>
                    <a:pt x="0" y="3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3" name="Line 3101"/>
            <p:cNvSpPr>
              <a:spLocks noChangeShapeType="1"/>
            </p:cNvSpPr>
            <p:nvPr/>
          </p:nvSpPr>
          <p:spPr bwMode="auto">
            <a:xfrm flipH="1">
              <a:off x="2540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4" name="Freeform 3102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5" name="Freeform 3103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6" name="Freeform 3104"/>
            <p:cNvSpPr>
              <a:spLocks/>
            </p:cNvSpPr>
            <p:nvPr/>
          </p:nvSpPr>
          <p:spPr bwMode="auto">
            <a:xfrm>
              <a:off x="2528" y="2736"/>
              <a:ext cx="1" cy="6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7" name="Line 3105"/>
            <p:cNvSpPr>
              <a:spLocks noChangeShapeType="1"/>
            </p:cNvSpPr>
            <p:nvPr/>
          </p:nvSpPr>
          <p:spPr bwMode="auto">
            <a:xfrm flipH="1">
              <a:off x="2528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8" name="Freeform 3106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9" name="Freeform 3107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0" name="Freeform 3108"/>
            <p:cNvSpPr>
              <a:spLocks/>
            </p:cNvSpPr>
            <p:nvPr/>
          </p:nvSpPr>
          <p:spPr bwMode="auto">
            <a:xfrm>
              <a:off x="2517" y="2737"/>
              <a:ext cx="1" cy="6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1" name="Line 3109"/>
            <p:cNvSpPr>
              <a:spLocks noChangeShapeType="1"/>
            </p:cNvSpPr>
            <p:nvPr/>
          </p:nvSpPr>
          <p:spPr bwMode="auto">
            <a:xfrm flipH="1">
              <a:off x="2517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2" name="Freeform 3110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3" name="Freeform 3111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4" name="Freeform 3112"/>
            <p:cNvSpPr>
              <a:spLocks/>
            </p:cNvSpPr>
            <p:nvPr/>
          </p:nvSpPr>
          <p:spPr bwMode="auto">
            <a:xfrm>
              <a:off x="2506" y="2740"/>
              <a:ext cx="2" cy="6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5" name="Line 3113"/>
            <p:cNvSpPr>
              <a:spLocks noChangeShapeType="1"/>
            </p:cNvSpPr>
            <p:nvPr/>
          </p:nvSpPr>
          <p:spPr bwMode="auto">
            <a:xfrm flipH="1">
              <a:off x="2506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6" name="Freeform 3114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7" name="Freeform 3115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8" name="Freeform 3116"/>
            <p:cNvSpPr>
              <a:spLocks/>
            </p:cNvSpPr>
            <p:nvPr/>
          </p:nvSpPr>
          <p:spPr bwMode="auto">
            <a:xfrm>
              <a:off x="2495" y="2745"/>
              <a:ext cx="3" cy="6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8" y="34"/>
                </a:cxn>
              </a:cxnLst>
              <a:rect l="0" t="0" r="r" b="b"/>
              <a:pathLst>
                <a:path w="18" h="34">
                  <a:moveTo>
                    <a:pt x="18" y="34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9" name="Line 3117"/>
            <p:cNvSpPr>
              <a:spLocks noChangeShapeType="1"/>
            </p:cNvSpPr>
            <p:nvPr/>
          </p:nvSpPr>
          <p:spPr bwMode="auto">
            <a:xfrm flipH="1">
              <a:off x="2495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0" name="Freeform 3118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1" name="Freeform 3119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2" name="Freeform 3120"/>
            <p:cNvSpPr>
              <a:spLocks/>
            </p:cNvSpPr>
            <p:nvPr/>
          </p:nvSpPr>
          <p:spPr bwMode="auto">
            <a:xfrm>
              <a:off x="2485" y="2751"/>
              <a:ext cx="3" cy="5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1" y="32"/>
                </a:cxn>
              </a:cxnLst>
              <a:rect l="0" t="0" r="r" b="b"/>
              <a:pathLst>
                <a:path w="21" h="32">
                  <a:moveTo>
                    <a:pt x="21" y="32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3" name="Line 3121"/>
            <p:cNvSpPr>
              <a:spLocks noChangeShapeType="1"/>
            </p:cNvSpPr>
            <p:nvPr/>
          </p:nvSpPr>
          <p:spPr bwMode="auto">
            <a:xfrm flipH="1">
              <a:off x="2485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4" name="Freeform 3122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5" name="Freeform 3123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6" name="Freeform 3124"/>
            <p:cNvSpPr>
              <a:spLocks/>
            </p:cNvSpPr>
            <p:nvPr/>
          </p:nvSpPr>
          <p:spPr bwMode="auto">
            <a:xfrm>
              <a:off x="2476" y="2759"/>
              <a:ext cx="4" cy="4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4" y="29"/>
                </a:cxn>
              </a:cxnLst>
              <a:rect l="0" t="0" r="r" b="b"/>
              <a:pathLst>
                <a:path w="24" h="29">
                  <a:moveTo>
                    <a:pt x="24" y="29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7" name="Line 3125"/>
            <p:cNvSpPr>
              <a:spLocks noChangeShapeType="1"/>
            </p:cNvSpPr>
            <p:nvPr/>
          </p:nvSpPr>
          <p:spPr bwMode="auto">
            <a:xfrm flipH="1">
              <a:off x="2476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8" name="Freeform 3126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9" name="Freeform 3127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0" name="Freeform 3128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34" y="25"/>
                </a:cxn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  <a:cxn ang="0">
                  <a:pos x="34" y="25"/>
                </a:cxn>
              </a:cxnLst>
              <a:rect l="0" t="0" r="r" b="b"/>
              <a:pathLst>
                <a:path w="58" h="61">
                  <a:moveTo>
                    <a:pt x="34" y="25"/>
                  </a:moveTo>
                  <a:lnTo>
                    <a:pt x="58" y="51"/>
                  </a:ln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1" name="Freeform 3129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</a:cxnLst>
              <a:rect l="0" t="0" r="r" b="b"/>
              <a:pathLst>
                <a:path w="58" h="61">
                  <a:moveTo>
                    <a:pt x="58" y="51"/>
                  </a:move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2" name="Freeform 3130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3" name="Freeform 3131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4" name="Freeform 3132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5" name="Freeform 3133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6" name="Freeform 3134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7" name="Freeform 3135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8" name="Freeform 3136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9" name="Freeform 3137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0" name="Freeform 3138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1" name="Freeform 3139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2" name="Freeform 3140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3" name="Rectangle 3141"/>
            <p:cNvSpPr>
              <a:spLocks noChangeArrowheads="1"/>
            </p:cNvSpPr>
            <p:nvPr/>
          </p:nvSpPr>
          <p:spPr bwMode="auto">
            <a:xfrm>
              <a:off x="1956" y="2172"/>
              <a:ext cx="8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N</a:t>
              </a:r>
              <a:endParaRPr lang="en-US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534" name="Freeform 3142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5" name="Freeform 3143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6" name="Freeform 3144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7" name="Freeform 3145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8" name="Freeform 3146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9" name="Freeform 3147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1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0" name="Freeform 3148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1">
                  <a:moveTo>
                    <a:pt x="65" y="31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1" name="Freeform 3149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2" name="Freeform 3150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4" y="51"/>
                  </a:move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3" name="Freeform 3151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4" name="Freeform 3152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5" name="Freeform 3153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1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6" name="Freeform 3154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1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7" name="Freeform 3155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8" name="Freeform 3156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9" name="Freeform 3157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0" name="Freeform 3158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1" name="Freeform 3159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2" name="Freeform 3160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3" name="Freeform 3161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  <a:cxn ang="0">
                  <a:pos x="34" y="36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4" name="Freeform 3162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</a:cxnLst>
              <a:rect l="0" t="0" r="r" b="b"/>
              <a:pathLst>
                <a:path w="69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5" name="Freeform 3163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6" name="Freeform 3164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7" name="Freeform 3165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8" name="Freeform 3166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9" name="Freeform 3167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2">
                  <a:moveTo>
                    <a:pt x="34" y="36"/>
                  </a:move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0" name="Freeform 3168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</a:cxnLst>
              <a:rect l="0" t="0" r="r" b="b"/>
              <a:pathLst>
                <a:path w="65" h="52">
                  <a:moveTo>
                    <a:pt x="3" y="52"/>
                  </a:move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1" name="Freeform 3169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2" name="Freeform 3170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3" name="Freeform 3171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30" y="15"/>
                </a:cxn>
              </a:cxnLst>
              <a:rect l="0" t="0" r="r" b="b"/>
              <a:pathLst>
                <a:path w="65" h="51">
                  <a:moveTo>
                    <a:pt x="30" y="15"/>
                  </a:moveTo>
                  <a:lnTo>
                    <a:pt x="61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4" name="Freeform 3172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5" name="Freeform 3173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  <a:cxn ang="0">
                  <a:pos x="31" y="36"/>
                </a:cxn>
              </a:cxnLst>
              <a:rect l="0" t="0" r="r" b="b"/>
              <a:pathLst>
                <a:path w="65" h="52">
                  <a:moveTo>
                    <a:pt x="31" y="36"/>
                  </a:moveTo>
                  <a:lnTo>
                    <a:pt x="0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6" name="Freeform 3174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</a:cxnLst>
              <a:rect l="0" t="0" r="r" b="b"/>
              <a:pathLst>
                <a:path w="65" h="52">
                  <a:moveTo>
                    <a:pt x="0" y="21"/>
                  </a:move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7" name="Freeform 3175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8" name="Freeform 3176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9" name="Freeform 3177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0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0" name="Freeform 3178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</a:cxnLst>
              <a:rect l="0" t="0" r="r" b="b"/>
              <a:pathLst>
                <a:path w="65" h="51">
                  <a:moveTo>
                    <a:pt x="65" y="30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1" name="Freeform 3179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2" name="Freeform 3180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3" name="Freeform 3181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4" name="Freeform 3182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5" name="Freeform 3183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4" y="16"/>
                </a:cxn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6"/>
                </a:cxn>
              </a:cxnLst>
              <a:rect l="0" t="0" r="r" b="b"/>
              <a:pathLst>
                <a:path w="65" h="52">
                  <a:moveTo>
                    <a:pt x="34" y="16"/>
                  </a:moveTo>
                  <a:lnTo>
                    <a:pt x="65" y="31"/>
                  </a:ln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6" name="Freeform 3184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2">
                  <a:moveTo>
                    <a:pt x="65" y="31"/>
                  </a:move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7" name="Freeform 3185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3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8" name="Freeform 3186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3" y="51"/>
                  </a:move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9" name="Freeform 3187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0" name="Freeform 3188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1" name="Freeform 3189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  <a:cxn ang="0">
                  <a:pos x="31" y="16"/>
                </a:cxn>
              </a:cxnLst>
              <a:rect l="0" t="0" r="r" b="b"/>
              <a:pathLst>
                <a:path w="65" h="52">
                  <a:moveTo>
                    <a:pt x="31" y="16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2" name="Freeform 3190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3" name="Freeform 3191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4" name="Freeform 3192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5" name="Freeform 3193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6" name="Freeform 3194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7" name="Freeform 3195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8" name="Freeform 3196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9" name="Rectangle 3197"/>
            <p:cNvSpPr>
              <a:spLocks noChangeArrowheads="1"/>
            </p:cNvSpPr>
            <p:nvPr/>
          </p:nvSpPr>
          <p:spPr bwMode="auto">
            <a:xfrm>
              <a:off x="13" y="2508"/>
              <a:ext cx="59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Neutral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Grounding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Resistor</a:t>
              </a:r>
              <a:endParaRPr lang="en-US" dirty="0"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b="1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Low Resistance Grounding</a:t>
            </a:r>
            <a:endParaRPr lang="en-US" b="1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51907" name="Rectangle 3"/>
          <p:cNvSpPr>
            <a:spLocks noGrp="1" noChangeArrowheads="1"/>
          </p:cNvSpPr>
          <p:nvPr>
            <p:ph type="body" sz="half" idx="1"/>
          </p:nvPr>
        </p:nvSpPr>
        <p:spPr>
          <a:xfrm>
            <a:off x="245313" y="1241665"/>
            <a:ext cx="8815560" cy="1513410"/>
          </a:xfrm>
        </p:spPr>
        <p:txBody>
          <a:bodyPr numCol="2">
            <a:noAutofit/>
          </a:bodyPr>
          <a:lstStyle/>
          <a:p>
            <a:pPr>
              <a:buFont typeface="Wingdings" pitchFamily="2" charset="2"/>
              <a:buChar char="Ø"/>
            </a:pPr>
            <a:r>
              <a:rPr lang="en-US" sz="1800" dirty="0" smtClean="0"/>
              <a:t>Most utilized on Medium Voltage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Some 5kV systems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Mainly 15kV systems</a:t>
            </a:r>
          </a:p>
          <a:p>
            <a:pPr lvl="1">
              <a:buFont typeface="Wingdings" pitchFamily="2" charset="2"/>
              <a:buChar char="Ø"/>
            </a:pPr>
            <a:r>
              <a:rPr lang="en-US" sz="1000" dirty="0" smtClean="0"/>
              <a:t>Has been utilized on up to 132kV systems (rare)</a:t>
            </a:r>
            <a:endParaRPr lang="en-US" sz="1000" dirty="0"/>
          </a:p>
          <a:p>
            <a:pPr>
              <a:buFont typeface="Wingdings" pitchFamily="2" charset="2"/>
              <a:buChar char="Ø"/>
            </a:pPr>
            <a:r>
              <a:rPr lang="en-US" sz="1400" dirty="0" smtClean="0"/>
              <a:t>Used where system charging current may be to high for High Resistance Grounding</a:t>
            </a:r>
          </a:p>
          <a:p>
            <a:endParaRPr lang="en-US" sz="1800" dirty="0" smtClean="0"/>
          </a:p>
        </p:txBody>
      </p:sp>
      <p:grpSp>
        <p:nvGrpSpPr>
          <p:cNvPr id="12" name="Group 3198"/>
          <p:cNvGrpSpPr>
            <a:grpSpLocks/>
          </p:cNvGrpSpPr>
          <p:nvPr/>
        </p:nvGrpSpPr>
        <p:grpSpPr bwMode="auto">
          <a:xfrm>
            <a:off x="562454" y="2864081"/>
            <a:ext cx="8078787" cy="2988994"/>
            <a:chOff x="13" y="1388"/>
            <a:chExt cx="5395" cy="2112"/>
          </a:xfrm>
        </p:grpSpPr>
        <p:grpSp>
          <p:nvGrpSpPr>
            <p:cNvPr id="13" name="Group 216"/>
            <p:cNvGrpSpPr>
              <a:grpSpLocks/>
            </p:cNvGrpSpPr>
            <p:nvPr/>
          </p:nvGrpSpPr>
          <p:grpSpPr bwMode="auto">
            <a:xfrm>
              <a:off x="3116" y="3091"/>
              <a:ext cx="920" cy="196"/>
              <a:chOff x="3116" y="3091"/>
              <a:chExt cx="920" cy="196"/>
            </a:xfrm>
          </p:grpSpPr>
          <p:sp>
            <p:nvSpPr>
              <p:cNvPr id="2990" name="Rectangle 16"/>
              <p:cNvSpPr>
                <a:spLocks noChangeArrowheads="1"/>
              </p:cNvSpPr>
              <p:nvPr/>
            </p:nvSpPr>
            <p:spPr bwMode="auto">
              <a:xfrm>
                <a:off x="3972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1" name="Rectangle 17"/>
              <p:cNvSpPr>
                <a:spLocks noChangeArrowheads="1"/>
              </p:cNvSpPr>
              <p:nvPr/>
            </p:nvSpPr>
            <p:spPr bwMode="auto">
              <a:xfrm>
                <a:off x="3644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2" name="Rectangle 18"/>
              <p:cNvSpPr>
                <a:spLocks noChangeArrowheads="1"/>
              </p:cNvSpPr>
              <p:nvPr/>
            </p:nvSpPr>
            <p:spPr bwMode="auto">
              <a:xfrm>
                <a:off x="3317" y="3091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3" name="Freeform 19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4" name="Freeform 20"/>
              <p:cNvSpPr>
                <a:spLocks/>
              </p:cNvSpPr>
              <p:nvPr/>
            </p:nvSpPr>
            <p:spPr bwMode="auto">
              <a:xfrm>
                <a:off x="3863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5" name="Freeform 21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6" name="Freeform 22"/>
              <p:cNvSpPr>
                <a:spLocks/>
              </p:cNvSpPr>
              <p:nvPr/>
            </p:nvSpPr>
            <p:spPr bwMode="auto">
              <a:xfrm>
                <a:off x="3869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7" name="Freeform 23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98" name="Rectangle 24"/>
              <p:cNvSpPr>
                <a:spLocks noChangeArrowheads="1"/>
              </p:cNvSpPr>
              <p:nvPr/>
            </p:nvSpPr>
            <p:spPr bwMode="auto">
              <a:xfrm>
                <a:off x="3922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999" name="Rectangle 25"/>
              <p:cNvSpPr>
                <a:spLocks noChangeArrowheads="1"/>
              </p:cNvSpPr>
              <p:nvPr/>
            </p:nvSpPr>
            <p:spPr bwMode="auto">
              <a:xfrm>
                <a:off x="3972" y="3169"/>
                <a:ext cx="64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a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0" name="Rectangle 26"/>
              <p:cNvSpPr>
                <a:spLocks noChangeArrowheads="1"/>
              </p:cNvSpPr>
              <p:nvPr/>
            </p:nvSpPr>
            <p:spPr bwMode="auto">
              <a:xfrm>
                <a:off x="3641" y="3172"/>
                <a:ext cx="6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b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1" name="Rectangle 27"/>
              <p:cNvSpPr>
                <a:spLocks noChangeArrowheads="1"/>
              </p:cNvSpPr>
              <p:nvPr/>
            </p:nvSpPr>
            <p:spPr bwMode="auto">
              <a:xfrm>
                <a:off x="3595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002" name="Freeform 28"/>
              <p:cNvSpPr>
                <a:spLocks/>
              </p:cNvSpPr>
              <p:nvPr/>
            </p:nvSpPr>
            <p:spPr bwMode="auto">
              <a:xfrm>
                <a:off x="3896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3" name="Freeform 29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4" name="Freeform 30"/>
              <p:cNvSpPr>
                <a:spLocks/>
              </p:cNvSpPr>
              <p:nvPr/>
            </p:nvSpPr>
            <p:spPr bwMode="auto">
              <a:xfrm>
                <a:off x="3536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5" name="Freeform 31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6" name="Freeform 32"/>
              <p:cNvSpPr>
                <a:spLocks/>
              </p:cNvSpPr>
              <p:nvPr/>
            </p:nvSpPr>
            <p:spPr bwMode="auto">
              <a:xfrm>
                <a:off x="3541" y="3196"/>
                <a:ext cx="28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7" name="Freeform 33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8" name="Freeform 34"/>
              <p:cNvSpPr>
                <a:spLocks/>
              </p:cNvSpPr>
              <p:nvPr/>
            </p:nvSpPr>
            <p:spPr bwMode="auto">
              <a:xfrm>
                <a:off x="3569" y="3196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09" name="Freeform 35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0" name="Freeform 36"/>
              <p:cNvSpPr>
                <a:spLocks/>
              </p:cNvSpPr>
              <p:nvPr/>
            </p:nvSpPr>
            <p:spPr bwMode="auto">
              <a:xfrm>
                <a:off x="3208" y="3196"/>
                <a:ext cx="12" cy="7"/>
              </a:xfrm>
              <a:custGeom>
                <a:avLst/>
                <a:gdLst/>
                <a:ahLst/>
                <a:cxnLst>
                  <a:cxn ang="0">
                    <a:pos x="5" y="39"/>
                  </a:cxn>
                  <a:cxn ang="0">
                    <a:pos x="38" y="32"/>
                  </a:cxn>
                  <a:cxn ang="0">
                    <a:pos x="72" y="25"/>
                  </a:cxn>
                  <a:cxn ang="0">
                    <a:pos x="68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39"/>
                  </a:cxn>
                </a:cxnLst>
                <a:rect l="0" t="0" r="r" b="b"/>
                <a:pathLst>
                  <a:path w="72" h="39">
                    <a:moveTo>
                      <a:pt x="5" y="39"/>
                    </a:moveTo>
                    <a:lnTo>
                      <a:pt x="38" y="32"/>
                    </a:lnTo>
                    <a:lnTo>
                      <a:pt x="72" y="25"/>
                    </a:lnTo>
                    <a:lnTo>
                      <a:pt x="68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1" name="Freeform 37"/>
              <p:cNvSpPr>
                <a:spLocks/>
              </p:cNvSpPr>
              <p:nvPr/>
            </p:nvSpPr>
            <p:spPr bwMode="auto">
              <a:xfrm>
                <a:off x="3214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5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5" h="18">
                    <a:moveTo>
                      <a:pt x="0" y="18"/>
                    </a:moveTo>
                    <a:lnTo>
                      <a:pt x="35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2" name="Freeform 38"/>
              <p:cNvSpPr>
                <a:spLocks/>
              </p:cNvSpPr>
              <p:nvPr/>
            </p:nvSpPr>
            <p:spPr bwMode="auto">
              <a:xfrm>
                <a:off x="3219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3" name="Freeform 39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4" name="Freeform 40"/>
              <p:cNvSpPr>
                <a:spLocks/>
              </p:cNvSpPr>
              <p:nvPr/>
            </p:nvSpPr>
            <p:spPr bwMode="auto">
              <a:xfrm>
                <a:off x="3206" y="3190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2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2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5" name="Freeform 41"/>
              <p:cNvSpPr>
                <a:spLocks/>
              </p:cNvSpPr>
              <p:nvPr/>
            </p:nvSpPr>
            <p:spPr bwMode="auto">
              <a:xfrm>
                <a:off x="3211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6" name="Line 42"/>
              <p:cNvSpPr>
                <a:spLocks noChangeShapeType="1"/>
              </p:cNvSpPr>
              <p:nvPr/>
            </p:nvSpPr>
            <p:spPr bwMode="auto">
              <a:xfrm flipH="1" flipV="1">
                <a:off x="3215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7" name="Freeform 43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8" name="Freeform 44"/>
              <p:cNvSpPr>
                <a:spLocks/>
              </p:cNvSpPr>
              <p:nvPr/>
            </p:nvSpPr>
            <p:spPr bwMode="auto">
              <a:xfrm>
                <a:off x="3204" y="3185"/>
                <a:ext cx="11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0" y="24"/>
                  </a:cxn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0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0" y="24"/>
                    </a:lnTo>
                    <a:lnTo>
                      <a:pt x="48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19" name="Freeform 45"/>
              <p:cNvSpPr>
                <a:spLocks/>
              </p:cNvSpPr>
              <p:nvPr/>
            </p:nvSpPr>
            <p:spPr bwMode="auto">
              <a:xfrm>
                <a:off x="3208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0" name="Line 46"/>
              <p:cNvSpPr>
                <a:spLocks noChangeShapeType="1"/>
              </p:cNvSpPr>
              <p:nvPr/>
            </p:nvSpPr>
            <p:spPr bwMode="auto">
              <a:xfrm flipH="1" flipV="1">
                <a:off x="3211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1" name="Freeform 47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2" name="Freeform 48"/>
              <p:cNvSpPr>
                <a:spLocks/>
              </p:cNvSpPr>
              <p:nvPr/>
            </p:nvSpPr>
            <p:spPr bwMode="auto">
              <a:xfrm>
                <a:off x="3200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3" name="Freeform 49"/>
              <p:cNvSpPr>
                <a:spLocks/>
              </p:cNvSpPr>
              <p:nvPr/>
            </p:nvSpPr>
            <p:spPr bwMode="auto">
              <a:xfrm>
                <a:off x="3203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4" name="Line 50"/>
              <p:cNvSpPr>
                <a:spLocks noChangeShapeType="1"/>
              </p:cNvSpPr>
              <p:nvPr/>
            </p:nvSpPr>
            <p:spPr bwMode="auto">
              <a:xfrm flipH="1" flipV="1">
                <a:off x="3205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5" name="Freeform 51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6" name="Freeform 52"/>
              <p:cNvSpPr>
                <a:spLocks/>
              </p:cNvSpPr>
              <p:nvPr/>
            </p:nvSpPr>
            <p:spPr bwMode="auto">
              <a:xfrm>
                <a:off x="3194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7" name="Freeform 53"/>
              <p:cNvSpPr>
                <a:spLocks/>
              </p:cNvSpPr>
              <p:nvPr/>
            </p:nvSpPr>
            <p:spPr bwMode="auto">
              <a:xfrm>
                <a:off x="3197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8" name="Line 54"/>
              <p:cNvSpPr>
                <a:spLocks noChangeShapeType="1"/>
              </p:cNvSpPr>
              <p:nvPr/>
            </p:nvSpPr>
            <p:spPr bwMode="auto">
              <a:xfrm flipH="1" flipV="1">
                <a:off x="3198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29" name="Freeform 55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0" name="Freeform 56"/>
              <p:cNvSpPr>
                <a:spLocks/>
              </p:cNvSpPr>
              <p:nvPr/>
            </p:nvSpPr>
            <p:spPr bwMode="auto">
              <a:xfrm>
                <a:off x="3188" y="3175"/>
                <a:ext cx="10" cy="14"/>
              </a:xfrm>
              <a:custGeom>
                <a:avLst/>
                <a:gdLst/>
                <a:ahLst/>
                <a:cxnLst>
                  <a:cxn ang="0">
                    <a:pos x="41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19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1" y="83"/>
                  </a:cxn>
                </a:cxnLst>
                <a:rect l="0" t="0" r="r" b="b"/>
                <a:pathLst>
                  <a:path w="61" h="83">
                    <a:moveTo>
                      <a:pt x="41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19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41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1" name="Freeform 57"/>
              <p:cNvSpPr>
                <a:spLocks/>
              </p:cNvSpPr>
              <p:nvPr/>
            </p:nvSpPr>
            <p:spPr bwMode="auto">
              <a:xfrm>
                <a:off x="3190" y="3175"/>
                <a:ext cx="1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2" name="Line 58"/>
              <p:cNvSpPr>
                <a:spLocks noChangeShapeType="1"/>
              </p:cNvSpPr>
              <p:nvPr/>
            </p:nvSpPr>
            <p:spPr bwMode="auto">
              <a:xfrm flipH="1">
                <a:off x="3191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3" name="Freeform 59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4" name="Freeform 60"/>
              <p:cNvSpPr>
                <a:spLocks/>
              </p:cNvSpPr>
              <p:nvPr/>
            </p:nvSpPr>
            <p:spPr bwMode="auto">
              <a:xfrm>
                <a:off x="3181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2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6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2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6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5" name="Freeform 61"/>
              <p:cNvSpPr>
                <a:spLocks/>
              </p:cNvSpPr>
              <p:nvPr/>
            </p:nvSpPr>
            <p:spPr bwMode="auto">
              <a:xfrm>
                <a:off x="3182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6" name="Line 62"/>
              <p:cNvSpPr>
                <a:spLocks noChangeShapeType="1"/>
              </p:cNvSpPr>
              <p:nvPr/>
            </p:nvSpPr>
            <p:spPr bwMode="auto">
              <a:xfrm flipH="1" flipV="1">
                <a:off x="3183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7" name="Freeform 63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8" name="Freeform 64"/>
              <p:cNvSpPr>
                <a:spLocks/>
              </p:cNvSpPr>
              <p:nvPr/>
            </p:nvSpPr>
            <p:spPr bwMode="auto">
              <a:xfrm>
                <a:off x="3173" y="3172"/>
                <a:ext cx="10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1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1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39" name="Freeform 65"/>
              <p:cNvSpPr>
                <a:spLocks/>
              </p:cNvSpPr>
              <p:nvPr/>
            </p:nvSpPr>
            <p:spPr bwMode="auto">
              <a:xfrm>
                <a:off x="3174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0" name="Line 66"/>
              <p:cNvSpPr>
                <a:spLocks noChangeShapeType="1"/>
              </p:cNvSpPr>
              <p:nvPr/>
            </p:nvSpPr>
            <p:spPr bwMode="auto">
              <a:xfrm flipH="1">
                <a:off x="3174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1" name="Freeform 67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2" name="Freeform 68"/>
              <p:cNvSpPr>
                <a:spLocks/>
              </p:cNvSpPr>
              <p:nvPr/>
            </p:nvSpPr>
            <p:spPr bwMode="auto">
              <a:xfrm>
                <a:off x="3166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3" name="Freeform 69"/>
              <p:cNvSpPr>
                <a:spLocks/>
              </p:cNvSpPr>
              <p:nvPr/>
            </p:nvSpPr>
            <p:spPr bwMode="auto">
              <a:xfrm>
                <a:off x="3165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4" name="Line 70"/>
              <p:cNvSpPr>
                <a:spLocks noChangeShapeType="1"/>
              </p:cNvSpPr>
              <p:nvPr/>
            </p:nvSpPr>
            <p:spPr bwMode="auto">
              <a:xfrm flipH="1">
                <a:off x="3165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5" name="Freeform 71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6" name="Freeform 72"/>
              <p:cNvSpPr>
                <a:spLocks/>
              </p:cNvSpPr>
              <p:nvPr/>
            </p:nvSpPr>
            <p:spPr bwMode="auto">
              <a:xfrm>
                <a:off x="3157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7" name="Freeform 73"/>
              <p:cNvSpPr>
                <a:spLocks/>
              </p:cNvSpPr>
              <p:nvPr/>
            </p:nvSpPr>
            <p:spPr bwMode="auto">
              <a:xfrm>
                <a:off x="3157" y="3173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8" name="Line 74"/>
              <p:cNvSpPr>
                <a:spLocks noChangeShapeType="1"/>
              </p:cNvSpPr>
              <p:nvPr/>
            </p:nvSpPr>
            <p:spPr bwMode="auto">
              <a:xfrm flipH="1">
                <a:off x="315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49" name="Freeform 75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0" name="Freeform 76"/>
              <p:cNvSpPr>
                <a:spLocks/>
              </p:cNvSpPr>
              <p:nvPr/>
            </p:nvSpPr>
            <p:spPr bwMode="auto">
              <a:xfrm>
                <a:off x="3149" y="3173"/>
                <a:ext cx="9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1" name="Freeform 77"/>
              <p:cNvSpPr>
                <a:spLocks/>
              </p:cNvSpPr>
              <p:nvPr/>
            </p:nvSpPr>
            <p:spPr bwMode="auto">
              <a:xfrm>
                <a:off x="3148" y="3174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2" name="Line 78"/>
              <p:cNvSpPr>
                <a:spLocks noChangeShapeType="1"/>
              </p:cNvSpPr>
              <p:nvPr/>
            </p:nvSpPr>
            <p:spPr bwMode="auto">
              <a:xfrm flipH="1">
                <a:off x="3148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3" name="Freeform 79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4" name="Freeform 80"/>
              <p:cNvSpPr>
                <a:spLocks/>
              </p:cNvSpPr>
              <p:nvPr/>
            </p:nvSpPr>
            <p:spPr bwMode="auto">
              <a:xfrm>
                <a:off x="3141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2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8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2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8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5" name="Freeform 81"/>
              <p:cNvSpPr>
                <a:spLocks/>
              </p:cNvSpPr>
              <p:nvPr/>
            </p:nvSpPr>
            <p:spPr bwMode="auto">
              <a:xfrm>
                <a:off x="3140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6" name="Line 82"/>
              <p:cNvSpPr>
                <a:spLocks noChangeShapeType="1"/>
              </p:cNvSpPr>
              <p:nvPr/>
            </p:nvSpPr>
            <p:spPr bwMode="auto">
              <a:xfrm flipH="1">
                <a:off x="3140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7" name="Freeform 83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8" name="Freeform 84"/>
              <p:cNvSpPr>
                <a:spLocks/>
              </p:cNvSpPr>
              <p:nvPr/>
            </p:nvSpPr>
            <p:spPr bwMode="auto">
              <a:xfrm>
                <a:off x="3134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0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0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59" name="Freeform 85"/>
              <p:cNvSpPr>
                <a:spLocks/>
              </p:cNvSpPr>
              <p:nvPr/>
            </p:nvSpPr>
            <p:spPr bwMode="auto">
              <a:xfrm>
                <a:off x="3133" y="3179"/>
                <a:ext cx="3" cy="5"/>
              </a:xfrm>
              <a:custGeom>
                <a:avLst/>
                <a:gdLst/>
                <a:ahLst/>
                <a:cxnLst>
                  <a:cxn ang="0">
                    <a:pos x="17" y="34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7" y="34"/>
                  </a:cxn>
                </a:cxnLst>
                <a:rect l="0" t="0" r="r" b="b"/>
                <a:pathLst>
                  <a:path w="17" h="34">
                    <a:moveTo>
                      <a:pt x="17" y="34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0" name="Line 86"/>
              <p:cNvSpPr>
                <a:spLocks noChangeShapeType="1"/>
              </p:cNvSpPr>
              <p:nvPr/>
            </p:nvSpPr>
            <p:spPr bwMode="auto">
              <a:xfrm flipH="1">
                <a:off x="3133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1" name="Freeform 87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2" name="Freeform 88"/>
              <p:cNvSpPr>
                <a:spLocks/>
              </p:cNvSpPr>
              <p:nvPr/>
            </p:nvSpPr>
            <p:spPr bwMode="auto">
              <a:xfrm>
                <a:off x="3127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50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7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50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7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3" name="Freeform 89"/>
              <p:cNvSpPr>
                <a:spLocks/>
              </p:cNvSpPr>
              <p:nvPr/>
            </p:nvSpPr>
            <p:spPr bwMode="auto">
              <a:xfrm>
                <a:off x="3127" y="3183"/>
                <a:ext cx="3" cy="5"/>
              </a:xfrm>
              <a:custGeom>
                <a:avLst/>
                <a:gdLst/>
                <a:ahLst/>
                <a:cxnLst>
                  <a:cxn ang="0">
                    <a:pos x="21" y="32"/>
                  </a:cxn>
                  <a:cxn ang="0">
                    <a:pos x="4" y="0"/>
                  </a:cxn>
                  <a:cxn ang="0">
                    <a:pos x="0" y="4"/>
                  </a:cxn>
                  <a:cxn ang="0">
                    <a:pos x="21" y="32"/>
                  </a:cxn>
                </a:cxnLst>
                <a:rect l="0" t="0" r="r" b="b"/>
                <a:pathLst>
                  <a:path w="21" h="32">
                    <a:moveTo>
                      <a:pt x="21" y="32"/>
                    </a:moveTo>
                    <a:lnTo>
                      <a:pt x="4" y="0"/>
                    </a:lnTo>
                    <a:lnTo>
                      <a:pt x="0" y="4"/>
                    </a:lnTo>
                    <a:lnTo>
                      <a:pt x="21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4" name="Line 90"/>
              <p:cNvSpPr>
                <a:spLocks noChangeShapeType="1"/>
              </p:cNvSpPr>
              <p:nvPr/>
            </p:nvSpPr>
            <p:spPr bwMode="auto">
              <a:xfrm flipH="1">
                <a:off x="3127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5" name="Freeform 91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6" name="Freeform 92"/>
              <p:cNvSpPr>
                <a:spLocks/>
              </p:cNvSpPr>
              <p:nvPr/>
            </p:nvSpPr>
            <p:spPr bwMode="auto">
              <a:xfrm>
                <a:off x="3122" y="3183"/>
                <a:ext cx="12" cy="13"/>
              </a:xfrm>
              <a:custGeom>
                <a:avLst/>
                <a:gdLst/>
                <a:ahLst/>
                <a:cxnLst>
                  <a:cxn ang="0">
                    <a:pos x="68" y="55"/>
                  </a:cxn>
                  <a:cxn ang="0">
                    <a:pos x="47" y="28"/>
                  </a:cxn>
                  <a:cxn ang="0">
                    <a:pos x="26" y="0"/>
                  </a:cxn>
                  <a:cxn ang="0">
                    <a:pos x="0" y="22"/>
                  </a:cxn>
                  <a:cxn ang="0">
                    <a:pos x="21" y="50"/>
                  </a:cxn>
                  <a:cxn ang="0">
                    <a:pos x="41" y="77"/>
                  </a:cxn>
                  <a:cxn ang="0">
                    <a:pos x="68" y="55"/>
                  </a:cxn>
                </a:cxnLst>
                <a:rect l="0" t="0" r="r" b="b"/>
                <a:pathLst>
                  <a:path w="68" h="77">
                    <a:moveTo>
                      <a:pt x="68" y="55"/>
                    </a:moveTo>
                    <a:lnTo>
                      <a:pt x="47" y="28"/>
                    </a:lnTo>
                    <a:lnTo>
                      <a:pt x="26" y="0"/>
                    </a:lnTo>
                    <a:lnTo>
                      <a:pt x="0" y="22"/>
                    </a:lnTo>
                    <a:lnTo>
                      <a:pt x="21" y="50"/>
                    </a:lnTo>
                    <a:lnTo>
                      <a:pt x="41" y="77"/>
                    </a:lnTo>
                    <a:lnTo>
                      <a:pt x="68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7" name="Freeform 93"/>
              <p:cNvSpPr>
                <a:spLocks/>
              </p:cNvSpPr>
              <p:nvPr/>
            </p:nvSpPr>
            <p:spPr bwMode="auto">
              <a:xfrm>
                <a:off x="3121" y="3187"/>
                <a:ext cx="5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6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6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8" name="Line 94"/>
              <p:cNvSpPr>
                <a:spLocks noChangeShapeType="1"/>
              </p:cNvSpPr>
              <p:nvPr/>
            </p:nvSpPr>
            <p:spPr bwMode="auto">
              <a:xfrm flipH="1">
                <a:off x="3121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69" name="Freeform 95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0" name="Freeform 96"/>
              <p:cNvSpPr>
                <a:spLocks/>
              </p:cNvSpPr>
              <p:nvPr/>
            </p:nvSpPr>
            <p:spPr bwMode="auto">
              <a:xfrm>
                <a:off x="3118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2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2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1" name="Freeform 97"/>
              <p:cNvSpPr>
                <a:spLocks/>
              </p:cNvSpPr>
              <p:nvPr/>
            </p:nvSpPr>
            <p:spPr bwMode="auto">
              <a:xfrm>
                <a:off x="3118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2" name="Freeform 98"/>
              <p:cNvSpPr>
                <a:spLocks/>
              </p:cNvSpPr>
              <p:nvPr/>
            </p:nvSpPr>
            <p:spPr bwMode="auto">
              <a:xfrm>
                <a:off x="3118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3" name="Freeform 99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4" name="Freeform 100"/>
              <p:cNvSpPr>
                <a:spLocks/>
              </p:cNvSpPr>
              <p:nvPr/>
            </p:nvSpPr>
            <p:spPr bwMode="auto">
              <a:xfrm>
                <a:off x="3116" y="3193"/>
                <a:ext cx="12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5" name="Freeform 101"/>
              <p:cNvSpPr>
                <a:spLocks/>
              </p:cNvSpPr>
              <p:nvPr/>
            </p:nvSpPr>
            <p:spPr bwMode="auto">
              <a:xfrm>
                <a:off x="3116" y="3197"/>
                <a:ext cx="5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6" name="Freeform 102"/>
              <p:cNvSpPr>
                <a:spLocks/>
              </p:cNvSpPr>
              <p:nvPr/>
            </p:nvSpPr>
            <p:spPr bwMode="auto">
              <a:xfrm>
                <a:off x="3116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7" name="Freeform 103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8" name="Freeform 104"/>
              <p:cNvSpPr>
                <a:spLocks/>
              </p:cNvSpPr>
              <p:nvPr/>
            </p:nvSpPr>
            <p:spPr bwMode="auto">
              <a:xfrm>
                <a:off x="3116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79" name="Freeform 105"/>
              <p:cNvSpPr>
                <a:spLocks/>
              </p:cNvSpPr>
              <p:nvPr/>
            </p:nvSpPr>
            <p:spPr bwMode="auto">
              <a:xfrm>
                <a:off x="3116" y="320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0" name="Freeform 106"/>
              <p:cNvSpPr>
                <a:spLocks/>
              </p:cNvSpPr>
              <p:nvPr/>
            </p:nvSpPr>
            <p:spPr bwMode="auto">
              <a:xfrm>
                <a:off x="3116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1" name="Freeform 107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2" name="Freeform 108"/>
              <p:cNvSpPr>
                <a:spLocks/>
              </p:cNvSpPr>
              <p:nvPr/>
            </p:nvSpPr>
            <p:spPr bwMode="auto">
              <a:xfrm>
                <a:off x="3116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3" name="Freeform 109"/>
              <p:cNvSpPr>
                <a:spLocks/>
              </p:cNvSpPr>
              <p:nvPr/>
            </p:nvSpPr>
            <p:spPr bwMode="auto">
              <a:xfrm>
                <a:off x="3118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4" name="Freeform 110"/>
              <p:cNvSpPr>
                <a:spLocks/>
              </p:cNvSpPr>
              <p:nvPr/>
            </p:nvSpPr>
            <p:spPr bwMode="auto">
              <a:xfrm>
                <a:off x="3118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5" name="Freeform 111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6" name="Freeform 112"/>
              <p:cNvSpPr>
                <a:spLocks/>
              </p:cNvSpPr>
              <p:nvPr/>
            </p:nvSpPr>
            <p:spPr bwMode="auto">
              <a:xfrm>
                <a:off x="3118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6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6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7" name="Freeform 113"/>
              <p:cNvSpPr>
                <a:spLocks/>
              </p:cNvSpPr>
              <p:nvPr/>
            </p:nvSpPr>
            <p:spPr bwMode="auto">
              <a:xfrm>
                <a:off x="3121" y="3212"/>
                <a:ext cx="5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7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7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8" name="Line 114"/>
              <p:cNvSpPr>
                <a:spLocks noChangeShapeType="1"/>
              </p:cNvSpPr>
              <p:nvPr/>
            </p:nvSpPr>
            <p:spPr bwMode="auto">
              <a:xfrm>
                <a:off x="3121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89" name="Freeform 115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0" name="Freeform 116"/>
              <p:cNvSpPr>
                <a:spLocks/>
              </p:cNvSpPr>
              <p:nvPr/>
            </p:nvSpPr>
            <p:spPr bwMode="auto">
              <a:xfrm>
                <a:off x="3122" y="3207"/>
                <a:ext cx="12" cy="13"/>
              </a:xfrm>
              <a:custGeom>
                <a:avLst/>
                <a:gdLst/>
                <a:ahLst/>
                <a:cxnLst>
                  <a:cxn ang="0">
                    <a:pos x="41" y="0"/>
                  </a:cxn>
                  <a:cxn ang="0">
                    <a:pos x="21" y="28"/>
                  </a:cxn>
                  <a:cxn ang="0">
                    <a:pos x="0" y="56"/>
                  </a:cxn>
                  <a:cxn ang="0">
                    <a:pos x="26" y="78"/>
                  </a:cxn>
                  <a:cxn ang="0">
                    <a:pos x="47" y="50"/>
                  </a:cxn>
                  <a:cxn ang="0">
                    <a:pos x="68" y="22"/>
                  </a:cxn>
                  <a:cxn ang="0">
                    <a:pos x="41" y="0"/>
                  </a:cxn>
                </a:cxnLst>
                <a:rect l="0" t="0" r="r" b="b"/>
                <a:pathLst>
                  <a:path w="68" h="78">
                    <a:moveTo>
                      <a:pt x="41" y="0"/>
                    </a:moveTo>
                    <a:lnTo>
                      <a:pt x="21" y="28"/>
                    </a:lnTo>
                    <a:lnTo>
                      <a:pt x="0" y="56"/>
                    </a:lnTo>
                    <a:lnTo>
                      <a:pt x="26" y="78"/>
                    </a:lnTo>
                    <a:lnTo>
                      <a:pt x="47" y="50"/>
                    </a:lnTo>
                    <a:lnTo>
                      <a:pt x="68" y="22"/>
                    </a:lnTo>
                    <a:lnTo>
                      <a:pt x="4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1" name="Freeform 117"/>
              <p:cNvSpPr>
                <a:spLocks/>
              </p:cNvSpPr>
              <p:nvPr/>
            </p:nvSpPr>
            <p:spPr bwMode="auto">
              <a:xfrm>
                <a:off x="3127" y="3216"/>
                <a:ext cx="3" cy="5"/>
              </a:xfrm>
              <a:custGeom>
                <a:avLst/>
                <a:gdLst/>
                <a:ahLst/>
                <a:cxnLst>
                  <a:cxn ang="0">
                    <a:pos x="21" y="0"/>
                  </a:cxn>
                  <a:cxn ang="0">
                    <a:pos x="0" y="28"/>
                  </a:cxn>
                  <a:cxn ang="0">
                    <a:pos x="4" y="31"/>
                  </a:cxn>
                  <a:cxn ang="0">
                    <a:pos x="21" y="0"/>
                  </a:cxn>
                </a:cxnLst>
                <a:rect l="0" t="0" r="r" b="b"/>
                <a:pathLst>
                  <a:path w="21" h="31">
                    <a:moveTo>
                      <a:pt x="21" y="0"/>
                    </a:moveTo>
                    <a:lnTo>
                      <a:pt x="0" y="28"/>
                    </a:lnTo>
                    <a:lnTo>
                      <a:pt x="4" y="31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2" name="Line 118"/>
              <p:cNvSpPr>
                <a:spLocks noChangeShapeType="1"/>
              </p:cNvSpPr>
              <p:nvPr/>
            </p:nvSpPr>
            <p:spPr bwMode="auto">
              <a:xfrm>
                <a:off x="3127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3" name="Freeform 119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4" name="Freeform 120"/>
              <p:cNvSpPr>
                <a:spLocks/>
              </p:cNvSpPr>
              <p:nvPr/>
            </p:nvSpPr>
            <p:spPr bwMode="auto">
              <a:xfrm>
                <a:off x="3127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7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50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7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50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5" name="Freeform 121"/>
              <p:cNvSpPr>
                <a:spLocks/>
              </p:cNvSpPr>
              <p:nvPr/>
            </p:nvSpPr>
            <p:spPr bwMode="auto">
              <a:xfrm>
                <a:off x="3133" y="3219"/>
                <a:ext cx="3" cy="5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7" y="0"/>
                  </a:cxn>
                </a:cxnLst>
                <a:rect l="0" t="0" r="r" b="b"/>
                <a:pathLst>
                  <a:path w="17" h="34">
                    <a:moveTo>
                      <a:pt x="17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6" name="Line 122"/>
              <p:cNvSpPr>
                <a:spLocks noChangeShapeType="1"/>
              </p:cNvSpPr>
              <p:nvPr/>
            </p:nvSpPr>
            <p:spPr bwMode="auto">
              <a:xfrm>
                <a:off x="3133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7" name="Freeform 123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8" name="Freeform 124"/>
              <p:cNvSpPr>
                <a:spLocks/>
              </p:cNvSpPr>
              <p:nvPr/>
            </p:nvSpPr>
            <p:spPr bwMode="auto">
              <a:xfrm>
                <a:off x="3133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1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1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099" name="Freeform 125"/>
              <p:cNvSpPr>
                <a:spLocks/>
              </p:cNvSpPr>
              <p:nvPr/>
            </p:nvSpPr>
            <p:spPr bwMode="auto">
              <a:xfrm>
                <a:off x="3140" y="3221"/>
                <a:ext cx="2" cy="6"/>
              </a:xfrm>
              <a:custGeom>
                <a:avLst/>
                <a:gdLst/>
                <a:ahLst/>
                <a:cxnLst>
                  <a:cxn ang="0">
                    <a:pos x="13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3" y="0"/>
                  </a:cxn>
                </a:cxnLst>
                <a:rect l="0" t="0" r="r" b="b"/>
                <a:pathLst>
                  <a:path w="13" h="34">
                    <a:moveTo>
                      <a:pt x="13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0" name="Line 126"/>
              <p:cNvSpPr>
                <a:spLocks noChangeShapeType="1"/>
              </p:cNvSpPr>
              <p:nvPr/>
            </p:nvSpPr>
            <p:spPr bwMode="auto">
              <a:xfrm>
                <a:off x="3140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1" name="Freeform 127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2" name="Freeform 128"/>
              <p:cNvSpPr>
                <a:spLocks/>
              </p:cNvSpPr>
              <p:nvPr/>
            </p:nvSpPr>
            <p:spPr bwMode="auto">
              <a:xfrm>
                <a:off x="3141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8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2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8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2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3" name="Freeform 129"/>
              <p:cNvSpPr>
                <a:spLocks/>
              </p:cNvSpPr>
              <p:nvPr/>
            </p:nvSpPr>
            <p:spPr bwMode="auto">
              <a:xfrm>
                <a:off x="3148" y="3223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4" name="Line 130"/>
              <p:cNvSpPr>
                <a:spLocks noChangeShapeType="1"/>
              </p:cNvSpPr>
              <p:nvPr/>
            </p:nvSpPr>
            <p:spPr bwMode="auto">
              <a:xfrm>
                <a:off x="3148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5" name="Freeform 131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6" name="Freeform 132"/>
              <p:cNvSpPr>
                <a:spLocks/>
              </p:cNvSpPr>
              <p:nvPr/>
            </p:nvSpPr>
            <p:spPr bwMode="auto">
              <a:xfrm>
                <a:off x="3148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7" name="Freeform 133"/>
              <p:cNvSpPr>
                <a:spLocks/>
              </p:cNvSpPr>
              <p:nvPr/>
            </p:nvSpPr>
            <p:spPr bwMode="auto">
              <a:xfrm>
                <a:off x="3157" y="322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6" y="0"/>
                  </a:cxn>
                </a:cxnLst>
                <a:rect l="0" t="0" r="r" b="b"/>
                <a:pathLst>
                  <a:path w="6" h="36">
                    <a:moveTo>
                      <a:pt x="6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8" name="Line 134"/>
              <p:cNvSpPr>
                <a:spLocks noChangeShapeType="1"/>
              </p:cNvSpPr>
              <p:nvPr/>
            </p:nvSpPr>
            <p:spPr bwMode="auto">
              <a:xfrm>
                <a:off x="3157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09" name="Freeform 135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0" name="Freeform 136"/>
              <p:cNvSpPr>
                <a:spLocks/>
              </p:cNvSpPr>
              <p:nvPr/>
            </p:nvSpPr>
            <p:spPr bwMode="auto">
              <a:xfrm>
                <a:off x="3157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1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1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1" name="Freeform 137"/>
              <p:cNvSpPr>
                <a:spLocks/>
              </p:cNvSpPr>
              <p:nvPr/>
            </p:nvSpPr>
            <p:spPr bwMode="auto">
              <a:xfrm>
                <a:off x="3165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2" name="Line 138"/>
              <p:cNvSpPr>
                <a:spLocks noChangeShapeType="1"/>
              </p:cNvSpPr>
              <p:nvPr/>
            </p:nvSpPr>
            <p:spPr bwMode="auto">
              <a:xfrm>
                <a:off x="3165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3" name="Freeform 139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4" name="Freeform 140"/>
              <p:cNvSpPr>
                <a:spLocks/>
              </p:cNvSpPr>
              <p:nvPr/>
            </p:nvSpPr>
            <p:spPr bwMode="auto">
              <a:xfrm>
                <a:off x="3166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5" name="Freeform 141"/>
              <p:cNvSpPr>
                <a:spLocks/>
              </p:cNvSpPr>
              <p:nvPr/>
            </p:nvSpPr>
            <p:spPr bwMode="auto">
              <a:xfrm>
                <a:off x="3174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4" y="36"/>
                  </a:cxn>
                  <a:cxn ang="0">
                    <a:pos x="0" y="0"/>
                  </a:cxn>
                </a:cxnLst>
                <a:rect l="0" t="0" r="r" b="b"/>
                <a:pathLst>
                  <a:path w="4" h="36">
                    <a:moveTo>
                      <a:pt x="0" y="0"/>
                    </a:moveTo>
                    <a:lnTo>
                      <a:pt x="1" y="36"/>
                    </a:lnTo>
                    <a:lnTo>
                      <a:pt x="4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6" name="Line 142"/>
              <p:cNvSpPr>
                <a:spLocks noChangeShapeType="1"/>
              </p:cNvSpPr>
              <p:nvPr/>
            </p:nvSpPr>
            <p:spPr bwMode="auto">
              <a:xfrm>
                <a:off x="317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7" name="Freeform 143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8" name="Freeform 144"/>
              <p:cNvSpPr>
                <a:spLocks/>
              </p:cNvSpPr>
              <p:nvPr/>
            </p:nvSpPr>
            <p:spPr bwMode="auto">
              <a:xfrm>
                <a:off x="3173" y="3218"/>
                <a:ext cx="10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1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1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19" name="Freeform 145"/>
              <p:cNvSpPr>
                <a:spLocks/>
              </p:cNvSpPr>
              <p:nvPr/>
            </p:nvSpPr>
            <p:spPr bwMode="auto">
              <a:xfrm>
                <a:off x="3182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5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0" name="Line 146"/>
              <p:cNvSpPr>
                <a:spLocks noChangeShapeType="1"/>
              </p:cNvSpPr>
              <p:nvPr/>
            </p:nvSpPr>
            <p:spPr bwMode="auto">
              <a:xfrm flipV="1">
                <a:off x="3183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1" name="Freeform 147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2" name="Freeform 148"/>
              <p:cNvSpPr>
                <a:spLocks/>
              </p:cNvSpPr>
              <p:nvPr/>
            </p:nvSpPr>
            <p:spPr bwMode="auto">
              <a:xfrm>
                <a:off x="3181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6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2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6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2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3" name="Freeform 149"/>
              <p:cNvSpPr>
                <a:spLocks/>
              </p:cNvSpPr>
              <p:nvPr/>
            </p:nvSpPr>
            <p:spPr bwMode="auto">
              <a:xfrm>
                <a:off x="3190" y="32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4" name="Line 150"/>
              <p:cNvSpPr>
                <a:spLocks noChangeShapeType="1"/>
              </p:cNvSpPr>
              <p:nvPr/>
            </p:nvSpPr>
            <p:spPr bwMode="auto">
              <a:xfrm>
                <a:off x="3191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5" name="Freeform 151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6" name="Freeform 152"/>
              <p:cNvSpPr>
                <a:spLocks/>
              </p:cNvSpPr>
              <p:nvPr/>
            </p:nvSpPr>
            <p:spPr bwMode="auto">
              <a:xfrm>
                <a:off x="3188" y="3214"/>
                <a:ext cx="10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9" y="48"/>
                  </a:cxn>
                  <a:cxn ang="0">
                    <a:pos x="19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1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9" y="48"/>
                    </a:lnTo>
                    <a:lnTo>
                      <a:pt x="19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1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7" name="Freeform 153"/>
              <p:cNvSpPr>
                <a:spLocks/>
              </p:cNvSpPr>
              <p:nvPr/>
            </p:nvSpPr>
            <p:spPr bwMode="auto">
              <a:xfrm>
                <a:off x="3197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8" name="Line 154"/>
              <p:cNvSpPr>
                <a:spLocks noChangeShapeType="1"/>
              </p:cNvSpPr>
              <p:nvPr/>
            </p:nvSpPr>
            <p:spPr bwMode="auto">
              <a:xfrm flipV="1">
                <a:off x="3198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29" name="Freeform 155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0" name="Freeform 156"/>
              <p:cNvSpPr>
                <a:spLocks/>
              </p:cNvSpPr>
              <p:nvPr/>
            </p:nvSpPr>
            <p:spPr bwMode="auto">
              <a:xfrm>
                <a:off x="3194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1" name="Freeform 157"/>
              <p:cNvSpPr>
                <a:spLocks/>
              </p:cNvSpPr>
              <p:nvPr/>
            </p:nvSpPr>
            <p:spPr bwMode="auto">
              <a:xfrm>
                <a:off x="3203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2" name="Line 158"/>
              <p:cNvSpPr>
                <a:spLocks noChangeShapeType="1"/>
              </p:cNvSpPr>
              <p:nvPr/>
            </p:nvSpPr>
            <p:spPr bwMode="auto">
              <a:xfrm flipV="1">
                <a:off x="3205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3" name="Freeform 159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4" name="Freeform 160"/>
              <p:cNvSpPr>
                <a:spLocks/>
              </p:cNvSpPr>
              <p:nvPr/>
            </p:nvSpPr>
            <p:spPr bwMode="auto">
              <a:xfrm>
                <a:off x="3200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5" name="Freeform 161"/>
              <p:cNvSpPr>
                <a:spLocks/>
              </p:cNvSpPr>
              <p:nvPr/>
            </p:nvSpPr>
            <p:spPr bwMode="auto">
              <a:xfrm>
                <a:off x="3208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6" name="Line 162"/>
              <p:cNvSpPr>
                <a:spLocks noChangeShapeType="1"/>
              </p:cNvSpPr>
              <p:nvPr/>
            </p:nvSpPr>
            <p:spPr bwMode="auto">
              <a:xfrm flipV="1">
                <a:off x="3211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7" name="Freeform 163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8" name="Freeform 164"/>
              <p:cNvSpPr>
                <a:spLocks/>
              </p:cNvSpPr>
              <p:nvPr/>
            </p:nvSpPr>
            <p:spPr bwMode="auto">
              <a:xfrm>
                <a:off x="3204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6" y="73"/>
                  </a:cxn>
                  <a:cxn ang="0">
                    <a:pos x="68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8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6" y="73"/>
                    </a:lnTo>
                    <a:lnTo>
                      <a:pt x="68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39" name="Freeform 165"/>
              <p:cNvSpPr>
                <a:spLocks/>
              </p:cNvSpPr>
              <p:nvPr/>
            </p:nvSpPr>
            <p:spPr bwMode="auto">
              <a:xfrm>
                <a:off x="3211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0" name="Freeform 166"/>
              <p:cNvSpPr>
                <a:spLocks/>
              </p:cNvSpPr>
              <p:nvPr/>
            </p:nvSpPr>
            <p:spPr bwMode="auto">
              <a:xfrm>
                <a:off x="3215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4" y="4"/>
                  </a:cxn>
                  <a:cxn ang="0">
                    <a:pos x="7" y="0"/>
                  </a:cxn>
                </a:cxnLst>
                <a:rect l="0" t="0" r="r" b="b"/>
                <a:pathLst>
                  <a:path w="7" h="8">
                    <a:moveTo>
                      <a:pt x="0" y="8"/>
                    </a:moveTo>
                    <a:lnTo>
                      <a:pt x="4" y="4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1" name="Freeform 167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2" name="Freeform 168"/>
              <p:cNvSpPr>
                <a:spLocks/>
              </p:cNvSpPr>
              <p:nvPr/>
            </p:nvSpPr>
            <p:spPr bwMode="auto">
              <a:xfrm>
                <a:off x="3206" y="3203"/>
                <a:ext cx="13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2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2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3" name="Freeform 169"/>
              <p:cNvSpPr>
                <a:spLocks/>
              </p:cNvSpPr>
              <p:nvPr/>
            </p:nvSpPr>
            <p:spPr bwMode="auto">
              <a:xfrm>
                <a:off x="3214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5" y="7"/>
                  </a:cxn>
                  <a:cxn ang="0">
                    <a:pos x="0" y="0"/>
                  </a:cxn>
                </a:cxnLst>
                <a:rect l="0" t="0" r="r" b="b"/>
                <a:pathLst>
                  <a:path w="35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5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4" name="Freeform 170"/>
              <p:cNvSpPr>
                <a:spLocks/>
              </p:cNvSpPr>
              <p:nvPr/>
            </p:nvSpPr>
            <p:spPr bwMode="auto">
              <a:xfrm>
                <a:off x="3219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5" name="Freeform 171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6" name="Freeform 172"/>
              <p:cNvSpPr>
                <a:spLocks/>
              </p:cNvSpPr>
              <p:nvPr/>
            </p:nvSpPr>
            <p:spPr bwMode="auto">
              <a:xfrm>
                <a:off x="3208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8" y="40"/>
                  </a:cxn>
                  <a:cxn ang="0">
                    <a:pos x="72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8" y="40"/>
                    </a:lnTo>
                    <a:lnTo>
                      <a:pt x="72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7" name="Freeform 173"/>
              <p:cNvSpPr>
                <a:spLocks/>
              </p:cNvSpPr>
              <p:nvPr/>
            </p:nvSpPr>
            <p:spPr bwMode="auto">
              <a:xfrm>
                <a:off x="3214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8" name="Freeform 174"/>
              <p:cNvSpPr>
                <a:spLocks/>
              </p:cNvSpPr>
              <p:nvPr/>
            </p:nvSpPr>
            <p:spPr bwMode="auto">
              <a:xfrm>
                <a:off x="3220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49" name="Freeform 175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0" name="Freeform 176"/>
              <p:cNvSpPr>
                <a:spLocks/>
              </p:cNvSpPr>
              <p:nvPr/>
            </p:nvSpPr>
            <p:spPr bwMode="auto">
              <a:xfrm>
                <a:off x="3209" y="3196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1" name="Freeform 177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2" name="Freeform 178"/>
              <p:cNvSpPr>
                <a:spLocks/>
              </p:cNvSpPr>
              <p:nvPr/>
            </p:nvSpPr>
            <p:spPr bwMode="auto">
              <a:xfrm>
                <a:off x="3214" y="3196"/>
                <a:ext cx="27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63" y="72"/>
                  </a:cxn>
                  <a:cxn ang="0">
                    <a:pos x="163" y="36"/>
                  </a:cxn>
                  <a:cxn ang="0">
                    <a:pos x="163" y="0"/>
                  </a:cxn>
                  <a:cxn ang="0">
                    <a:pos x="0" y="0"/>
                  </a:cxn>
                </a:cxnLst>
                <a:rect l="0" t="0" r="r" b="b"/>
                <a:pathLst>
                  <a:path w="1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63" y="72"/>
                    </a:lnTo>
                    <a:lnTo>
                      <a:pt x="163" y="36"/>
                    </a:lnTo>
                    <a:lnTo>
                      <a:pt x="1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3" name="Freeform 179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4" name="Rectangle 180"/>
              <p:cNvSpPr>
                <a:spLocks noChangeArrowheads="1"/>
              </p:cNvSpPr>
              <p:nvPr/>
            </p:nvSpPr>
            <p:spPr bwMode="auto">
              <a:xfrm>
                <a:off x="3267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5" name="Rectangle 181"/>
              <p:cNvSpPr>
                <a:spLocks noChangeArrowheads="1"/>
              </p:cNvSpPr>
              <p:nvPr/>
            </p:nvSpPr>
            <p:spPr bwMode="auto">
              <a:xfrm>
                <a:off x="3317" y="3169"/>
                <a:ext cx="56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c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3156" name="Freeform 182"/>
              <p:cNvSpPr>
                <a:spLocks/>
              </p:cNvSpPr>
              <p:nvPr/>
            </p:nvSpPr>
            <p:spPr bwMode="auto">
              <a:xfrm>
                <a:off x="3241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7" name="Freeform 183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8" name="Freeform 184"/>
              <p:cNvSpPr>
                <a:spLocks/>
              </p:cNvSpPr>
              <p:nvPr/>
            </p:nvSpPr>
            <p:spPr bwMode="auto">
              <a:xfrm>
                <a:off x="3535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2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2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2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59" name="Freeform 185"/>
              <p:cNvSpPr>
                <a:spLocks/>
              </p:cNvSpPr>
              <p:nvPr/>
            </p:nvSpPr>
            <p:spPr bwMode="auto">
              <a:xfrm>
                <a:off x="3541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30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3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0" name="Freeform 186"/>
              <p:cNvSpPr>
                <a:spLocks/>
              </p:cNvSpPr>
              <p:nvPr/>
            </p:nvSpPr>
            <p:spPr bwMode="auto">
              <a:xfrm>
                <a:off x="3546" y="3195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2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2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1" name="Freeform 187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2" name="Freeform 188"/>
              <p:cNvSpPr>
                <a:spLocks/>
              </p:cNvSpPr>
              <p:nvPr/>
            </p:nvSpPr>
            <p:spPr bwMode="auto">
              <a:xfrm>
                <a:off x="3534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3" y="24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3" y="24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3" name="Freeform 189"/>
              <p:cNvSpPr>
                <a:spLocks/>
              </p:cNvSpPr>
              <p:nvPr/>
            </p:nvSpPr>
            <p:spPr bwMode="auto">
              <a:xfrm>
                <a:off x="3538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30" y="7"/>
                  </a:cxn>
                  <a:cxn ang="0">
                    <a:pos x="24" y="0"/>
                  </a:cxn>
                  <a:cxn ang="0">
                    <a:pos x="0" y="24"/>
                  </a:cxn>
                </a:cxnLst>
                <a:rect l="0" t="0" r="r" b="b"/>
                <a:pathLst>
                  <a:path w="30" h="24">
                    <a:moveTo>
                      <a:pt x="0" y="24"/>
                    </a:moveTo>
                    <a:lnTo>
                      <a:pt x="30" y="7"/>
                    </a:lnTo>
                    <a:lnTo>
                      <a:pt x="2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4" name="Line 190"/>
              <p:cNvSpPr>
                <a:spLocks noChangeShapeType="1"/>
              </p:cNvSpPr>
              <p:nvPr/>
            </p:nvSpPr>
            <p:spPr bwMode="auto">
              <a:xfrm flipH="1" flipV="1">
                <a:off x="3543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5" name="Freeform 191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6" name="Freeform 192"/>
              <p:cNvSpPr>
                <a:spLocks/>
              </p:cNvSpPr>
              <p:nvPr/>
            </p:nvSpPr>
            <p:spPr bwMode="auto">
              <a:xfrm>
                <a:off x="3531" y="3185"/>
                <a:ext cx="12" cy="12"/>
              </a:xfrm>
              <a:custGeom>
                <a:avLst/>
                <a:gdLst/>
                <a:ahLst/>
                <a:cxnLst>
                  <a:cxn ang="0">
                    <a:pos x="21" y="72"/>
                  </a:cxn>
                  <a:cxn ang="0">
                    <a:pos x="45" y="47"/>
                  </a:cxn>
                  <a:cxn ang="0">
                    <a:pos x="69" y="23"/>
                  </a:cxn>
                  <a:cxn ang="0">
                    <a:pos x="48" y="0"/>
                  </a:cxn>
                  <a:cxn ang="0">
                    <a:pos x="24" y="24"/>
                  </a:cxn>
                  <a:cxn ang="0">
                    <a:pos x="0" y="48"/>
                  </a:cxn>
                  <a:cxn ang="0">
                    <a:pos x="21" y="72"/>
                  </a:cxn>
                </a:cxnLst>
                <a:rect l="0" t="0" r="r" b="b"/>
                <a:pathLst>
                  <a:path w="69" h="72">
                    <a:moveTo>
                      <a:pt x="21" y="72"/>
                    </a:moveTo>
                    <a:lnTo>
                      <a:pt x="45" y="47"/>
                    </a:lnTo>
                    <a:lnTo>
                      <a:pt x="69" y="23"/>
                    </a:lnTo>
                    <a:lnTo>
                      <a:pt x="48" y="0"/>
                    </a:lnTo>
                    <a:lnTo>
                      <a:pt x="24" y="24"/>
                    </a:lnTo>
                    <a:lnTo>
                      <a:pt x="0" y="48"/>
                    </a:lnTo>
                    <a:lnTo>
                      <a:pt x="2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7" name="Freeform 193"/>
              <p:cNvSpPr>
                <a:spLocks/>
              </p:cNvSpPr>
              <p:nvPr/>
            </p:nvSpPr>
            <p:spPr bwMode="auto">
              <a:xfrm>
                <a:off x="3535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4" y="6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4" h="30">
                    <a:moveTo>
                      <a:pt x="0" y="30"/>
                    </a:moveTo>
                    <a:lnTo>
                      <a:pt x="24" y="6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8" name="Line 194"/>
              <p:cNvSpPr>
                <a:spLocks noChangeShapeType="1"/>
              </p:cNvSpPr>
              <p:nvPr/>
            </p:nvSpPr>
            <p:spPr bwMode="auto">
              <a:xfrm flipH="1" flipV="1">
                <a:off x="3538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69" name="Freeform 195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0" name="Freeform 196"/>
              <p:cNvSpPr>
                <a:spLocks/>
              </p:cNvSpPr>
              <p:nvPr/>
            </p:nvSpPr>
            <p:spPr bwMode="auto">
              <a:xfrm>
                <a:off x="3527" y="3181"/>
                <a:ext cx="11" cy="14"/>
              </a:xfrm>
              <a:custGeom>
                <a:avLst/>
                <a:gdLst/>
                <a:ahLst/>
                <a:cxnLst>
                  <a:cxn ang="0">
                    <a:pos x="29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29" y="81"/>
                  </a:cxn>
                </a:cxnLst>
                <a:rect l="0" t="0" r="r" b="b"/>
                <a:pathLst>
                  <a:path w="67" h="81">
                    <a:moveTo>
                      <a:pt x="29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29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1" name="Freeform 197"/>
              <p:cNvSpPr>
                <a:spLocks/>
              </p:cNvSpPr>
              <p:nvPr/>
            </p:nvSpPr>
            <p:spPr bwMode="auto">
              <a:xfrm>
                <a:off x="3530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9" y="2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19" h="32">
                    <a:moveTo>
                      <a:pt x="0" y="32"/>
                    </a:moveTo>
                    <a:lnTo>
                      <a:pt x="19" y="2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2" name="Line 198"/>
              <p:cNvSpPr>
                <a:spLocks noChangeShapeType="1"/>
              </p:cNvSpPr>
              <p:nvPr/>
            </p:nvSpPr>
            <p:spPr bwMode="auto">
              <a:xfrm flipH="1" flipV="1">
                <a:off x="3532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3" name="Freeform 199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4" name="Freeform 200"/>
              <p:cNvSpPr>
                <a:spLocks/>
              </p:cNvSpPr>
              <p:nvPr/>
            </p:nvSpPr>
            <p:spPr bwMode="auto">
              <a:xfrm>
                <a:off x="3522" y="3178"/>
                <a:ext cx="10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0" y="50"/>
                  </a:cxn>
                  <a:cxn ang="0">
                    <a:pos x="65" y="18"/>
                  </a:cxn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0" y="50"/>
                    </a:lnTo>
                    <a:lnTo>
                      <a:pt x="65" y="18"/>
                    </a:lnTo>
                    <a:lnTo>
                      <a:pt x="28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5" name="Freeform 201"/>
              <p:cNvSpPr>
                <a:spLocks/>
              </p:cNvSpPr>
              <p:nvPr/>
            </p:nvSpPr>
            <p:spPr bwMode="auto">
              <a:xfrm>
                <a:off x="3524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6" name="Line 202"/>
              <p:cNvSpPr>
                <a:spLocks noChangeShapeType="1"/>
              </p:cNvSpPr>
              <p:nvPr/>
            </p:nvSpPr>
            <p:spPr bwMode="auto">
              <a:xfrm flipH="1" flipV="1">
                <a:off x="3526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7" name="Freeform 203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8" name="Freeform 204"/>
              <p:cNvSpPr>
                <a:spLocks/>
              </p:cNvSpPr>
              <p:nvPr/>
            </p:nvSpPr>
            <p:spPr bwMode="auto">
              <a:xfrm>
                <a:off x="3515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2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2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2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79" name="Freeform 205"/>
              <p:cNvSpPr>
                <a:spLocks/>
              </p:cNvSpPr>
              <p:nvPr/>
            </p:nvSpPr>
            <p:spPr bwMode="auto">
              <a:xfrm>
                <a:off x="3517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0" name="Line 206"/>
              <p:cNvSpPr>
                <a:spLocks noChangeShapeType="1"/>
              </p:cNvSpPr>
              <p:nvPr/>
            </p:nvSpPr>
            <p:spPr bwMode="auto">
              <a:xfrm flipH="1">
                <a:off x="3518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1" name="Freeform 207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2" name="Freeform 208"/>
              <p:cNvSpPr>
                <a:spLocks/>
              </p:cNvSpPr>
              <p:nvPr/>
            </p:nvSpPr>
            <p:spPr bwMode="auto">
              <a:xfrm>
                <a:off x="3508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60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3" name="Freeform 209"/>
              <p:cNvSpPr>
                <a:spLocks/>
              </p:cNvSpPr>
              <p:nvPr/>
            </p:nvSpPr>
            <p:spPr bwMode="auto">
              <a:xfrm>
                <a:off x="3509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4" name="Line 210"/>
              <p:cNvSpPr>
                <a:spLocks noChangeShapeType="1"/>
              </p:cNvSpPr>
              <p:nvPr/>
            </p:nvSpPr>
            <p:spPr bwMode="auto">
              <a:xfrm flipH="1" flipV="1">
                <a:off x="3510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5" name="Freeform 211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6" name="Freeform 212"/>
              <p:cNvSpPr>
                <a:spLocks/>
              </p:cNvSpPr>
              <p:nvPr/>
            </p:nvSpPr>
            <p:spPr bwMode="auto">
              <a:xfrm>
                <a:off x="3501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5" h="76">
                    <a:moveTo>
                      <a:pt x="49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7" name="Freeform 213"/>
              <p:cNvSpPr>
                <a:spLocks/>
              </p:cNvSpPr>
              <p:nvPr/>
            </p:nvSpPr>
            <p:spPr bwMode="auto">
              <a:xfrm>
                <a:off x="3501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8" name="Line 214"/>
              <p:cNvSpPr>
                <a:spLocks noChangeShapeType="1"/>
              </p:cNvSpPr>
              <p:nvPr/>
            </p:nvSpPr>
            <p:spPr bwMode="auto">
              <a:xfrm flipH="1">
                <a:off x="350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3189" name="Freeform 215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4" name="Group 417"/>
            <p:cNvGrpSpPr>
              <a:grpSpLocks/>
            </p:cNvGrpSpPr>
            <p:nvPr/>
          </p:nvGrpSpPr>
          <p:grpSpPr bwMode="auto">
            <a:xfrm>
              <a:off x="3443" y="3172"/>
              <a:ext cx="431" cy="60"/>
              <a:chOff x="3443" y="3172"/>
              <a:chExt cx="431" cy="60"/>
            </a:xfrm>
          </p:grpSpPr>
          <p:sp>
            <p:nvSpPr>
              <p:cNvPr id="2790" name="Freeform 217"/>
              <p:cNvSpPr>
                <a:spLocks/>
              </p:cNvSpPr>
              <p:nvPr/>
            </p:nvSpPr>
            <p:spPr bwMode="auto">
              <a:xfrm>
                <a:off x="3493" y="3172"/>
                <a:ext cx="8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3" y="2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3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3" y="2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1" name="Freeform 218"/>
              <p:cNvSpPr>
                <a:spLocks/>
              </p:cNvSpPr>
              <p:nvPr/>
            </p:nvSpPr>
            <p:spPr bwMode="auto">
              <a:xfrm>
                <a:off x="3492" y="317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3" h="36">
                    <a:moveTo>
                      <a:pt x="2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2" name="Line 219"/>
              <p:cNvSpPr>
                <a:spLocks noChangeShapeType="1"/>
              </p:cNvSpPr>
              <p:nvPr/>
            </p:nvSpPr>
            <p:spPr bwMode="auto">
              <a:xfrm flipH="1">
                <a:off x="3492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3" name="Freeform 220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4" name="Freeform 221"/>
              <p:cNvSpPr>
                <a:spLocks/>
              </p:cNvSpPr>
              <p:nvPr/>
            </p:nvSpPr>
            <p:spPr bwMode="auto">
              <a:xfrm>
                <a:off x="3484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50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5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50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5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5" name="Freeform 222"/>
              <p:cNvSpPr>
                <a:spLocks/>
              </p:cNvSpPr>
              <p:nvPr/>
            </p:nvSpPr>
            <p:spPr bwMode="auto">
              <a:xfrm>
                <a:off x="3484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6" name="Line 223"/>
              <p:cNvSpPr>
                <a:spLocks noChangeShapeType="1"/>
              </p:cNvSpPr>
              <p:nvPr/>
            </p:nvSpPr>
            <p:spPr bwMode="auto">
              <a:xfrm flipH="1">
                <a:off x="3484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7" name="Freeform 224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8" name="Freeform 225"/>
              <p:cNvSpPr>
                <a:spLocks/>
              </p:cNvSpPr>
              <p:nvPr/>
            </p:nvSpPr>
            <p:spPr bwMode="auto">
              <a:xfrm>
                <a:off x="3476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1" y="36"/>
                  </a:cxn>
                  <a:cxn ang="0">
                    <a:pos x="47" y="0"/>
                  </a:cxn>
                  <a:cxn ang="0">
                    <a:pos x="0" y="7"/>
                  </a:cxn>
                  <a:cxn ang="0">
                    <a:pos x="4" y="43"/>
                  </a:cxn>
                  <a:cxn ang="0">
                    <a:pos x="8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1" y="36"/>
                    </a:lnTo>
                    <a:lnTo>
                      <a:pt x="47" y="0"/>
                    </a:lnTo>
                    <a:lnTo>
                      <a:pt x="0" y="7"/>
                    </a:lnTo>
                    <a:lnTo>
                      <a:pt x="4" y="43"/>
                    </a:lnTo>
                    <a:lnTo>
                      <a:pt x="8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99" name="Freeform 226"/>
              <p:cNvSpPr>
                <a:spLocks/>
              </p:cNvSpPr>
              <p:nvPr/>
            </p:nvSpPr>
            <p:spPr bwMode="auto">
              <a:xfrm>
                <a:off x="3475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0" name="Line 227"/>
              <p:cNvSpPr>
                <a:spLocks noChangeShapeType="1"/>
              </p:cNvSpPr>
              <p:nvPr/>
            </p:nvSpPr>
            <p:spPr bwMode="auto">
              <a:xfrm flipH="1">
                <a:off x="3475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1" name="Freeform 228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2" name="Freeform 229"/>
              <p:cNvSpPr>
                <a:spLocks/>
              </p:cNvSpPr>
              <p:nvPr/>
            </p:nvSpPr>
            <p:spPr bwMode="auto">
              <a:xfrm>
                <a:off x="3468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3" name="Freeform 230"/>
              <p:cNvSpPr>
                <a:spLocks/>
              </p:cNvSpPr>
              <p:nvPr/>
            </p:nvSpPr>
            <p:spPr bwMode="auto">
              <a:xfrm>
                <a:off x="3467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4" name="Line 231"/>
              <p:cNvSpPr>
                <a:spLocks noChangeShapeType="1"/>
              </p:cNvSpPr>
              <p:nvPr/>
            </p:nvSpPr>
            <p:spPr bwMode="auto">
              <a:xfrm flipH="1">
                <a:off x="3467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5" name="Freeform 232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6" name="Freeform 233"/>
              <p:cNvSpPr>
                <a:spLocks/>
              </p:cNvSpPr>
              <p:nvPr/>
            </p:nvSpPr>
            <p:spPr bwMode="auto">
              <a:xfrm>
                <a:off x="3461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5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5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7" name="Freeform 234"/>
              <p:cNvSpPr>
                <a:spLocks/>
              </p:cNvSpPr>
              <p:nvPr/>
            </p:nvSpPr>
            <p:spPr bwMode="auto">
              <a:xfrm>
                <a:off x="3460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8" name="Line 235"/>
              <p:cNvSpPr>
                <a:spLocks noChangeShapeType="1"/>
              </p:cNvSpPr>
              <p:nvPr/>
            </p:nvSpPr>
            <p:spPr bwMode="auto">
              <a:xfrm flipH="1">
                <a:off x="3460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09" name="Freeform 236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0" name="Freeform 237"/>
              <p:cNvSpPr>
                <a:spLocks/>
              </p:cNvSpPr>
              <p:nvPr/>
            </p:nvSpPr>
            <p:spPr bwMode="auto">
              <a:xfrm>
                <a:off x="3454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1" name="Freeform 238"/>
              <p:cNvSpPr>
                <a:spLocks/>
              </p:cNvSpPr>
              <p:nvPr/>
            </p:nvSpPr>
            <p:spPr bwMode="auto">
              <a:xfrm>
                <a:off x="3454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2" name="Line 239"/>
              <p:cNvSpPr>
                <a:spLocks noChangeShapeType="1"/>
              </p:cNvSpPr>
              <p:nvPr/>
            </p:nvSpPr>
            <p:spPr bwMode="auto">
              <a:xfrm flipH="1">
                <a:off x="3454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3" name="Freeform 240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4" name="Freeform 241"/>
              <p:cNvSpPr>
                <a:spLocks/>
              </p:cNvSpPr>
              <p:nvPr/>
            </p:nvSpPr>
            <p:spPr bwMode="auto">
              <a:xfrm>
                <a:off x="3449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5" name="Freeform 242"/>
              <p:cNvSpPr>
                <a:spLocks/>
              </p:cNvSpPr>
              <p:nvPr/>
            </p:nvSpPr>
            <p:spPr bwMode="auto">
              <a:xfrm>
                <a:off x="3449" y="3187"/>
                <a:ext cx="4" cy="4"/>
              </a:xfrm>
              <a:custGeom>
                <a:avLst/>
                <a:gdLst/>
                <a:ahLst/>
                <a:cxnLst>
                  <a:cxn ang="0">
                    <a:pos x="26" y="28"/>
                  </a:cxn>
                  <a:cxn ang="0">
                    <a:pos x="4" y="0"/>
                  </a:cxn>
                  <a:cxn ang="0">
                    <a:pos x="0" y="6"/>
                  </a:cxn>
                  <a:cxn ang="0">
                    <a:pos x="26" y="28"/>
                  </a:cxn>
                </a:cxnLst>
                <a:rect l="0" t="0" r="r" b="b"/>
                <a:pathLst>
                  <a:path w="26" h="28">
                    <a:moveTo>
                      <a:pt x="26" y="28"/>
                    </a:moveTo>
                    <a:lnTo>
                      <a:pt x="4" y="0"/>
                    </a:lnTo>
                    <a:lnTo>
                      <a:pt x="0" y="6"/>
                    </a:lnTo>
                    <a:lnTo>
                      <a:pt x="26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6" name="Line 243"/>
              <p:cNvSpPr>
                <a:spLocks noChangeShapeType="1"/>
              </p:cNvSpPr>
              <p:nvPr/>
            </p:nvSpPr>
            <p:spPr bwMode="auto">
              <a:xfrm flipH="1">
                <a:off x="3449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7" name="Freeform 244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8" name="Freeform 245"/>
              <p:cNvSpPr>
                <a:spLocks/>
              </p:cNvSpPr>
              <p:nvPr/>
            </p:nvSpPr>
            <p:spPr bwMode="auto">
              <a:xfrm>
                <a:off x="3446" y="3188"/>
                <a:ext cx="11" cy="11"/>
              </a:xfrm>
              <a:custGeom>
                <a:avLst/>
                <a:gdLst/>
                <a:ahLst/>
                <a:cxnLst>
                  <a:cxn ang="0">
                    <a:pos x="71" y="44"/>
                  </a:cxn>
                  <a:cxn ang="0">
                    <a:pos x="44" y="22"/>
                  </a:cxn>
                  <a:cxn ang="0">
                    <a:pos x="18" y="0"/>
                  </a:cxn>
                  <a:cxn ang="0">
                    <a:pos x="0" y="23"/>
                  </a:cxn>
                  <a:cxn ang="0">
                    <a:pos x="27" y="45"/>
                  </a:cxn>
                  <a:cxn ang="0">
                    <a:pos x="53" y="67"/>
                  </a:cxn>
                  <a:cxn ang="0">
                    <a:pos x="71" y="44"/>
                  </a:cxn>
                </a:cxnLst>
                <a:rect l="0" t="0" r="r" b="b"/>
                <a:pathLst>
                  <a:path w="71" h="67">
                    <a:moveTo>
                      <a:pt x="71" y="44"/>
                    </a:moveTo>
                    <a:lnTo>
                      <a:pt x="44" y="22"/>
                    </a:lnTo>
                    <a:lnTo>
                      <a:pt x="18" y="0"/>
                    </a:lnTo>
                    <a:lnTo>
                      <a:pt x="0" y="23"/>
                    </a:lnTo>
                    <a:lnTo>
                      <a:pt x="27" y="45"/>
                    </a:lnTo>
                    <a:lnTo>
                      <a:pt x="53" y="67"/>
                    </a:lnTo>
                    <a:lnTo>
                      <a:pt x="71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19" name="Freeform 246"/>
              <p:cNvSpPr>
                <a:spLocks/>
              </p:cNvSpPr>
              <p:nvPr/>
            </p:nvSpPr>
            <p:spPr bwMode="auto">
              <a:xfrm>
                <a:off x="3445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5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0" name="Freeform 247"/>
              <p:cNvSpPr>
                <a:spLocks/>
              </p:cNvSpPr>
              <p:nvPr/>
            </p:nvSpPr>
            <p:spPr bwMode="auto">
              <a:xfrm>
                <a:off x="3445" y="3192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5" h="9">
                    <a:moveTo>
                      <a:pt x="5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1" name="Freeform 248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2" name="Freeform 249"/>
              <p:cNvSpPr>
                <a:spLocks/>
              </p:cNvSpPr>
              <p:nvPr/>
            </p:nvSpPr>
            <p:spPr bwMode="auto">
              <a:xfrm>
                <a:off x="3443" y="3193"/>
                <a:ext cx="12" cy="9"/>
              </a:xfrm>
              <a:custGeom>
                <a:avLst/>
                <a:gdLst/>
                <a:ahLst/>
                <a:cxnLst>
                  <a:cxn ang="0">
                    <a:pos x="72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2" y="26"/>
                  </a:cxn>
                </a:cxnLst>
                <a:rect l="0" t="0" r="r" b="b"/>
                <a:pathLst>
                  <a:path w="72" h="51">
                    <a:moveTo>
                      <a:pt x="72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2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3" name="Freeform 250"/>
              <p:cNvSpPr>
                <a:spLocks/>
              </p:cNvSpPr>
              <p:nvPr/>
            </p:nvSpPr>
            <p:spPr bwMode="auto">
              <a:xfrm>
                <a:off x="3443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4" name="Freeform 251"/>
              <p:cNvSpPr>
                <a:spLocks/>
              </p:cNvSpPr>
              <p:nvPr/>
            </p:nvSpPr>
            <p:spPr bwMode="auto">
              <a:xfrm>
                <a:off x="3443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5" name="Freeform 252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6" name="Freeform 253"/>
              <p:cNvSpPr>
                <a:spLocks/>
              </p:cNvSpPr>
              <p:nvPr/>
            </p:nvSpPr>
            <p:spPr bwMode="auto">
              <a:xfrm>
                <a:off x="3443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7" name="Freeform 254"/>
              <p:cNvSpPr>
                <a:spLocks/>
              </p:cNvSpPr>
              <p:nvPr/>
            </p:nvSpPr>
            <p:spPr bwMode="auto">
              <a:xfrm>
                <a:off x="3443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8" name="Freeform 255"/>
              <p:cNvSpPr>
                <a:spLocks/>
              </p:cNvSpPr>
              <p:nvPr/>
            </p:nvSpPr>
            <p:spPr bwMode="auto">
              <a:xfrm>
                <a:off x="3443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29" name="Freeform 256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0" name="Freeform 257"/>
              <p:cNvSpPr>
                <a:spLocks/>
              </p:cNvSpPr>
              <p:nvPr/>
            </p:nvSpPr>
            <p:spPr bwMode="auto">
              <a:xfrm>
                <a:off x="3443" y="3202"/>
                <a:ext cx="12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2" y="25"/>
                  </a:cxn>
                  <a:cxn ang="0">
                    <a:pos x="64" y="0"/>
                  </a:cxn>
                </a:cxnLst>
                <a:rect l="0" t="0" r="r" b="b"/>
                <a:pathLst>
                  <a:path w="72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2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1" name="Freeform 258"/>
              <p:cNvSpPr>
                <a:spLocks/>
              </p:cNvSpPr>
              <p:nvPr/>
            </p:nvSpPr>
            <p:spPr bwMode="auto">
              <a:xfrm>
                <a:off x="3445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4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4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2" name="Freeform 259"/>
              <p:cNvSpPr>
                <a:spLocks/>
              </p:cNvSpPr>
              <p:nvPr/>
            </p:nvSpPr>
            <p:spPr bwMode="auto">
              <a:xfrm>
                <a:off x="3445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9"/>
                  </a:cxn>
                </a:cxnLst>
                <a:rect l="0" t="0" r="r" b="b"/>
                <a:pathLst>
                  <a:path w="4" h="9">
                    <a:moveTo>
                      <a:pt x="0" y="0"/>
                    </a:moveTo>
                    <a:lnTo>
                      <a:pt x="2" y="5"/>
                    </a:lnTo>
                    <a:lnTo>
                      <a:pt x="4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3" name="Freeform 260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4" name="Freeform 261"/>
              <p:cNvSpPr>
                <a:spLocks/>
              </p:cNvSpPr>
              <p:nvPr/>
            </p:nvSpPr>
            <p:spPr bwMode="auto">
              <a:xfrm>
                <a:off x="3446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18" y="69"/>
                  </a:cxn>
                  <a:cxn ang="0">
                    <a:pos x="45" y="47"/>
                  </a:cxn>
                  <a:cxn ang="0">
                    <a:pos x="73" y="25"/>
                  </a:cxn>
                  <a:cxn ang="0">
                    <a:pos x="55" y="0"/>
                  </a:cxn>
                </a:cxnLst>
                <a:rect l="0" t="0" r="r" b="b"/>
                <a:pathLst>
                  <a:path w="73" h="69">
                    <a:moveTo>
                      <a:pt x="55" y="0"/>
                    </a:moveTo>
                    <a:lnTo>
                      <a:pt x="28" y="22"/>
                    </a:lnTo>
                    <a:lnTo>
                      <a:pt x="0" y="44"/>
                    </a:lnTo>
                    <a:lnTo>
                      <a:pt x="18" y="69"/>
                    </a:lnTo>
                    <a:lnTo>
                      <a:pt x="45" y="47"/>
                    </a:lnTo>
                    <a:lnTo>
                      <a:pt x="73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5" name="Freeform 262"/>
              <p:cNvSpPr>
                <a:spLocks/>
              </p:cNvSpPr>
              <p:nvPr/>
            </p:nvSpPr>
            <p:spPr bwMode="auto">
              <a:xfrm>
                <a:off x="3448" y="3212"/>
                <a:ext cx="5" cy="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0" y="22"/>
                  </a:cxn>
                  <a:cxn ang="0">
                    <a:pos x="5" y="28"/>
                  </a:cxn>
                  <a:cxn ang="0">
                    <a:pos x="27" y="0"/>
                  </a:cxn>
                </a:cxnLst>
                <a:rect l="0" t="0" r="r" b="b"/>
                <a:pathLst>
                  <a:path w="27" h="28">
                    <a:moveTo>
                      <a:pt x="27" y="0"/>
                    </a:moveTo>
                    <a:lnTo>
                      <a:pt x="0" y="22"/>
                    </a:lnTo>
                    <a:lnTo>
                      <a:pt x="5" y="28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6" name="Line 263"/>
              <p:cNvSpPr>
                <a:spLocks noChangeShapeType="1"/>
              </p:cNvSpPr>
              <p:nvPr/>
            </p:nvSpPr>
            <p:spPr bwMode="auto">
              <a:xfrm>
                <a:off x="3448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7" name="Freeform 264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8" name="Freeform 265"/>
              <p:cNvSpPr>
                <a:spLocks/>
              </p:cNvSpPr>
              <p:nvPr/>
            </p:nvSpPr>
            <p:spPr bwMode="auto">
              <a:xfrm>
                <a:off x="3449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39" name="Freeform 266"/>
              <p:cNvSpPr>
                <a:spLocks/>
              </p:cNvSpPr>
              <p:nvPr/>
            </p:nvSpPr>
            <p:spPr bwMode="auto">
              <a:xfrm>
                <a:off x="3454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0" name="Line 267"/>
              <p:cNvSpPr>
                <a:spLocks noChangeShapeType="1"/>
              </p:cNvSpPr>
              <p:nvPr/>
            </p:nvSpPr>
            <p:spPr bwMode="auto">
              <a:xfrm>
                <a:off x="3454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1" name="Freeform 268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2" name="Freeform 269"/>
              <p:cNvSpPr>
                <a:spLocks/>
              </p:cNvSpPr>
              <p:nvPr/>
            </p:nvSpPr>
            <p:spPr bwMode="auto">
              <a:xfrm>
                <a:off x="3454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3" name="Freeform 270"/>
              <p:cNvSpPr>
                <a:spLocks/>
              </p:cNvSpPr>
              <p:nvPr/>
            </p:nvSpPr>
            <p:spPr bwMode="auto">
              <a:xfrm>
                <a:off x="3460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4" name="Line 271"/>
              <p:cNvSpPr>
                <a:spLocks noChangeShapeType="1"/>
              </p:cNvSpPr>
              <p:nvPr/>
            </p:nvSpPr>
            <p:spPr bwMode="auto">
              <a:xfrm>
                <a:off x="3460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5" name="Freeform 272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6" name="Freeform 273"/>
              <p:cNvSpPr>
                <a:spLocks/>
              </p:cNvSpPr>
              <p:nvPr/>
            </p:nvSpPr>
            <p:spPr bwMode="auto">
              <a:xfrm>
                <a:off x="3461" y="3213"/>
                <a:ext cx="10" cy="14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5" y="0"/>
                  </a:cxn>
                </a:cxnLst>
                <a:rect l="0" t="0" r="r" b="b"/>
                <a:pathLst>
                  <a:path w="64" h="83">
                    <a:moveTo>
                      <a:pt x="25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7" name="Freeform 274"/>
              <p:cNvSpPr>
                <a:spLocks/>
              </p:cNvSpPr>
              <p:nvPr/>
            </p:nvSpPr>
            <p:spPr bwMode="auto">
              <a:xfrm>
                <a:off x="3467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8" name="Line 275"/>
              <p:cNvSpPr>
                <a:spLocks noChangeShapeType="1"/>
              </p:cNvSpPr>
              <p:nvPr/>
            </p:nvSpPr>
            <p:spPr bwMode="auto">
              <a:xfrm>
                <a:off x="3467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49" name="Freeform 276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0" name="Freeform 277"/>
              <p:cNvSpPr>
                <a:spLocks/>
              </p:cNvSpPr>
              <p:nvPr/>
            </p:nvSpPr>
            <p:spPr bwMode="auto">
              <a:xfrm>
                <a:off x="3468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1" name="Freeform 278"/>
              <p:cNvSpPr>
                <a:spLocks/>
              </p:cNvSpPr>
              <p:nvPr/>
            </p:nvSpPr>
            <p:spPr bwMode="auto">
              <a:xfrm>
                <a:off x="3475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4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4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2" name="Line 279"/>
              <p:cNvSpPr>
                <a:spLocks noChangeShapeType="1"/>
              </p:cNvSpPr>
              <p:nvPr/>
            </p:nvSpPr>
            <p:spPr bwMode="auto">
              <a:xfrm>
                <a:off x="3475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3" name="Freeform 280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4" name="Freeform 281"/>
              <p:cNvSpPr>
                <a:spLocks/>
              </p:cNvSpPr>
              <p:nvPr/>
            </p:nvSpPr>
            <p:spPr bwMode="auto">
              <a:xfrm>
                <a:off x="3476" y="3217"/>
                <a:ext cx="9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7" y="80"/>
                  </a:cxn>
                  <a:cxn ang="0">
                    <a:pos x="52" y="44"/>
                  </a:cxn>
                  <a:cxn ang="0">
                    <a:pos x="58" y="8"/>
                  </a:cxn>
                  <a:cxn ang="0">
                    <a:pos x="11" y="0"/>
                  </a:cxn>
                </a:cxnLst>
                <a:rect l="0" t="0" r="r" b="b"/>
                <a:pathLst>
                  <a:path w="58" h="80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47" y="80"/>
                    </a:lnTo>
                    <a:lnTo>
                      <a:pt x="52" y="44"/>
                    </a:lnTo>
                    <a:lnTo>
                      <a:pt x="58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5" name="Freeform 282"/>
              <p:cNvSpPr>
                <a:spLocks/>
              </p:cNvSpPr>
              <p:nvPr/>
            </p:nvSpPr>
            <p:spPr bwMode="auto">
              <a:xfrm>
                <a:off x="3484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6" name="Line 283"/>
              <p:cNvSpPr>
                <a:spLocks noChangeShapeType="1"/>
              </p:cNvSpPr>
              <p:nvPr/>
            </p:nvSpPr>
            <p:spPr bwMode="auto">
              <a:xfrm>
                <a:off x="3484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7" name="Freeform 284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8" name="Freeform 285"/>
              <p:cNvSpPr>
                <a:spLocks/>
              </p:cNvSpPr>
              <p:nvPr/>
            </p:nvSpPr>
            <p:spPr bwMode="auto">
              <a:xfrm>
                <a:off x="3484" y="3219"/>
                <a:ext cx="9" cy="1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5" y="0"/>
                  </a:cxn>
                </a:cxnLst>
                <a:rect l="0" t="0" r="r" b="b"/>
                <a:pathLst>
                  <a:path w="54" h="76">
                    <a:moveTo>
                      <a:pt x="5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50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59" name="Freeform 286"/>
              <p:cNvSpPr>
                <a:spLocks/>
              </p:cNvSpPr>
              <p:nvPr/>
            </p:nvSpPr>
            <p:spPr bwMode="auto">
              <a:xfrm>
                <a:off x="3492" y="3225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2" y="0"/>
                  </a:cxn>
                </a:cxnLst>
                <a:rect l="0" t="0" r="r" b="b"/>
                <a:pathLst>
                  <a:path w="3" h="36">
                    <a:moveTo>
                      <a:pt x="2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0" name="Line 287"/>
              <p:cNvSpPr>
                <a:spLocks noChangeShapeType="1"/>
              </p:cNvSpPr>
              <p:nvPr/>
            </p:nvSpPr>
            <p:spPr bwMode="auto">
              <a:xfrm>
                <a:off x="349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1" name="Freeform 288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2" name="Freeform 289"/>
              <p:cNvSpPr>
                <a:spLocks/>
              </p:cNvSpPr>
              <p:nvPr/>
            </p:nvSpPr>
            <p:spPr bwMode="auto">
              <a:xfrm>
                <a:off x="3493" y="3219"/>
                <a:ext cx="8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3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1" y="37"/>
                    </a:lnTo>
                    <a:lnTo>
                      <a:pt x="2" y="73"/>
                    </a:lnTo>
                    <a:lnTo>
                      <a:pt x="53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3" name="Freeform 290"/>
              <p:cNvSpPr>
                <a:spLocks/>
              </p:cNvSpPr>
              <p:nvPr/>
            </p:nvSpPr>
            <p:spPr bwMode="auto">
              <a:xfrm>
                <a:off x="3501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2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4" name="Line 291"/>
              <p:cNvSpPr>
                <a:spLocks noChangeShapeType="1"/>
              </p:cNvSpPr>
              <p:nvPr/>
            </p:nvSpPr>
            <p:spPr bwMode="auto">
              <a:xfrm>
                <a:off x="350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5" name="Freeform 292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6" name="Freeform 293"/>
              <p:cNvSpPr>
                <a:spLocks/>
              </p:cNvSpPr>
              <p:nvPr/>
            </p:nvSpPr>
            <p:spPr bwMode="auto">
              <a:xfrm>
                <a:off x="3501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7" name="Freeform 294"/>
              <p:cNvSpPr>
                <a:spLocks/>
              </p:cNvSpPr>
              <p:nvPr/>
            </p:nvSpPr>
            <p:spPr bwMode="auto">
              <a:xfrm>
                <a:off x="3509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8" name="Line 295"/>
              <p:cNvSpPr>
                <a:spLocks noChangeShapeType="1"/>
              </p:cNvSpPr>
              <p:nvPr/>
            </p:nvSpPr>
            <p:spPr bwMode="auto">
              <a:xfrm flipV="1">
                <a:off x="3510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69" name="Freeform 296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0" name="Freeform 297"/>
              <p:cNvSpPr>
                <a:spLocks/>
              </p:cNvSpPr>
              <p:nvPr/>
            </p:nvSpPr>
            <p:spPr bwMode="auto">
              <a:xfrm>
                <a:off x="3508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1" name="Freeform 298"/>
              <p:cNvSpPr>
                <a:spLocks/>
              </p:cNvSpPr>
              <p:nvPr/>
            </p:nvSpPr>
            <p:spPr bwMode="auto">
              <a:xfrm>
                <a:off x="3517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2" name="Line 299"/>
              <p:cNvSpPr>
                <a:spLocks noChangeShapeType="1"/>
              </p:cNvSpPr>
              <p:nvPr/>
            </p:nvSpPr>
            <p:spPr bwMode="auto">
              <a:xfrm>
                <a:off x="3518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3" name="Freeform 300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4" name="Freeform 301"/>
              <p:cNvSpPr>
                <a:spLocks/>
              </p:cNvSpPr>
              <p:nvPr/>
            </p:nvSpPr>
            <p:spPr bwMode="auto">
              <a:xfrm>
                <a:off x="3515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2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2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2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5" name="Freeform 302"/>
              <p:cNvSpPr>
                <a:spLocks/>
              </p:cNvSpPr>
              <p:nvPr/>
            </p:nvSpPr>
            <p:spPr bwMode="auto">
              <a:xfrm>
                <a:off x="3524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10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6" name="Line 303"/>
              <p:cNvSpPr>
                <a:spLocks noChangeShapeType="1"/>
              </p:cNvSpPr>
              <p:nvPr/>
            </p:nvSpPr>
            <p:spPr bwMode="auto">
              <a:xfrm flipV="1">
                <a:off x="3526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7" name="Freeform 304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8" name="Freeform 305"/>
              <p:cNvSpPr>
                <a:spLocks/>
              </p:cNvSpPr>
              <p:nvPr/>
            </p:nvSpPr>
            <p:spPr bwMode="auto">
              <a:xfrm>
                <a:off x="3522" y="3212"/>
                <a:ext cx="10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8" y="82"/>
                  </a:cxn>
                  <a:cxn ang="0">
                    <a:pos x="65" y="65"/>
                  </a:cxn>
                  <a:cxn ang="0">
                    <a:pos x="50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8" y="82"/>
                    </a:lnTo>
                    <a:lnTo>
                      <a:pt x="65" y="65"/>
                    </a:lnTo>
                    <a:lnTo>
                      <a:pt x="50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79" name="Freeform 306"/>
              <p:cNvSpPr>
                <a:spLocks/>
              </p:cNvSpPr>
              <p:nvPr/>
            </p:nvSpPr>
            <p:spPr bwMode="auto">
              <a:xfrm>
                <a:off x="3530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3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3">
                    <a:moveTo>
                      <a:pt x="0" y="0"/>
                    </a:moveTo>
                    <a:lnTo>
                      <a:pt x="15" y="33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0" name="Line 307"/>
              <p:cNvSpPr>
                <a:spLocks noChangeShapeType="1"/>
              </p:cNvSpPr>
              <p:nvPr/>
            </p:nvSpPr>
            <p:spPr bwMode="auto">
              <a:xfrm flipV="1">
                <a:off x="3532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1" name="Freeform 308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2" name="Freeform 309"/>
              <p:cNvSpPr>
                <a:spLocks/>
              </p:cNvSpPr>
              <p:nvPr/>
            </p:nvSpPr>
            <p:spPr bwMode="auto">
              <a:xfrm>
                <a:off x="3527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8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8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3" name="Freeform 310"/>
              <p:cNvSpPr>
                <a:spLocks/>
              </p:cNvSpPr>
              <p:nvPr/>
            </p:nvSpPr>
            <p:spPr bwMode="auto">
              <a:xfrm>
                <a:off x="3535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4" name="Line 311"/>
              <p:cNvSpPr>
                <a:spLocks noChangeShapeType="1"/>
              </p:cNvSpPr>
              <p:nvPr/>
            </p:nvSpPr>
            <p:spPr bwMode="auto">
              <a:xfrm flipV="1">
                <a:off x="3538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5" name="Freeform 312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6" name="Freeform 313"/>
              <p:cNvSpPr>
                <a:spLocks/>
              </p:cNvSpPr>
              <p:nvPr/>
            </p:nvSpPr>
            <p:spPr bwMode="auto">
              <a:xfrm>
                <a:off x="3531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4" y="47"/>
                  </a:cxn>
                  <a:cxn ang="0">
                    <a:pos x="48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1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4" y="47"/>
                    </a:lnTo>
                    <a:lnTo>
                      <a:pt x="48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1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7" name="Freeform 314"/>
              <p:cNvSpPr>
                <a:spLocks/>
              </p:cNvSpPr>
              <p:nvPr/>
            </p:nvSpPr>
            <p:spPr bwMode="auto">
              <a:xfrm>
                <a:off x="3538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8" name="Line 315"/>
              <p:cNvSpPr>
                <a:spLocks noChangeShapeType="1"/>
              </p:cNvSpPr>
              <p:nvPr/>
            </p:nvSpPr>
            <p:spPr bwMode="auto">
              <a:xfrm flipV="1">
                <a:off x="3543" y="3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89" name="Freeform 316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0" name="Freeform 317"/>
              <p:cNvSpPr>
                <a:spLocks/>
              </p:cNvSpPr>
              <p:nvPr/>
            </p:nvSpPr>
            <p:spPr bwMode="auto">
              <a:xfrm>
                <a:off x="3534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42"/>
                  </a:cxn>
                  <a:cxn ang="0">
                    <a:pos x="60" y="60"/>
                  </a:cxn>
                  <a:cxn ang="0">
                    <a:pos x="73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3" h="60">
                    <a:moveTo>
                      <a:pt x="0" y="25"/>
                    </a:moveTo>
                    <a:lnTo>
                      <a:pt x="30" y="42"/>
                    </a:lnTo>
                    <a:lnTo>
                      <a:pt x="60" y="60"/>
                    </a:lnTo>
                    <a:lnTo>
                      <a:pt x="73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1" name="Freeform 318"/>
              <p:cNvSpPr>
                <a:spLocks/>
              </p:cNvSpPr>
              <p:nvPr/>
            </p:nvSpPr>
            <p:spPr bwMode="auto">
              <a:xfrm>
                <a:off x="3541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30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2" name="Freeform 319"/>
              <p:cNvSpPr>
                <a:spLocks/>
              </p:cNvSpPr>
              <p:nvPr/>
            </p:nvSpPr>
            <p:spPr bwMode="auto">
              <a:xfrm>
                <a:off x="3546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3" name="Freeform 320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4" name="Freeform 321"/>
              <p:cNvSpPr>
                <a:spLocks/>
              </p:cNvSpPr>
              <p:nvPr/>
            </p:nvSpPr>
            <p:spPr bwMode="auto">
              <a:xfrm>
                <a:off x="3535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2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2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5" name="Freeform 322"/>
              <p:cNvSpPr>
                <a:spLocks/>
              </p:cNvSpPr>
              <p:nvPr/>
            </p:nvSpPr>
            <p:spPr bwMode="auto">
              <a:xfrm>
                <a:off x="3541" y="3201"/>
                <a:ext cx="6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5" y="14"/>
                  </a:cxn>
                  <a:cxn ang="0">
                    <a:pos x="35" y="8"/>
                  </a:cxn>
                  <a:cxn ang="0">
                    <a:pos x="35" y="0"/>
                  </a:cxn>
                  <a:cxn ang="0">
                    <a:pos x="0" y="7"/>
                  </a:cxn>
                </a:cxnLst>
                <a:rect l="0" t="0" r="r" b="b"/>
                <a:pathLst>
                  <a:path w="35" h="14">
                    <a:moveTo>
                      <a:pt x="0" y="7"/>
                    </a:moveTo>
                    <a:lnTo>
                      <a:pt x="35" y="14"/>
                    </a:lnTo>
                    <a:lnTo>
                      <a:pt x="35" y="8"/>
                    </a:lnTo>
                    <a:lnTo>
                      <a:pt x="35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6" name="Freeform 323"/>
              <p:cNvSpPr>
                <a:spLocks/>
              </p:cNvSpPr>
              <p:nvPr/>
            </p:nvSpPr>
            <p:spPr bwMode="auto">
              <a:xfrm>
                <a:off x="3547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7" name="Freeform 324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8" name="Freeform 325"/>
              <p:cNvSpPr>
                <a:spLocks/>
              </p:cNvSpPr>
              <p:nvPr/>
            </p:nvSpPr>
            <p:spPr bwMode="auto">
              <a:xfrm>
                <a:off x="3862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899" name="Freeform 326"/>
              <p:cNvSpPr>
                <a:spLocks/>
              </p:cNvSpPr>
              <p:nvPr/>
            </p:nvSpPr>
            <p:spPr bwMode="auto">
              <a:xfrm>
                <a:off x="3868" y="3195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0" name="Freeform 327"/>
              <p:cNvSpPr>
                <a:spLocks/>
              </p:cNvSpPr>
              <p:nvPr/>
            </p:nvSpPr>
            <p:spPr bwMode="auto">
              <a:xfrm>
                <a:off x="3873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1" name="Freeform 328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2" name="Freeform 329"/>
              <p:cNvSpPr>
                <a:spLocks/>
              </p:cNvSpPr>
              <p:nvPr/>
            </p:nvSpPr>
            <p:spPr bwMode="auto">
              <a:xfrm>
                <a:off x="3861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3" name="Freeform 330"/>
              <p:cNvSpPr>
                <a:spLocks/>
              </p:cNvSpPr>
              <p:nvPr/>
            </p:nvSpPr>
            <p:spPr bwMode="auto">
              <a:xfrm>
                <a:off x="3866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4" name="Line 331"/>
              <p:cNvSpPr>
                <a:spLocks noChangeShapeType="1"/>
              </p:cNvSpPr>
              <p:nvPr/>
            </p:nvSpPr>
            <p:spPr bwMode="auto">
              <a:xfrm flipH="1" flipV="1">
                <a:off x="3870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5" name="Freeform 332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6" name="Freeform 333"/>
              <p:cNvSpPr>
                <a:spLocks/>
              </p:cNvSpPr>
              <p:nvPr/>
            </p:nvSpPr>
            <p:spPr bwMode="auto">
              <a:xfrm>
                <a:off x="3858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7" name="Freeform 334"/>
              <p:cNvSpPr>
                <a:spLocks/>
              </p:cNvSpPr>
              <p:nvPr/>
            </p:nvSpPr>
            <p:spPr bwMode="auto">
              <a:xfrm>
                <a:off x="3862" y="318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8" name="Line 335"/>
              <p:cNvSpPr>
                <a:spLocks noChangeShapeType="1"/>
              </p:cNvSpPr>
              <p:nvPr/>
            </p:nvSpPr>
            <p:spPr bwMode="auto">
              <a:xfrm flipH="1" flipV="1">
                <a:off x="3865" y="31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09" name="Freeform 336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0" name="Freeform 337"/>
              <p:cNvSpPr>
                <a:spLocks/>
              </p:cNvSpPr>
              <p:nvPr/>
            </p:nvSpPr>
            <p:spPr bwMode="auto">
              <a:xfrm>
                <a:off x="3854" y="3181"/>
                <a:ext cx="11" cy="14"/>
              </a:xfrm>
              <a:custGeom>
                <a:avLst/>
                <a:gdLst/>
                <a:ahLst/>
                <a:cxnLst>
                  <a:cxn ang="0">
                    <a:pos x="30" y="81"/>
                  </a:cxn>
                  <a:cxn ang="0">
                    <a:pos x="48" y="51"/>
                  </a:cxn>
                  <a:cxn ang="0">
                    <a:pos x="67" y="21"/>
                  </a:cxn>
                  <a:cxn ang="0">
                    <a:pos x="37" y="0"/>
                  </a:cxn>
                  <a:cxn ang="0">
                    <a:pos x="19" y="30"/>
                  </a:cxn>
                  <a:cxn ang="0">
                    <a:pos x="0" y="60"/>
                  </a:cxn>
                  <a:cxn ang="0">
                    <a:pos x="30" y="81"/>
                  </a:cxn>
                </a:cxnLst>
                <a:rect l="0" t="0" r="r" b="b"/>
                <a:pathLst>
                  <a:path w="67" h="81">
                    <a:moveTo>
                      <a:pt x="30" y="81"/>
                    </a:moveTo>
                    <a:lnTo>
                      <a:pt x="48" y="51"/>
                    </a:lnTo>
                    <a:lnTo>
                      <a:pt x="67" y="21"/>
                    </a:lnTo>
                    <a:lnTo>
                      <a:pt x="37" y="0"/>
                    </a:lnTo>
                    <a:lnTo>
                      <a:pt x="19" y="30"/>
                    </a:lnTo>
                    <a:lnTo>
                      <a:pt x="0" y="60"/>
                    </a:lnTo>
                    <a:lnTo>
                      <a:pt x="30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1" name="Freeform 338"/>
              <p:cNvSpPr>
                <a:spLocks/>
              </p:cNvSpPr>
              <p:nvPr/>
            </p:nvSpPr>
            <p:spPr bwMode="auto">
              <a:xfrm>
                <a:off x="3857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18" y="2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18" h="32">
                    <a:moveTo>
                      <a:pt x="0" y="32"/>
                    </a:moveTo>
                    <a:lnTo>
                      <a:pt x="18" y="2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2" name="Line 339"/>
              <p:cNvSpPr>
                <a:spLocks noChangeShapeType="1"/>
              </p:cNvSpPr>
              <p:nvPr/>
            </p:nvSpPr>
            <p:spPr bwMode="auto">
              <a:xfrm flipH="1" flipV="1">
                <a:off x="3860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3" name="Freeform 340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4" name="Freeform 341"/>
              <p:cNvSpPr>
                <a:spLocks/>
              </p:cNvSpPr>
              <p:nvPr/>
            </p:nvSpPr>
            <p:spPr bwMode="auto">
              <a:xfrm>
                <a:off x="3849" y="3178"/>
                <a:ext cx="11" cy="13"/>
              </a:xfrm>
              <a:custGeom>
                <a:avLst/>
                <a:gdLst/>
                <a:ahLst/>
                <a:cxnLst>
                  <a:cxn ang="0">
                    <a:pos x="36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36" y="83"/>
                  </a:cxn>
                </a:cxnLst>
                <a:rect l="0" t="0" r="r" b="b"/>
                <a:pathLst>
                  <a:path w="65" h="83">
                    <a:moveTo>
                      <a:pt x="36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4" y="33"/>
                    </a:lnTo>
                    <a:lnTo>
                      <a:pt x="0" y="65"/>
                    </a:lnTo>
                    <a:lnTo>
                      <a:pt x="36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5" name="Freeform 342"/>
              <p:cNvSpPr>
                <a:spLocks/>
              </p:cNvSpPr>
              <p:nvPr/>
            </p:nvSpPr>
            <p:spPr bwMode="auto">
              <a:xfrm>
                <a:off x="3851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5" y="2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5" h="35">
                    <a:moveTo>
                      <a:pt x="0" y="35"/>
                    </a:moveTo>
                    <a:lnTo>
                      <a:pt x="15" y="2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6" name="Line 343"/>
              <p:cNvSpPr>
                <a:spLocks noChangeShapeType="1"/>
              </p:cNvSpPr>
              <p:nvPr/>
            </p:nvSpPr>
            <p:spPr bwMode="auto">
              <a:xfrm flipH="1" flipV="1">
                <a:off x="3853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7" name="Freeform 344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8" name="Freeform 345"/>
              <p:cNvSpPr>
                <a:spLocks/>
              </p:cNvSpPr>
              <p:nvPr/>
            </p:nvSpPr>
            <p:spPr bwMode="auto">
              <a:xfrm>
                <a:off x="3842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1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1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19" name="Freeform 346"/>
              <p:cNvSpPr>
                <a:spLocks/>
              </p:cNvSpPr>
              <p:nvPr/>
            </p:nvSpPr>
            <p:spPr bwMode="auto">
              <a:xfrm>
                <a:off x="3844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7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7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0" name="Line 347"/>
              <p:cNvSpPr>
                <a:spLocks noChangeShapeType="1"/>
              </p:cNvSpPr>
              <p:nvPr/>
            </p:nvSpPr>
            <p:spPr bwMode="auto">
              <a:xfrm flipH="1">
                <a:off x="3845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1" name="Freeform 348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2" name="Freeform 349"/>
              <p:cNvSpPr>
                <a:spLocks/>
              </p:cNvSpPr>
              <p:nvPr/>
            </p:nvSpPr>
            <p:spPr bwMode="auto">
              <a:xfrm>
                <a:off x="3835" y="3173"/>
                <a:ext cx="10" cy="14"/>
              </a:xfrm>
              <a:custGeom>
                <a:avLst/>
                <a:gdLst/>
                <a:ahLst/>
                <a:cxnLst>
                  <a:cxn ang="0">
                    <a:pos x="45" y="81"/>
                  </a:cxn>
                  <a:cxn ang="0">
                    <a:pos x="53" y="46"/>
                  </a:cxn>
                  <a:cxn ang="0">
                    <a:pos x="60" y="11"/>
                  </a:cxn>
                  <a:cxn ang="0">
                    <a:pos x="15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5" y="81"/>
                  </a:cxn>
                </a:cxnLst>
                <a:rect l="0" t="0" r="r" b="b"/>
                <a:pathLst>
                  <a:path w="60" h="81">
                    <a:moveTo>
                      <a:pt x="45" y="81"/>
                    </a:moveTo>
                    <a:lnTo>
                      <a:pt x="53" y="46"/>
                    </a:lnTo>
                    <a:lnTo>
                      <a:pt x="60" y="11"/>
                    </a:lnTo>
                    <a:lnTo>
                      <a:pt x="15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45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3" name="Freeform 350"/>
              <p:cNvSpPr>
                <a:spLocks/>
              </p:cNvSpPr>
              <p:nvPr/>
            </p:nvSpPr>
            <p:spPr bwMode="auto">
              <a:xfrm>
                <a:off x="3837" y="3173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7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7" h="36">
                    <a:moveTo>
                      <a:pt x="0" y="36"/>
                    </a:moveTo>
                    <a:lnTo>
                      <a:pt x="7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4" name="Line 351"/>
              <p:cNvSpPr>
                <a:spLocks noChangeShapeType="1"/>
              </p:cNvSpPr>
              <p:nvPr/>
            </p:nvSpPr>
            <p:spPr bwMode="auto">
              <a:xfrm flipH="1" flipV="1">
                <a:off x="3837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5" name="Freeform 352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6" name="Freeform 353"/>
              <p:cNvSpPr>
                <a:spLocks/>
              </p:cNvSpPr>
              <p:nvPr/>
            </p:nvSpPr>
            <p:spPr bwMode="auto">
              <a:xfrm>
                <a:off x="3828" y="3172"/>
                <a:ext cx="9" cy="13"/>
              </a:xfrm>
              <a:custGeom>
                <a:avLst/>
                <a:gdLst/>
                <a:ahLst/>
                <a:cxnLst>
                  <a:cxn ang="0">
                    <a:pos x="49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9" y="76"/>
                  </a:cxn>
                </a:cxnLst>
                <a:rect l="0" t="0" r="r" b="b"/>
                <a:pathLst>
                  <a:path w="56" h="76">
                    <a:moveTo>
                      <a:pt x="49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9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7" name="Freeform 354"/>
              <p:cNvSpPr>
                <a:spLocks/>
              </p:cNvSpPr>
              <p:nvPr/>
            </p:nvSpPr>
            <p:spPr bwMode="auto">
              <a:xfrm>
                <a:off x="3828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8" name="Line 355"/>
              <p:cNvSpPr>
                <a:spLocks noChangeShapeType="1"/>
              </p:cNvSpPr>
              <p:nvPr/>
            </p:nvSpPr>
            <p:spPr bwMode="auto">
              <a:xfrm flipH="1">
                <a:off x="3829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29" name="Freeform 356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0" name="Freeform 357"/>
              <p:cNvSpPr>
                <a:spLocks/>
              </p:cNvSpPr>
              <p:nvPr/>
            </p:nvSpPr>
            <p:spPr bwMode="auto">
              <a:xfrm>
                <a:off x="3820" y="3172"/>
                <a:ext cx="9" cy="12"/>
              </a:xfrm>
              <a:custGeom>
                <a:avLst/>
                <a:gdLst/>
                <a:ahLst/>
                <a:cxnLst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0" y="74"/>
                  </a:cxn>
                </a:cxnLst>
                <a:rect l="0" t="0" r="r" b="b"/>
                <a:pathLst>
                  <a:path w="52" h="74">
                    <a:moveTo>
                      <a:pt x="50" y="74"/>
                    </a:moveTo>
                    <a:lnTo>
                      <a:pt x="51" y="38"/>
                    </a:lnTo>
                    <a:lnTo>
                      <a:pt x="52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0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1" name="Freeform 358"/>
              <p:cNvSpPr>
                <a:spLocks/>
              </p:cNvSpPr>
              <p:nvPr/>
            </p:nvSpPr>
            <p:spPr bwMode="auto">
              <a:xfrm>
                <a:off x="3820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2" name="Line 359"/>
              <p:cNvSpPr>
                <a:spLocks noChangeShapeType="1"/>
              </p:cNvSpPr>
              <p:nvPr/>
            </p:nvSpPr>
            <p:spPr bwMode="auto">
              <a:xfrm flipH="1">
                <a:off x="382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3" name="Freeform 360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4" name="Freeform 361"/>
              <p:cNvSpPr>
                <a:spLocks/>
              </p:cNvSpPr>
              <p:nvPr/>
            </p:nvSpPr>
            <p:spPr bwMode="auto">
              <a:xfrm>
                <a:off x="3811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5" name="Freeform 362"/>
              <p:cNvSpPr>
                <a:spLocks/>
              </p:cNvSpPr>
              <p:nvPr/>
            </p:nvSpPr>
            <p:spPr bwMode="auto">
              <a:xfrm>
                <a:off x="3811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6" name="Line 363"/>
              <p:cNvSpPr>
                <a:spLocks noChangeShapeType="1"/>
              </p:cNvSpPr>
              <p:nvPr/>
            </p:nvSpPr>
            <p:spPr bwMode="auto">
              <a:xfrm flipH="1">
                <a:off x="3811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7" name="Freeform 364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8" name="Freeform 365"/>
              <p:cNvSpPr>
                <a:spLocks/>
              </p:cNvSpPr>
              <p:nvPr/>
            </p:nvSpPr>
            <p:spPr bwMode="auto">
              <a:xfrm>
                <a:off x="3803" y="3173"/>
                <a:ext cx="10" cy="13"/>
              </a:xfrm>
              <a:custGeom>
                <a:avLst/>
                <a:gdLst/>
                <a:ahLst/>
                <a:cxnLst>
                  <a:cxn ang="0">
                    <a:pos x="57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7" y="72"/>
                  </a:cxn>
                </a:cxnLst>
                <a:rect l="0" t="0" r="r" b="b"/>
                <a:pathLst>
                  <a:path w="57" h="79">
                    <a:moveTo>
                      <a:pt x="57" y="72"/>
                    </a:moveTo>
                    <a:lnTo>
                      <a:pt x="53" y="36"/>
                    </a:lnTo>
                    <a:lnTo>
                      <a:pt x="49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39" name="Freeform 366"/>
              <p:cNvSpPr>
                <a:spLocks/>
              </p:cNvSpPr>
              <p:nvPr/>
            </p:nvSpPr>
            <p:spPr bwMode="auto">
              <a:xfrm>
                <a:off x="3802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0" name="Line 367"/>
              <p:cNvSpPr>
                <a:spLocks noChangeShapeType="1"/>
              </p:cNvSpPr>
              <p:nvPr/>
            </p:nvSpPr>
            <p:spPr bwMode="auto">
              <a:xfrm flipH="1">
                <a:off x="3802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1" name="Freeform 368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2" name="Freeform 369"/>
              <p:cNvSpPr>
                <a:spLocks/>
              </p:cNvSpPr>
              <p:nvPr/>
            </p:nvSpPr>
            <p:spPr bwMode="auto">
              <a:xfrm>
                <a:off x="3795" y="3174"/>
                <a:ext cx="10" cy="14"/>
              </a:xfrm>
              <a:custGeom>
                <a:avLst/>
                <a:gdLst/>
                <a:ahLst/>
                <a:cxnLst>
                  <a:cxn ang="0">
                    <a:pos x="61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7" y="83"/>
                  </a:cxn>
                  <a:cxn ang="0">
                    <a:pos x="61" y="70"/>
                  </a:cxn>
                </a:cxnLst>
                <a:rect l="0" t="0" r="r" b="b"/>
                <a:pathLst>
                  <a:path w="61" h="83">
                    <a:moveTo>
                      <a:pt x="61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7" y="83"/>
                    </a:lnTo>
                    <a:lnTo>
                      <a:pt x="6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3" name="Freeform 370"/>
              <p:cNvSpPr>
                <a:spLocks/>
              </p:cNvSpPr>
              <p:nvPr/>
            </p:nvSpPr>
            <p:spPr bwMode="auto">
              <a:xfrm>
                <a:off x="3794" y="3176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4" name="Line 371"/>
              <p:cNvSpPr>
                <a:spLocks noChangeShapeType="1"/>
              </p:cNvSpPr>
              <p:nvPr/>
            </p:nvSpPr>
            <p:spPr bwMode="auto">
              <a:xfrm flipH="1">
                <a:off x="3794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5" name="Freeform 372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6" name="Freeform 373"/>
              <p:cNvSpPr>
                <a:spLocks/>
              </p:cNvSpPr>
              <p:nvPr/>
            </p:nvSpPr>
            <p:spPr bwMode="auto">
              <a:xfrm>
                <a:off x="3788" y="3176"/>
                <a:ext cx="10" cy="14"/>
              </a:xfrm>
              <a:custGeom>
                <a:avLst/>
                <a:gdLst/>
                <a:ahLst/>
                <a:cxnLst>
                  <a:cxn ang="0">
                    <a:pos x="63" y="67"/>
                  </a:cxn>
                  <a:cxn ang="0">
                    <a:pos x="51" y="34"/>
                  </a:cxn>
                  <a:cxn ang="0">
                    <a:pos x="38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3" y="67"/>
                  </a:cxn>
                </a:cxnLst>
                <a:rect l="0" t="0" r="r" b="b"/>
                <a:pathLst>
                  <a:path w="63" h="82">
                    <a:moveTo>
                      <a:pt x="63" y="67"/>
                    </a:moveTo>
                    <a:lnTo>
                      <a:pt x="51" y="34"/>
                    </a:lnTo>
                    <a:lnTo>
                      <a:pt x="38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3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7" name="Freeform 374"/>
              <p:cNvSpPr>
                <a:spLocks/>
              </p:cNvSpPr>
              <p:nvPr/>
            </p:nvSpPr>
            <p:spPr bwMode="auto">
              <a:xfrm>
                <a:off x="3787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8" name="Line 375"/>
              <p:cNvSpPr>
                <a:spLocks noChangeShapeType="1"/>
              </p:cNvSpPr>
              <p:nvPr/>
            </p:nvSpPr>
            <p:spPr bwMode="auto">
              <a:xfrm flipH="1">
                <a:off x="3787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49" name="Freeform 376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0" name="Freeform 377"/>
              <p:cNvSpPr>
                <a:spLocks/>
              </p:cNvSpPr>
              <p:nvPr/>
            </p:nvSpPr>
            <p:spPr bwMode="auto">
              <a:xfrm>
                <a:off x="3782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1" name="Freeform 378"/>
              <p:cNvSpPr>
                <a:spLocks/>
              </p:cNvSpPr>
              <p:nvPr/>
            </p:nvSpPr>
            <p:spPr bwMode="auto">
              <a:xfrm>
                <a:off x="3781" y="3183"/>
                <a:ext cx="4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2" name="Line 379"/>
              <p:cNvSpPr>
                <a:spLocks noChangeShapeType="1"/>
              </p:cNvSpPr>
              <p:nvPr/>
            </p:nvSpPr>
            <p:spPr bwMode="auto">
              <a:xfrm flipH="1">
                <a:off x="3781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3" name="Freeform 380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4" name="Freeform 381"/>
              <p:cNvSpPr>
                <a:spLocks/>
              </p:cNvSpPr>
              <p:nvPr/>
            </p:nvSpPr>
            <p:spPr bwMode="auto">
              <a:xfrm>
                <a:off x="3777" y="3183"/>
                <a:ext cx="11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5" name="Freeform 382"/>
              <p:cNvSpPr>
                <a:spLocks/>
              </p:cNvSpPr>
              <p:nvPr/>
            </p:nvSpPr>
            <p:spPr bwMode="auto">
              <a:xfrm>
                <a:off x="3776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6" name="Line 383"/>
              <p:cNvSpPr>
                <a:spLocks noChangeShapeType="1"/>
              </p:cNvSpPr>
              <p:nvPr/>
            </p:nvSpPr>
            <p:spPr bwMode="auto">
              <a:xfrm flipH="1">
                <a:off x="3776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7" name="Freeform 384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8" name="Freeform 385"/>
              <p:cNvSpPr>
                <a:spLocks/>
              </p:cNvSpPr>
              <p:nvPr/>
            </p:nvSpPr>
            <p:spPr bwMode="auto">
              <a:xfrm>
                <a:off x="3773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59" name="Freeform 386"/>
              <p:cNvSpPr>
                <a:spLocks/>
              </p:cNvSpPr>
              <p:nvPr/>
            </p:nvSpPr>
            <p:spPr bwMode="auto">
              <a:xfrm>
                <a:off x="3772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8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0" name="Freeform 387"/>
              <p:cNvSpPr>
                <a:spLocks/>
              </p:cNvSpPr>
              <p:nvPr/>
            </p:nvSpPr>
            <p:spPr bwMode="auto">
              <a:xfrm>
                <a:off x="3772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8"/>
                  </a:cxn>
                </a:cxnLst>
                <a:rect l="0" t="0" r="r" b="b"/>
                <a:pathLst>
                  <a:path w="6" h="8">
                    <a:moveTo>
                      <a:pt x="6" y="0"/>
                    </a:moveTo>
                    <a:lnTo>
                      <a:pt x="2" y="3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1" name="Freeform 388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2" name="Freeform 389"/>
              <p:cNvSpPr>
                <a:spLocks/>
              </p:cNvSpPr>
              <p:nvPr/>
            </p:nvSpPr>
            <p:spPr bwMode="auto">
              <a:xfrm>
                <a:off x="3770" y="3193"/>
                <a:ext cx="13" cy="9"/>
              </a:xfrm>
              <a:custGeom>
                <a:avLst/>
                <a:gdLst/>
                <a:ahLst/>
                <a:cxnLst>
                  <a:cxn ang="0">
                    <a:pos x="74" y="28"/>
                  </a:cxn>
                  <a:cxn ang="0">
                    <a:pos x="42" y="14"/>
                  </a:cxn>
                  <a:cxn ang="0">
                    <a:pos x="10" y="0"/>
                  </a:cxn>
                  <a:cxn ang="0">
                    <a:pos x="0" y="25"/>
                  </a:cxn>
                  <a:cxn ang="0">
                    <a:pos x="32" y="39"/>
                  </a:cxn>
                  <a:cxn ang="0">
                    <a:pos x="64" y="53"/>
                  </a:cxn>
                  <a:cxn ang="0">
                    <a:pos x="74" y="28"/>
                  </a:cxn>
                </a:cxnLst>
                <a:rect l="0" t="0" r="r" b="b"/>
                <a:pathLst>
                  <a:path w="74" h="53">
                    <a:moveTo>
                      <a:pt x="74" y="28"/>
                    </a:moveTo>
                    <a:lnTo>
                      <a:pt x="42" y="14"/>
                    </a:lnTo>
                    <a:lnTo>
                      <a:pt x="10" y="0"/>
                    </a:lnTo>
                    <a:lnTo>
                      <a:pt x="0" y="25"/>
                    </a:lnTo>
                    <a:lnTo>
                      <a:pt x="32" y="39"/>
                    </a:lnTo>
                    <a:lnTo>
                      <a:pt x="64" y="53"/>
                    </a:lnTo>
                    <a:lnTo>
                      <a:pt x="74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3" name="Freeform 390"/>
              <p:cNvSpPr>
                <a:spLocks/>
              </p:cNvSpPr>
              <p:nvPr/>
            </p:nvSpPr>
            <p:spPr bwMode="auto">
              <a:xfrm>
                <a:off x="3770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4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  <a:cxn ang="0">
                    <a:pos x="34" y="14"/>
                  </a:cxn>
                </a:cxnLst>
                <a:rect l="0" t="0" r="r" b="b"/>
                <a:pathLst>
                  <a:path w="34" h="14">
                    <a:moveTo>
                      <a:pt x="34" y="14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4"/>
                    </a:lnTo>
                    <a:lnTo>
                      <a:pt x="34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4" name="Freeform 391"/>
              <p:cNvSpPr>
                <a:spLocks/>
              </p:cNvSpPr>
              <p:nvPr/>
            </p:nvSpPr>
            <p:spPr bwMode="auto">
              <a:xfrm>
                <a:off x="3770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4"/>
                  </a:cxn>
                </a:cxnLst>
                <a:rect l="0" t="0" r="r" b="b"/>
                <a:pathLst>
                  <a:path w="2" h="14">
                    <a:moveTo>
                      <a:pt x="2" y="0"/>
                    </a:moveTo>
                    <a:lnTo>
                      <a:pt x="1" y="5"/>
                    </a:lnTo>
                    <a:lnTo>
                      <a:pt x="0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5" name="Freeform 392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6" name="Freeform 393"/>
              <p:cNvSpPr>
                <a:spLocks/>
              </p:cNvSpPr>
              <p:nvPr/>
            </p:nvSpPr>
            <p:spPr bwMode="auto">
              <a:xfrm>
                <a:off x="3770" y="3200"/>
                <a:ext cx="11" cy="4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8" y="26"/>
                  </a:cxn>
                  <a:cxn ang="0">
                    <a:pos x="68" y="0"/>
                  </a:cxn>
                </a:cxnLst>
                <a:rect l="0" t="0" r="r" b="b"/>
                <a:pathLst>
                  <a:path w="68" h="26">
                    <a:moveTo>
                      <a:pt x="68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8" y="26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7" name="Freeform 394"/>
              <p:cNvSpPr>
                <a:spLocks/>
              </p:cNvSpPr>
              <p:nvPr/>
            </p:nvSpPr>
            <p:spPr bwMode="auto">
              <a:xfrm>
                <a:off x="3770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  <a:cxn ang="0">
                    <a:pos x="34" y="0"/>
                  </a:cxn>
                </a:cxnLst>
                <a:rect l="0" t="0" r="r" b="b"/>
                <a:pathLst>
                  <a:path w="34" h="14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3" y="14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8" name="Freeform 395"/>
              <p:cNvSpPr>
                <a:spLocks/>
              </p:cNvSpPr>
              <p:nvPr/>
            </p:nvSpPr>
            <p:spPr bwMode="auto">
              <a:xfrm>
                <a:off x="3770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3" y="14"/>
                  </a:cxn>
                </a:cxnLst>
                <a:rect l="0" t="0" r="r" b="b"/>
                <a:pathLst>
                  <a:path w="3" h="14">
                    <a:moveTo>
                      <a:pt x="0" y="0"/>
                    </a:moveTo>
                    <a:lnTo>
                      <a:pt x="0" y="5"/>
                    </a:lnTo>
                    <a:lnTo>
                      <a:pt x="3" y="1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69" name="Freeform 396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0" name="Freeform 397"/>
              <p:cNvSpPr>
                <a:spLocks/>
              </p:cNvSpPr>
              <p:nvPr/>
            </p:nvSpPr>
            <p:spPr bwMode="auto">
              <a:xfrm>
                <a:off x="3771" y="320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10" y="52"/>
                  </a:cxn>
                  <a:cxn ang="0">
                    <a:pos x="41" y="38"/>
                  </a:cxn>
                  <a:cxn ang="0">
                    <a:pos x="72" y="24"/>
                  </a:cxn>
                  <a:cxn ang="0">
                    <a:pos x="62" y="0"/>
                  </a:cxn>
                </a:cxnLst>
                <a:rect l="0" t="0" r="r" b="b"/>
                <a:pathLst>
                  <a:path w="72" h="52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10" y="52"/>
                    </a:lnTo>
                    <a:lnTo>
                      <a:pt x="41" y="38"/>
                    </a:lnTo>
                    <a:lnTo>
                      <a:pt x="72" y="24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1" name="Freeform 398"/>
              <p:cNvSpPr>
                <a:spLocks/>
              </p:cNvSpPr>
              <p:nvPr/>
            </p:nvSpPr>
            <p:spPr bwMode="auto">
              <a:xfrm>
                <a:off x="3772" y="3208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4"/>
                  </a:cxn>
                  <a:cxn ang="0">
                    <a:pos x="4" y="22"/>
                  </a:cxn>
                  <a:cxn ang="0">
                    <a:pos x="31" y="0"/>
                  </a:cxn>
                </a:cxnLst>
                <a:rect l="0" t="0" r="r" b="b"/>
                <a:pathLst>
                  <a:path w="31" h="22">
                    <a:moveTo>
                      <a:pt x="31" y="0"/>
                    </a:moveTo>
                    <a:lnTo>
                      <a:pt x="0" y="14"/>
                    </a:lnTo>
                    <a:lnTo>
                      <a:pt x="4" y="22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2" name="Line 399"/>
              <p:cNvSpPr>
                <a:spLocks noChangeShapeType="1"/>
              </p:cNvSpPr>
              <p:nvPr/>
            </p:nvSpPr>
            <p:spPr bwMode="auto">
              <a:xfrm>
                <a:off x="3772" y="321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3" name="Freeform 400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4" name="Freeform 401"/>
              <p:cNvSpPr>
                <a:spLocks/>
              </p:cNvSpPr>
              <p:nvPr/>
            </p:nvSpPr>
            <p:spPr bwMode="auto">
              <a:xfrm>
                <a:off x="3773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5" name="Freeform 402"/>
              <p:cNvSpPr>
                <a:spLocks/>
              </p:cNvSpPr>
              <p:nvPr/>
            </p:nvSpPr>
            <p:spPr bwMode="auto">
              <a:xfrm>
                <a:off x="3776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6" name="Line 403"/>
              <p:cNvSpPr>
                <a:spLocks noChangeShapeType="1"/>
              </p:cNvSpPr>
              <p:nvPr/>
            </p:nvSpPr>
            <p:spPr bwMode="auto">
              <a:xfrm>
                <a:off x="3776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7" name="Freeform 404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8" name="Freeform 405"/>
              <p:cNvSpPr>
                <a:spLocks/>
              </p:cNvSpPr>
              <p:nvPr/>
            </p:nvSpPr>
            <p:spPr bwMode="auto">
              <a:xfrm>
                <a:off x="3777" y="3207"/>
                <a:ext cx="11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79" name="Freeform 406"/>
              <p:cNvSpPr>
                <a:spLocks/>
              </p:cNvSpPr>
              <p:nvPr/>
            </p:nvSpPr>
            <p:spPr bwMode="auto">
              <a:xfrm>
                <a:off x="3781" y="3216"/>
                <a:ext cx="4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0" name="Line 407"/>
              <p:cNvSpPr>
                <a:spLocks noChangeShapeType="1"/>
              </p:cNvSpPr>
              <p:nvPr/>
            </p:nvSpPr>
            <p:spPr bwMode="auto">
              <a:xfrm>
                <a:off x="3781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1" name="Freeform 408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2" name="Freeform 409"/>
              <p:cNvSpPr>
                <a:spLocks/>
              </p:cNvSpPr>
              <p:nvPr/>
            </p:nvSpPr>
            <p:spPr bwMode="auto">
              <a:xfrm>
                <a:off x="3782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3" name="Freeform 410"/>
              <p:cNvSpPr>
                <a:spLocks/>
              </p:cNvSpPr>
              <p:nvPr/>
            </p:nvSpPr>
            <p:spPr bwMode="auto">
              <a:xfrm>
                <a:off x="3787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3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3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4" name="Line 411"/>
              <p:cNvSpPr>
                <a:spLocks noChangeShapeType="1"/>
              </p:cNvSpPr>
              <p:nvPr/>
            </p:nvSpPr>
            <p:spPr bwMode="auto">
              <a:xfrm>
                <a:off x="3787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5" name="Freeform 412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6" name="Freeform 413"/>
              <p:cNvSpPr>
                <a:spLocks/>
              </p:cNvSpPr>
              <p:nvPr/>
            </p:nvSpPr>
            <p:spPr bwMode="auto">
              <a:xfrm>
                <a:off x="3788" y="3213"/>
                <a:ext cx="11" cy="14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38" y="83"/>
                  </a:cxn>
                  <a:cxn ang="0">
                    <a:pos x="52" y="50"/>
                  </a:cxn>
                  <a:cxn ang="0">
                    <a:pos x="65" y="16"/>
                  </a:cxn>
                  <a:cxn ang="0">
                    <a:pos x="26" y="0"/>
                  </a:cxn>
                </a:cxnLst>
                <a:rect l="0" t="0" r="r" b="b"/>
                <a:pathLst>
                  <a:path w="65" h="83">
                    <a:moveTo>
                      <a:pt x="26" y="0"/>
                    </a:moveTo>
                    <a:lnTo>
                      <a:pt x="13" y="33"/>
                    </a:lnTo>
                    <a:lnTo>
                      <a:pt x="0" y="67"/>
                    </a:lnTo>
                    <a:lnTo>
                      <a:pt x="38" y="83"/>
                    </a:lnTo>
                    <a:lnTo>
                      <a:pt x="52" y="50"/>
                    </a:lnTo>
                    <a:lnTo>
                      <a:pt x="65" y="16"/>
                    </a:lnTo>
                    <a:lnTo>
                      <a:pt x="2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7" name="Freeform 414"/>
              <p:cNvSpPr>
                <a:spLocks/>
              </p:cNvSpPr>
              <p:nvPr/>
            </p:nvSpPr>
            <p:spPr bwMode="auto">
              <a:xfrm>
                <a:off x="3794" y="3221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5" y="34"/>
                  </a:cxn>
                  <a:cxn ang="0">
                    <a:pos x="14" y="0"/>
                  </a:cxn>
                </a:cxnLst>
                <a:rect l="0" t="0" r="r" b="b"/>
                <a:pathLst>
                  <a:path w="14" h="34">
                    <a:moveTo>
                      <a:pt x="14" y="0"/>
                    </a:moveTo>
                    <a:lnTo>
                      <a:pt x="0" y="33"/>
                    </a:lnTo>
                    <a:lnTo>
                      <a:pt x="5" y="34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8" name="Line 415"/>
              <p:cNvSpPr>
                <a:spLocks noChangeShapeType="1"/>
              </p:cNvSpPr>
              <p:nvPr/>
            </p:nvSpPr>
            <p:spPr bwMode="auto">
              <a:xfrm>
                <a:off x="3794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989" name="Freeform 416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5" name="Group 618"/>
            <p:cNvGrpSpPr>
              <a:grpSpLocks/>
            </p:cNvGrpSpPr>
            <p:nvPr/>
          </p:nvGrpSpPr>
          <p:grpSpPr bwMode="auto">
            <a:xfrm>
              <a:off x="681" y="1727"/>
              <a:ext cx="3194" cy="1557"/>
              <a:chOff x="681" y="1727"/>
              <a:chExt cx="3194" cy="1557"/>
            </a:xfrm>
          </p:grpSpPr>
          <p:sp>
            <p:nvSpPr>
              <p:cNvPr id="2590" name="Freeform 418"/>
              <p:cNvSpPr>
                <a:spLocks/>
              </p:cNvSpPr>
              <p:nvPr/>
            </p:nvSpPr>
            <p:spPr bwMode="auto">
              <a:xfrm>
                <a:off x="3795" y="3216"/>
                <a:ext cx="10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1" y="11"/>
                  </a:cxn>
                  <a:cxn ang="0">
                    <a:pos x="17" y="0"/>
                  </a:cxn>
                </a:cxnLst>
                <a:rect l="0" t="0" r="r" b="b"/>
                <a:pathLst>
                  <a:path w="61" h="81">
                    <a:moveTo>
                      <a:pt x="17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1" y="11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1" name="Freeform 419"/>
              <p:cNvSpPr>
                <a:spLocks/>
              </p:cNvSpPr>
              <p:nvPr/>
            </p:nvSpPr>
            <p:spPr bwMode="auto">
              <a:xfrm>
                <a:off x="3802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2" name="Line 420"/>
              <p:cNvSpPr>
                <a:spLocks noChangeShapeType="1"/>
              </p:cNvSpPr>
              <p:nvPr/>
            </p:nvSpPr>
            <p:spPr bwMode="auto">
              <a:xfrm>
                <a:off x="3802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3" name="Freeform 421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4" name="Freeform 422"/>
              <p:cNvSpPr>
                <a:spLocks/>
              </p:cNvSpPr>
              <p:nvPr/>
            </p:nvSpPr>
            <p:spPr bwMode="auto">
              <a:xfrm>
                <a:off x="3803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9" y="80"/>
                  </a:cxn>
                  <a:cxn ang="0">
                    <a:pos x="54" y="44"/>
                  </a:cxn>
                  <a:cxn ang="0">
                    <a:pos x="60" y="8"/>
                  </a:cxn>
                  <a:cxn ang="0">
                    <a:pos x="11" y="0"/>
                  </a:cxn>
                </a:cxnLst>
                <a:rect l="0" t="0" r="r" b="b"/>
                <a:pathLst>
                  <a:path w="60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9" y="80"/>
                    </a:lnTo>
                    <a:lnTo>
                      <a:pt x="54" y="44"/>
                    </a:lnTo>
                    <a:lnTo>
                      <a:pt x="60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5" name="Freeform 423"/>
              <p:cNvSpPr>
                <a:spLocks/>
              </p:cNvSpPr>
              <p:nvPr/>
            </p:nvSpPr>
            <p:spPr bwMode="auto">
              <a:xfrm>
                <a:off x="3811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6" name="Line 424"/>
              <p:cNvSpPr>
                <a:spLocks noChangeShapeType="1"/>
              </p:cNvSpPr>
              <p:nvPr/>
            </p:nvSpPr>
            <p:spPr bwMode="auto">
              <a:xfrm>
                <a:off x="381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7" name="Freeform 425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8" name="Freeform 426"/>
              <p:cNvSpPr>
                <a:spLocks/>
              </p:cNvSpPr>
              <p:nvPr/>
            </p:nvSpPr>
            <p:spPr bwMode="auto">
              <a:xfrm>
                <a:off x="3811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99" name="Freeform 427"/>
              <p:cNvSpPr>
                <a:spLocks/>
              </p:cNvSpPr>
              <p:nvPr/>
            </p:nvSpPr>
            <p:spPr bwMode="auto">
              <a:xfrm>
                <a:off x="3820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0" name="Line 428"/>
              <p:cNvSpPr>
                <a:spLocks noChangeShapeType="1"/>
              </p:cNvSpPr>
              <p:nvPr/>
            </p:nvSpPr>
            <p:spPr bwMode="auto">
              <a:xfrm>
                <a:off x="382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1" name="Freeform 429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2" name="Freeform 430"/>
              <p:cNvSpPr>
                <a:spLocks/>
              </p:cNvSpPr>
              <p:nvPr/>
            </p:nvSpPr>
            <p:spPr bwMode="auto">
              <a:xfrm>
                <a:off x="3820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1"/>
                  </a:cxn>
                </a:cxnLst>
                <a:rect l="0" t="0" r="r" b="b"/>
                <a:pathLst>
                  <a:path w="52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2" y="72"/>
                    </a:lnTo>
                    <a:lnTo>
                      <a:pt x="51" y="36"/>
                    </a:lnTo>
                    <a:lnTo>
                      <a:pt x="50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3" name="Freeform 431"/>
              <p:cNvSpPr>
                <a:spLocks/>
              </p:cNvSpPr>
              <p:nvPr/>
            </p:nvSpPr>
            <p:spPr bwMode="auto">
              <a:xfrm>
                <a:off x="3828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3" y="36"/>
                  </a:cxn>
                  <a:cxn ang="0">
                    <a:pos x="0" y="0"/>
                  </a:cxn>
                </a:cxnLst>
                <a:rect l="0" t="0" r="r" b="b"/>
                <a:pathLst>
                  <a:path w="3" h="36">
                    <a:moveTo>
                      <a:pt x="0" y="0"/>
                    </a:moveTo>
                    <a:lnTo>
                      <a:pt x="1" y="36"/>
                    </a:lnTo>
                    <a:lnTo>
                      <a:pt x="3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4" name="Line 432"/>
              <p:cNvSpPr>
                <a:spLocks noChangeShapeType="1"/>
              </p:cNvSpPr>
              <p:nvPr/>
            </p:nvSpPr>
            <p:spPr bwMode="auto">
              <a:xfrm>
                <a:off x="3829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5" name="Freeform 433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6" name="Freeform 434"/>
              <p:cNvSpPr>
                <a:spLocks/>
              </p:cNvSpPr>
              <p:nvPr/>
            </p:nvSpPr>
            <p:spPr bwMode="auto">
              <a:xfrm>
                <a:off x="3828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6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49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6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49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7" name="Freeform 435"/>
              <p:cNvSpPr>
                <a:spLocks/>
              </p:cNvSpPr>
              <p:nvPr/>
            </p:nvSpPr>
            <p:spPr bwMode="auto">
              <a:xfrm>
                <a:off x="3837" y="322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7" y="35"/>
                  </a:cxn>
                  <a:cxn ang="0">
                    <a:pos x="0" y="0"/>
                  </a:cxn>
                </a:cxnLst>
                <a:rect l="0" t="0" r="r" b="b"/>
                <a:pathLst>
                  <a:path w="7" h="36">
                    <a:moveTo>
                      <a:pt x="0" y="0"/>
                    </a:moveTo>
                    <a:lnTo>
                      <a:pt x="3" y="36"/>
                    </a:lnTo>
                    <a:lnTo>
                      <a:pt x="7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8" name="Line 436"/>
              <p:cNvSpPr>
                <a:spLocks noChangeShapeType="1"/>
              </p:cNvSpPr>
              <p:nvPr/>
            </p:nvSpPr>
            <p:spPr bwMode="auto">
              <a:xfrm flipV="1">
                <a:off x="3837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09" name="Freeform 437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0" name="Freeform 438"/>
              <p:cNvSpPr>
                <a:spLocks/>
              </p:cNvSpPr>
              <p:nvPr/>
            </p:nvSpPr>
            <p:spPr bwMode="auto">
              <a:xfrm>
                <a:off x="3835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8" y="45"/>
                  </a:cxn>
                  <a:cxn ang="0">
                    <a:pos x="15" y="80"/>
                  </a:cxn>
                  <a:cxn ang="0">
                    <a:pos x="60" y="69"/>
                  </a:cxn>
                  <a:cxn ang="0">
                    <a:pos x="53" y="34"/>
                  </a:cxn>
                  <a:cxn ang="0">
                    <a:pos x="45" y="0"/>
                  </a:cxn>
                  <a:cxn ang="0">
                    <a:pos x="0" y="10"/>
                  </a:cxn>
                </a:cxnLst>
                <a:rect l="0" t="0" r="r" b="b"/>
                <a:pathLst>
                  <a:path w="60" h="80">
                    <a:moveTo>
                      <a:pt x="0" y="10"/>
                    </a:moveTo>
                    <a:lnTo>
                      <a:pt x="8" y="45"/>
                    </a:lnTo>
                    <a:lnTo>
                      <a:pt x="15" y="80"/>
                    </a:lnTo>
                    <a:lnTo>
                      <a:pt x="60" y="69"/>
                    </a:lnTo>
                    <a:lnTo>
                      <a:pt x="53" y="34"/>
                    </a:lnTo>
                    <a:lnTo>
                      <a:pt x="45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1" name="Freeform 439"/>
              <p:cNvSpPr>
                <a:spLocks/>
              </p:cNvSpPr>
              <p:nvPr/>
            </p:nvSpPr>
            <p:spPr bwMode="auto">
              <a:xfrm>
                <a:off x="3844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7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2" name="Line 440"/>
              <p:cNvSpPr>
                <a:spLocks noChangeShapeType="1"/>
              </p:cNvSpPr>
              <p:nvPr/>
            </p:nvSpPr>
            <p:spPr bwMode="auto">
              <a:xfrm>
                <a:off x="3845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3" name="Freeform 441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4" name="Freeform 442"/>
              <p:cNvSpPr>
                <a:spLocks/>
              </p:cNvSpPr>
              <p:nvPr/>
            </p:nvSpPr>
            <p:spPr bwMode="auto">
              <a:xfrm>
                <a:off x="3842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1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1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5" name="Freeform 443"/>
              <p:cNvSpPr>
                <a:spLocks/>
              </p:cNvSpPr>
              <p:nvPr/>
            </p:nvSpPr>
            <p:spPr bwMode="auto">
              <a:xfrm>
                <a:off x="3851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5">
                    <a:moveTo>
                      <a:pt x="0" y="0"/>
                    </a:moveTo>
                    <a:lnTo>
                      <a:pt x="10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6" name="Line 444"/>
              <p:cNvSpPr>
                <a:spLocks noChangeShapeType="1"/>
              </p:cNvSpPr>
              <p:nvPr/>
            </p:nvSpPr>
            <p:spPr bwMode="auto">
              <a:xfrm flipV="1">
                <a:off x="3853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7" name="Freeform 445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8" name="Freeform 446"/>
              <p:cNvSpPr>
                <a:spLocks/>
              </p:cNvSpPr>
              <p:nvPr/>
            </p:nvSpPr>
            <p:spPr bwMode="auto">
              <a:xfrm>
                <a:off x="3849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4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6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4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6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19" name="Freeform 447"/>
              <p:cNvSpPr>
                <a:spLocks/>
              </p:cNvSpPr>
              <p:nvPr/>
            </p:nvSpPr>
            <p:spPr bwMode="auto">
              <a:xfrm>
                <a:off x="3857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18" y="30"/>
                  </a:cxn>
                  <a:cxn ang="0">
                    <a:pos x="0" y="0"/>
                  </a:cxn>
                </a:cxnLst>
                <a:rect l="0" t="0" r="r" b="b"/>
                <a:pathLst>
                  <a:path w="18" h="33">
                    <a:moveTo>
                      <a:pt x="0" y="0"/>
                    </a:moveTo>
                    <a:lnTo>
                      <a:pt x="14" y="33"/>
                    </a:lnTo>
                    <a:lnTo>
                      <a:pt x="18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0" name="Line 448"/>
              <p:cNvSpPr>
                <a:spLocks noChangeShapeType="1"/>
              </p:cNvSpPr>
              <p:nvPr/>
            </p:nvSpPr>
            <p:spPr bwMode="auto">
              <a:xfrm flipV="1">
                <a:off x="3860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1" name="Freeform 449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2" name="Freeform 450"/>
              <p:cNvSpPr>
                <a:spLocks/>
              </p:cNvSpPr>
              <p:nvPr/>
            </p:nvSpPr>
            <p:spPr bwMode="auto">
              <a:xfrm>
                <a:off x="3854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19" y="51"/>
                  </a:cxn>
                  <a:cxn ang="0">
                    <a:pos x="37" y="81"/>
                  </a:cxn>
                  <a:cxn ang="0">
                    <a:pos x="67" y="60"/>
                  </a:cxn>
                  <a:cxn ang="0">
                    <a:pos x="48" y="30"/>
                  </a:cxn>
                  <a:cxn ang="0">
                    <a:pos x="3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81">
                    <a:moveTo>
                      <a:pt x="0" y="21"/>
                    </a:moveTo>
                    <a:lnTo>
                      <a:pt x="19" y="51"/>
                    </a:lnTo>
                    <a:lnTo>
                      <a:pt x="37" y="81"/>
                    </a:lnTo>
                    <a:lnTo>
                      <a:pt x="67" y="60"/>
                    </a:lnTo>
                    <a:lnTo>
                      <a:pt x="48" y="30"/>
                    </a:lnTo>
                    <a:lnTo>
                      <a:pt x="3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3" name="Freeform 451"/>
              <p:cNvSpPr>
                <a:spLocks/>
              </p:cNvSpPr>
              <p:nvPr/>
            </p:nvSpPr>
            <p:spPr bwMode="auto">
              <a:xfrm>
                <a:off x="3862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30">
                    <a:moveTo>
                      <a:pt x="0" y="0"/>
                    </a:moveTo>
                    <a:lnTo>
                      <a:pt x="19" y="30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4" name="Line 452"/>
              <p:cNvSpPr>
                <a:spLocks noChangeShapeType="1"/>
              </p:cNvSpPr>
              <p:nvPr/>
            </p:nvSpPr>
            <p:spPr bwMode="auto">
              <a:xfrm flipV="1">
                <a:off x="3865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5" name="Freeform 453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6" name="Freeform 454"/>
              <p:cNvSpPr>
                <a:spLocks/>
              </p:cNvSpPr>
              <p:nvPr/>
            </p:nvSpPr>
            <p:spPr bwMode="auto">
              <a:xfrm>
                <a:off x="3858" y="3206"/>
                <a:ext cx="12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7" name="Freeform 455"/>
              <p:cNvSpPr>
                <a:spLocks/>
              </p:cNvSpPr>
              <p:nvPr/>
            </p:nvSpPr>
            <p:spPr bwMode="auto">
              <a:xfrm>
                <a:off x="3866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8" name="Freeform 456"/>
              <p:cNvSpPr>
                <a:spLocks/>
              </p:cNvSpPr>
              <p:nvPr/>
            </p:nvSpPr>
            <p:spPr bwMode="auto">
              <a:xfrm>
                <a:off x="3870" y="3213"/>
                <a:ext cx="1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29" name="Freeform 457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0" name="Freeform 458"/>
              <p:cNvSpPr>
                <a:spLocks/>
              </p:cNvSpPr>
              <p:nvPr/>
            </p:nvSpPr>
            <p:spPr bwMode="auto">
              <a:xfrm>
                <a:off x="3861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1" name="Freeform 459"/>
              <p:cNvSpPr>
                <a:spLocks/>
              </p:cNvSpPr>
              <p:nvPr/>
            </p:nvSpPr>
            <p:spPr bwMode="auto">
              <a:xfrm>
                <a:off x="3868" y="32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2" name="Freeform 460"/>
              <p:cNvSpPr>
                <a:spLocks/>
              </p:cNvSpPr>
              <p:nvPr/>
            </p:nvSpPr>
            <p:spPr bwMode="auto">
              <a:xfrm>
                <a:off x="3873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3" name="Freeform 461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4" name="Freeform 462"/>
              <p:cNvSpPr>
                <a:spLocks/>
              </p:cNvSpPr>
              <p:nvPr/>
            </p:nvSpPr>
            <p:spPr bwMode="auto">
              <a:xfrm>
                <a:off x="3862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5" name="Freeform 463"/>
              <p:cNvSpPr>
                <a:spLocks/>
              </p:cNvSpPr>
              <p:nvPr/>
            </p:nvSpPr>
            <p:spPr bwMode="auto">
              <a:xfrm>
                <a:off x="3869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6" name="Freeform 464"/>
              <p:cNvSpPr>
                <a:spLocks/>
              </p:cNvSpPr>
              <p:nvPr/>
            </p:nvSpPr>
            <p:spPr bwMode="auto">
              <a:xfrm>
                <a:off x="3874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7" name="Freeform 465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8" name="Freeform 466"/>
              <p:cNvSpPr>
                <a:spLocks/>
              </p:cNvSpPr>
              <p:nvPr/>
            </p:nvSpPr>
            <p:spPr bwMode="auto">
              <a:xfrm>
                <a:off x="773" y="3196"/>
                <a:ext cx="12" cy="7"/>
              </a:xfrm>
              <a:custGeom>
                <a:avLst/>
                <a:gdLst/>
                <a:ahLst/>
                <a:cxnLst>
                  <a:cxn ang="0">
                    <a:pos x="4" y="39"/>
                  </a:cxn>
                  <a:cxn ang="0">
                    <a:pos x="37" y="32"/>
                  </a:cxn>
                  <a:cxn ang="0">
                    <a:pos x="71" y="25"/>
                  </a:cxn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4" y="39"/>
                  </a:cxn>
                </a:cxnLst>
                <a:rect l="0" t="0" r="r" b="b"/>
                <a:pathLst>
                  <a:path w="71" h="39">
                    <a:moveTo>
                      <a:pt x="4" y="39"/>
                    </a:moveTo>
                    <a:lnTo>
                      <a:pt x="37" y="32"/>
                    </a:lnTo>
                    <a:lnTo>
                      <a:pt x="71" y="25"/>
                    </a:lnTo>
                    <a:lnTo>
                      <a:pt x="67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39" name="Freeform 467"/>
              <p:cNvSpPr>
                <a:spLocks/>
              </p:cNvSpPr>
              <p:nvPr/>
            </p:nvSpPr>
            <p:spPr bwMode="auto">
              <a:xfrm>
                <a:off x="779" y="3195"/>
                <a:ext cx="5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4" y="11"/>
                  </a:cxn>
                  <a:cxn ang="0">
                    <a:pos x="32" y="6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4" h="18">
                    <a:moveTo>
                      <a:pt x="0" y="18"/>
                    </a:moveTo>
                    <a:lnTo>
                      <a:pt x="34" y="11"/>
                    </a:lnTo>
                    <a:lnTo>
                      <a:pt x="32" y="6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0" name="Freeform 468"/>
              <p:cNvSpPr>
                <a:spLocks/>
              </p:cNvSpPr>
              <p:nvPr/>
            </p:nvSpPr>
            <p:spPr bwMode="auto">
              <a:xfrm>
                <a:off x="784" y="3195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1" name="Freeform 469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2" name="Freeform 470"/>
              <p:cNvSpPr>
                <a:spLocks/>
              </p:cNvSpPr>
              <p:nvPr/>
            </p:nvSpPr>
            <p:spPr bwMode="auto">
              <a:xfrm>
                <a:off x="772" y="3190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4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5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2"/>
                    </a:lnTo>
                    <a:lnTo>
                      <a:pt x="72" y="24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5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3" name="Freeform 471"/>
              <p:cNvSpPr>
                <a:spLocks/>
              </p:cNvSpPr>
              <p:nvPr/>
            </p:nvSpPr>
            <p:spPr bwMode="auto">
              <a:xfrm>
                <a:off x="777" y="3189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4" name="Line 472"/>
              <p:cNvSpPr>
                <a:spLocks noChangeShapeType="1"/>
              </p:cNvSpPr>
              <p:nvPr/>
            </p:nvSpPr>
            <p:spPr bwMode="auto">
              <a:xfrm flipH="1" flipV="1">
                <a:off x="781" y="31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5" name="Freeform 473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6" name="Freeform 474"/>
              <p:cNvSpPr>
                <a:spLocks/>
              </p:cNvSpPr>
              <p:nvPr/>
            </p:nvSpPr>
            <p:spPr bwMode="auto">
              <a:xfrm>
                <a:off x="769" y="3185"/>
                <a:ext cx="12" cy="13"/>
              </a:xfrm>
              <a:custGeom>
                <a:avLst/>
                <a:gdLst/>
                <a:ahLst/>
                <a:cxnLst>
                  <a:cxn ang="0">
                    <a:pos x="22" y="75"/>
                  </a:cxn>
                  <a:cxn ang="0">
                    <a:pos x="46" y="49"/>
                  </a:cxn>
                  <a:cxn ang="0">
                    <a:pos x="71" y="24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2"/>
                  </a:cxn>
                  <a:cxn ang="0">
                    <a:pos x="22" y="75"/>
                  </a:cxn>
                </a:cxnLst>
                <a:rect l="0" t="0" r="r" b="b"/>
                <a:pathLst>
                  <a:path w="71" h="75">
                    <a:moveTo>
                      <a:pt x="22" y="75"/>
                    </a:moveTo>
                    <a:lnTo>
                      <a:pt x="46" y="49"/>
                    </a:lnTo>
                    <a:lnTo>
                      <a:pt x="71" y="24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2"/>
                    </a:lnTo>
                    <a:lnTo>
                      <a:pt x="22" y="7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7" name="Freeform 475"/>
              <p:cNvSpPr>
                <a:spLocks/>
              </p:cNvSpPr>
              <p:nvPr/>
            </p:nvSpPr>
            <p:spPr bwMode="auto">
              <a:xfrm>
                <a:off x="773" y="3185"/>
                <a:ext cx="4" cy="4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5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5" h="29">
                    <a:moveTo>
                      <a:pt x="0" y="29"/>
                    </a:moveTo>
                    <a:lnTo>
                      <a:pt x="25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8" name="Line 476"/>
              <p:cNvSpPr>
                <a:spLocks noChangeShapeType="1"/>
              </p:cNvSpPr>
              <p:nvPr/>
            </p:nvSpPr>
            <p:spPr bwMode="auto">
              <a:xfrm flipH="1" flipV="1">
                <a:off x="776" y="31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49" name="Freeform 477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0" name="Freeform 478"/>
              <p:cNvSpPr>
                <a:spLocks/>
              </p:cNvSpPr>
              <p:nvPr/>
            </p:nvSpPr>
            <p:spPr bwMode="auto">
              <a:xfrm>
                <a:off x="765" y="3181"/>
                <a:ext cx="11" cy="13"/>
              </a:xfrm>
              <a:custGeom>
                <a:avLst/>
                <a:gdLst/>
                <a:ahLst/>
                <a:cxnLst>
                  <a:cxn ang="0">
                    <a:pos x="29" y="79"/>
                  </a:cxn>
                  <a:cxn ang="0">
                    <a:pos x="48" y="50"/>
                  </a:cxn>
                  <a:cxn ang="0">
                    <a:pos x="68" y="21"/>
                  </a:cxn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29" y="79"/>
                  </a:cxn>
                </a:cxnLst>
                <a:rect l="0" t="0" r="r" b="b"/>
                <a:pathLst>
                  <a:path w="68" h="79">
                    <a:moveTo>
                      <a:pt x="29" y="79"/>
                    </a:moveTo>
                    <a:lnTo>
                      <a:pt x="48" y="50"/>
                    </a:lnTo>
                    <a:lnTo>
                      <a:pt x="68" y="21"/>
                    </a:lnTo>
                    <a:lnTo>
                      <a:pt x="40" y="0"/>
                    </a:lnTo>
                    <a:lnTo>
                      <a:pt x="20" y="29"/>
                    </a:lnTo>
                    <a:lnTo>
                      <a:pt x="0" y="58"/>
                    </a:lnTo>
                    <a:lnTo>
                      <a:pt x="29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1" name="Freeform 479"/>
              <p:cNvSpPr>
                <a:spLocks/>
              </p:cNvSpPr>
              <p:nvPr/>
            </p:nvSpPr>
            <p:spPr bwMode="auto">
              <a:xfrm>
                <a:off x="768" y="3181"/>
                <a:ext cx="3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0" y="3"/>
                  </a:cxn>
                  <a:cxn ang="0">
                    <a:pos x="14" y="0"/>
                  </a:cxn>
                  <a:cxn ang="0">
                    <a:pos x="0" y="32"/>
                  </a:cxn>
                </a:cxnLst>
                <a:rect l="0" t="0" r="r" b="b"/>
                <a:pathLst>
                  <a:path w="20" h="32">
                    <a:moveTo>
                      <a:pt x="0" y="32"/>
                    </a:moveTo>
                    <a:lnTo>
                      <a:pt x="20" y="3"/>
                    </a:lnTo>
                    <a:lnTo>
                      <a:pt x="14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2" name="Line 480"/>
              <p:cNvSpPr>
                <a:spLocks noChangeShapeType="1"/>
              </p:cNvSpPr>
              <p:nvPr/>
            </p:nvSpPr>
            <p:spPr bwMode="auto">
              <a:xfrm flipH="1" flipV="1">
                <a:off x="771" y="31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3" name="Freeform 481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4" name="Freeform 482"/>
              <p:cNvSpPr>
                <a:spLocks/>
              </p:cNvSpPr>
              <p:nvPr/>
            </p:nvSpPr>
            <p:spPr bwMode="auto">
              <a:xfrm>
                <a:off x="760" y="3178"/>
                <a:ext cx="11" cy="13"/>
              </a:xfrm>
              <a:custGeom>
                <a:avLst/>
                <a:gdLst/>
                <a:ahLst/>
                <a:cxnLst>
                  <a:cxn ang="0">
                    <a:pos x="37" y="83"/>
                  </a:cxn>
                  <a:cxn ang="0">
                    <a:pos x="51" y="50"/>
                  </a:cxn>
                  <a:cxn ang="0">
                    <a:pos x="65" y="18"/>
                  </a:cxn>
                  <a:cxn ang="0">
                    <a:pos x="29" y="0"/>
                  </a:cxn>
                  <a:cxn ang="0">
                    <a:pos x="15" y="33"/>
                  </a:cxn>
                  <a:cxn ang="0">
                    <a:pos x="0" y="65"/>
                  </a:cxn>
                  <a:cxn ang="0">
                    <a:pos x="37" y="83"/>
                  </a:cxn>
                </a:cxnLst>
                <a:rect l="0" t="0" r="r" b="b"/>
                <a:pathLst>
                  <a:path w="65" h="83">
                    <a:moveTo>
                      <a:pt x="37" y="83"/>
                    </a:moveTo>
                    <a:lnTo>
                      <a:pt x="51" y="50"/>
                    </a:lnTo>
                    <a:lnTo>
                      <a:pt x="65" y="18"/>
                    </a:lnTo>
                    <a:lnTo>
                      <a:pt x="29" y="0"/>
                    </a:lnTo>
                    <a:lnTo>
                      <a:pt x="15" y="33"/>
                    </a:lnTo>
                    <a:lnTo>
                      <a:pt x="0" y="65"/>
                    </a:lnTo>
                    <a:lnTo>
                      <a:pt x="37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5" name="Freeform 483"/>
              <p:cNvSpPr>
                <a:spLocks/>
              </p:cNvSpPr>
              <p:nvPr/>
            </p:nvSpPr>
            <p:spPr bwMode="auto">
              <a:xfrm>
                <a:off x="762" y="3177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4" h="35">
                    <a:moveTo>
                      <a:pt x="0" y="35"/>
                    </a:moveTo>
                    <a:lnTo>
                      <a:pt x="14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6" name="Line 484"/>
              <p:cNvSpPr>
                <a:spLocks noChangeShapeType="1"/>
              </p:cNvSpPr>
              <p:nvPr/>
            </p:nvSpPr>
            <p:spPr bwMode="auto">
              <a:xfrm flipH="1" flipV="1">
                <a:off x="764" y="31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7" name="Freeform 485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8" name="Freeform 486"/>
              <p:cNvSpPr>
                <a:spLocks/>
              </p:cNvSpPr>
              <p:nvPr/>
            </p:nvSpPr>
            <p:spPr bwMode="auto">
              <a:xfrm>
                <a:off x="753" y="3175"/>
                <a:ext cx="11" cy="14"/>
              </a:xfrm>
              <a:custGeom>
                <a:avLst/>
                <a:gdLst/>
                <a:ahLst/>
                <a:cxnLst>
                  <a:cxn ang="0">
                    <a:pos x="42" y="83"/>
                  </a:cxn>
                  <a:cxn ang="0">
                    <a:pos x="52" y="49"/>
                  </a:cxn>
                  <a:cxn ang="0">
                    <a:pos x="61" y="14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2" y="83"/>
                  </a:cxn>
                </a:cxnLst>
                <a:rect l="0" t="0" r="r" b="b"/>
                <a:pathLst>
                  <a:path w="61" h="83">
                    <a:moveTo>
                      <a:pt x="42" y="83"/>
                    </a:moveTo>
                    <a:lnTo>
                      <a:pt x="52" y="49"/>
                    </a:lnTo>
                    <a:lnTo>
                      <a:pt x="61" y="14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2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59" name="Freeform 487"/>
              <p:cNvSpPr>
                <a:spLocks/>
              </p:cNvSpPr>
              <p:nvPr/>
            </p:nvSpPr>
            <p:spPr bwMode="auto">
              <a:xfrm>
                <a:off x="755" y="317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0" y="0"/>
                  </a:cxn>
                  <a:cxn ang="0">
                    <a:pos x="6" y="0"/>
                  </a:cxn>
                  <a:cxn ang="0">
                    <a:pos x="0" y="35"/>
                  </a:cxn>
                </a:cxnLst>
                <a:rect l="0" t="0" r="r" b="b"/>
                <a:pathLst>
                  <a:path w="10" h="35">
                    <a:moveTo>
                      <a:pt x="0" y="35"/>
                    </a:moveTo>
                    <a:lnTo>
                      <a:pt x="10" y="0"/>
                    </a:lnTo>
                    <a:lnTo>
                      <a:pt x="6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0" name="Line 488"/>
              <p:cNvSpPr>
                <a:spLocks noChangeShapeType="1"/>
              </p:cNvSpPr>
              <p:nvPr/>
            </p:nvSpPr>
            <p:spPr bwMode="auto">
              <a:xfrm flipH="1">
                <a:off x="756" y="31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1" name="Freeform 489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2" name="Freeform 490"/>
              <p:cNvSpPr>
                <a:spLocks/>
              </p:cNvSpPr>
              <p:nvPr/>
            </p:nvSpPr>
            <p:spPr bwMode="auto">
              <a:xfrm>
                <a:off x="746" y="3173"/>
                <a:ext cx="10" cy="14"/>
              </a:xfrm>
              <a:custGeom>
                <a:avLst/>
                <a:gdLst/>
                <a:ahLst/>
                <a:cxnLst>
                  <a:cxn ang="0">
                    <a:pos x="46" y="81"/>
                  </a:cxn>
                  <a:cxn ang="0">
                    <a:pos x="53" y="46"/>
                  </a:cxn>
                  <a:cxn ang="0">
                    <a:pos x="59" y="11"/>
                  </a:cxn>
                  <a:cxn ang="0">
                    <a:pos x="13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6" y="81"/>
                  </a:cxn>
                </a:cxnLst>
                <a:rect l="0" t="0" r="r" b="b"/>
                <a:pathLst>
                  <a:path w="59" h="81">
                    <a:moveTo>
                      <a:pt x="46" y="81"/>
                    </a:moveTo>
                    <a:lnTo>
                      <a:pt x="53" y="46"/>
                    </a:lnTo>
                    <a:lnTo>
                      <a:pt x="59" y="11"/>
                    </a:lnTo>
                    <a:lnTo>
                      <a:pt x="13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46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3" name="Freeform 491"/>
              <p:cNvSpPr>
                <a:spLocks/>
              </p:cNvSpPr>
              <p:nvPr/>
            </p:nvSpPr>
            <p:spPr bwMode="auto">
              <a:xfrm>
                <a:off x="747" y="317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4" name="Line 492"/>
              <p:cNvSpPr>
                <a:spLocks noChangeShapeType="1"/>
              </p:cNvSpPr>
              <p:nvPr/>
            </p:nvSpPr>
            <p:spPr bwMode="auto">
              <a:xfrm flipH="1" flipV="1">
                <a:off x="748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5" name="Freeform 493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6" name="Freeform 494"/>
              <p:cNvSpPr>
                <a:spLocks/>
              </p:cNvSpPr>
              <p:nvPr/>
            </p:nvSpPr>
            <p:spPr bwMode="auto">
              <a:xfrm>
                <a:off x="739" y="3172"/>
                <a:ext cx="9" cy="13"/>
              </a:xfrm>
              <a:custGeom>
                <a:avLst/>
                <a:gdLst/>
                <a:ahLst/>
                <a:cxnLst>
                  <a:cxn ang="0">
                    <a:pos x="48" y="76"/>
                  </a:cxn>
                  <a:cxn ang="0">
                    <a:pos x="52" y="40"/>
                  </a:cxn>
                  <a:cxn ang="0">
                    <a:pos x="55" y="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48" y="76"/>
                  </a:cxn>
                </a:cxnLst>
                <a:rect l="0" t="0" r="r" b="b"/>
                <a:pathLst>
                  <a:path w="55" h="76">
                    <a:moveTo>
                      <a:pt x="48" y="76"/>
                    </a:moveTo>
                    <a:lnTo>
                      <a:pt x="52" y="40"/>
                    </a:lnTo>
                    <a:lnTo>
                      <a:pt x="55" y="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48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7" name="Freeform 495"/>
              <p:cNvSpPr>
                <a:spLocks/>
              </p:cNvSpPr>
              <p:nvPr/>
            </p:nvSpPr>
            <p:spPr bwMode="auto">
              <a:xfrm>
                <a:off x="739" y="31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8" name="Line 496"/>
              <p:cNvSpPr>
                <a:spLocks noChangeShapeType="1"/>
              </p:cNvSpPr>
              <p:nvPr/>
            </p:nvSpPr>
            <p:spPr bwMode="auto">
              <a:xfrm flipH="1">
                <a:off x="740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69" name="Freeform 497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0" name="Freeform 498"/>
              <p:cNvSpPr>
                <a:spLocks/>
              </p:cNvSpPr>
              <p:nvPr/>
            </p:nvSpPr>
            <p:spPr bwMode="auto">
              <a:xfrm>
                <a:off x="731" y="3172"/>
                <a:ext cx="9" cy="12"/>
              </a:xfrm>
              <a:custGeom>
                <a:avLst/>
                <a:gdLst/>
                <a:ahLst/>
                <a:cxnLst>
                  <a:cxn ang="0">
                    <a:pos x="51" y="74"/>
                  </a:cxn>
                  <a:cxn ang="0">
                    <a:pos x="52" y="38"/>
                  </a:cxn>
                  <a:cxn ang="0">
                    <a:pos x="53" y="2"/>
                  </a:cxn>
                  <a:cxn ang="0">
                    <a:pos x="3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51" y="74"/>
                  </a:cxn>
                </a:cxnLst>
                <a:rect l="0" t="0" r="r" b="b"/>
                <a:pathLst>
                  <a:path w="53" h="74">
                    <a:moveTo>
                      <a:pt x="51" y="74"/>
                    </a:moveTo>
                    <a:lnTo>
                      <a:pt x="52" y="38"/>
                    </a:lnTo>
                    <a:lnTo>
                      <a:pt x="53" y="2"/>
                    </a:lnTo>
                    <a:lnTo>
                      <a:pt x="3" y="0"/>
                    </a:lnTo>
                    <a:lnTo>
                      <a:pt x="2" y="36"/>
                    </a:lnTo>
                    <a:lnTo>
                      <a:pt x="0" y="72"/>
                    </a:lnTo>
                    <a:lnTo>
                      <a:pt x="51" y="7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1" name="Freeform 499"/>
              <p:cNvSpPr>
                <a:spLocks/>
              </p:cNvSpPr>
              <p:nvPr/>
            </p:nvSpPr>
            <p:spPr bwMode="auto">
              <a:xfrm>
                <a:off x="731" y="3172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4" h="36">
                    <a:moveTo>
                      <a:pt x="3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2" name="Line 500"/>
              <p:cNvSpPr>
                <a:spLocks noChangeShapeType="1"/>
              </p:cNvSpPr>
              <p:nvPr/>
            </p:nvSpPr>
            <p:spPr bwMode="auto">
              <a:xfrm flipH="1">
                <a:off x="731" y="31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3" name="Freeform 501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4" name="Freeform 502"/>
              <p:cNvSpPr>
                <a:spLocks/>
              </p:cNvSpPr>
              <p:nvPr/>
            </p:nvSpPr>
            <p:spPr bwMode="auto">
              <a:xfrm>
                <a:off x="722" y="3172"/>
                <a:ext cx="9" cy="13"/>
              </a:xfrm>
              <a:custGeom>
                <a:avLst/>
                <a:gdLst/>
                <a:ahLst/>
                <a:cxnLst>
                  <a:cxn ang="0">
                    <a:pos x="54" y="72"/>
                  </a:cxn>
                  <a:cxn ang="0">
                    <a:pos x="52" y="36"/>
                  </a:cxn>
                  <a:cxn ang="0">
                    <a:pos x="49" y="0"/>
                  </a:cxn>
                  <a:cxn ang="0">
                    <a:pos x="0" y="4"/>
                  </a:cxn>
                  <a:cxn ang="0">
                    <a:pos x="2" y="40"/>
                  </a:cxn>
                  <a:cxn ang="0">
                    <a:pos x="4" y="76"/>
                  </a:cxn>
                  <a:cxn ang="0">
                    <a:pos x="54" y="72"/>
                  </a:cxn>
                </a:cxnLst>
                <a:rect l="0" t="0" r="r" b="b"/>
                <a:pathLst>
                  <a:path w="54" h="76">
                    <a:moveTo>
                      <a:pt x="54" y="72"/>
                    </a:moveTo>
                    <a:lnTo>
                      <a:pt x="52" y="36"/>
                    </a:lnTo>
                    <a:lnTo>
                      <a:pt x="49" y="0"/>
                    </a:lnTo>
                    <a:lnTo>
                      <a:pt x="0" y="4"/>
                    </a:lnTo>
                    <a:lnTo>
                      <a:pt x="2" y="40"/>
                    </a:lnTo>
                    <a:lnTo>
                      <a:pt x="4" y="76"/>
                    </a:lnTo>
                    <a:lnTo>
                      <a:pt x="5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5" name="Freeform 503"/>
              <p:cNvSpPr>
                <a:spLocks/>
              </p:cNvSpPr>
              <p:nvPr/>
            </p:nvSpPr>
            <p:spPr bwMode="auto">
              <a:xfrm>
                <a:off x="722" y="3173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6" name="Line 504"/>
              <p:cNvSpPr>
                <a:spLocks noChangeShapeType="1"/>
              </p:cNvSpPr>
              <p:nvPr/>
            </p:nvSpPr>
            <p:spPr bwMode="auto">
              <a:xfrm flipH="1">
                <a:off x="722" y="31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7" name="Freeform 505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8" name="Freeform 506"/>
              <p:cNvSpPr>
                <a:spLocks/>
              </p:cNvSpPr>
              <p:nvPr/>
            </p:nvSpPr>
            <p:spPr bwMode="auto">
              <a:xfrm>
                <a:off x="714" y="3173"/>
                <a:ext cx="9" cy="13"/>
              </a:xfrm>
              <a:custGeom>
                <a:avLst/>
                <a:gdLst/>
                <a:ahLst/>
                <a:cxnLst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7"/>
                  </a:cxn>
                  <a:cxn ang="0">
                    <a:pos x="5" y="43"/>
                  </a:cxn>
                  <a:cxn ang="0">
                    <a:pos x="9" y="79"/>
                  </a:cxn>
                  <a:cxn ang="0">
                    <a:pos x="56" y="72"/>
                  </a:cxn>
                </a:cxnLst>
                <a:rect l="0" t="0" r="r" b="b"/>
                <a:pathLst>
                  <a:path w="56" h="79">
                    <a:moveTo>
                      <a:pt x="56" y="72"/>
                    </a:moveTo>
                    <a:lnTo>
                      <a:pt x="52" y="36"/>
                    </a:lnTo>
                    <a:lnTo>
                      <a:pt x="48" y="0"/>
                    </a:lnTo>
                    <a:lnTo>
                      <a:pt x="0" y="7"/>
                    </a:lnTo>
                    <a:lnTo>
                      <a:pt x="5" y="43"/>
                    </a:lnTo>
                    <a:lnTo>
                      <a:pt x="9" y="79"/>
                    </a:lnTo>
                    <a:lnTo>
                      <a:pt x="5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79" name="Freeform 507"/>
              <p:cNvSpPr>
                <a:spLocks/>
              </p:cNvSpPr>
              <p:nvPr/>
            </p:nvSpPr>
            <p:spPr bwMode="auto">
              <a:xfrm>
                <a:off x="713" y="3174"/>
                <a:ext cx="2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0" name="Line 508"/>
              <p:cNvSpPr>
                <a:spLocks noChangeShapeType="1"/>
              </p:cNvSpPr>
              <p:nvPr/>
            </p:nvSpPr>
            <p:spPr bwMode="auto">
              <a:xfrm flipH="1">
                <a:off x="713" y="31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1" name="Freeform 509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2" name="Freeform 510"/>
              <p:cNvSpPr>
                <a:spLocks/>
              </p:cNvSpPr>
              <p:nvPr/>
            </p:nvSpPr>
            <p:spPr bwMode="auto">
              <a:xfrm>
                <a:off x="706" y="3174"/>
                <a:ext cx="10" cy="14"/>
              </a:xfrm>
              <a:custGeom>
                <a:avLst/>
                <a:gdLst/>
                <a:ahLst/>
                <a:cxnLst>
                  <a:cxn ang="0">
                    <a:pos x="62" y="70"/>
                  </a:cxn>
                  <a:cxn ang="0">
                    <a:pos x="53" y="35"/>
                  </a:cxn>
                  <a:cxn ang="0">
                    <a:pos x="44" y="0"/>
                  </a:cxn>
                  <a:cxn ang="0">
                    <a:pos x="0" y="13"/>
                  </a:cxn>
                  <a:cxn ang="0">
                    <a:pos x="9" y="48"/>
                  </a:cxn>
                  <a:cxn ang="0">
                    <a:pos x="18" y="83"/>
                  </a:cxn>
                  <a:cxn ang="0">
                    <a:pos x="62" y="70"/>
                  </a:cxn>
                </a:cxnLst>
                <a:rect l="0" t="0" r="r" b="b"/>
                <a:pathLst>
                  <a:path w="62" h="83">
                    <a:moveTo>
                      <a:pt x="62" y="70"/>
                    </a:moveTo>
                    <a:lnTo>
                      <a:pt x="53" y="35"/>
                    </a:lnTo>
                    <a:lnTo>
                      <a:pt x="44" y="0"/>
                    </a:lnTo>
                    <a:lnTo>
                      <a:pt x="0" y="13"/>
                    </a:lnTo>
                    <a:lnTo>
                      <a:pt x="9" y="48"/>
                    </a:lnTo>
                    <a:lnTo>
                      <a:pt x="18" y="83"/>
                    </a:lnTo>
                    <a:lnTo>
                      <a:pt x="62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3" name="Freeform 511"/>
              <p:cNvSpPr>
                <a:spLocks/>
              </p:cNvSpPr>
              <p:nvPr/>
            </p:nvSpPr>
            <p:spPr bwMode="auto">
              <a:xfrm>
                <a:off x="705" y="3176"/>
                <a:ext cx="2" cy="6"/>
              </a:xfrm>
              <a:custGeom>
                <a:avLst/>
                <a:gdLst/>
                <a:ahLst/>
                <a:cxnLst>
                  <a:cxn ang="0">
                    <a:pos x="12" y="35"/>
                  </a:cxn>
                  <a:cxn ang="0">
                    <a:pos x="3" y="0"/>
                  </a:cxn>
                  <a:cxn ang="0">
                    <a:pos x="0" y="1"/>
                  </a:cxn>
                  <a:cxn ang="0">
                    <a:pos x="12" y="35"/>
                  </a:cxn>
                </a:cxnLst>
                <a:rect l="0" t="0" r="r" b="b"/>
                <a:pathLst>
                  <a:path w="12" h="35">
                    <a:moveTo>
                      <a:pt x="12" y="35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2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4" name="Line 512"/>
              <p:cNvSpPr>
                <a:spLocks noChangeShapeType="1"/>
              </p:cNvSpPr>
              <p:nvPr/>
            </p:nvSpPr>
            <p:spPr bwMode="auto">
              <a:xfrm flipH="1">
                <a:off x="705" y="31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5" name="Freeform 513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6" name="Freeform 514"/>
              <p:cNvSpPr>
                <a:spLocks/>
              </p:cNvSpPr>
              <p:nvPr/>
            </p:nvSpPr>
            <p:spPr bwMode="auto">
              <a:xfrm>
                <a:off x="699" y="3176"/>
                <a:ext cx="10" cy="14"/>
              </a:xfrm>
              <a:custGeom>
                <a:avLst/>
                <a:gdLst/>
                <a:ahLst/>
                <a:cxnLst>
                  <a:cxn ang="0">
                    <a:pos x="64" y="67"/>
                  </a:cxn>
                  <a:cxn ang="0">
                    <a:pos x="52" y="34"/>
                  </a:cxn>
                  <a:cxn ang="0">
                    <a:pos x="40" y="0"/>
                  </a:cxn>
                  <a:cxn ang="0">
                    <a:pos x="0" y="15"/>
                  </a:cxn>
                  <a:cxn ang="0">
                    <a:pos x="12" y="49"/>
                  </a:cxn>
                  <a:cxn ang="0">
                    <a:pos x="24" y="82"/>
                  </a:cxn>
                  <a:cxn ang="0">
                    <a:pos x="64" y="67"/>
                  </a:cxn>
                </a:cxnLst>
                <a:rect l="0" t="0" r="r" b="b"/>
                <a:pathLst>
                  <a:path w="64" h="82">
                    <a:moveTo>
                      <a:pt x="64" y="67"/>
                    </a:moveTo>
                    <a:lnTo>
                      <a:pt x="52" y="34"/>
                    </a:lnTo>
                    <a:lnTo>
                      <a:pt x="40" y="0"/>
                    </a:lnTo>
                    <a:lnTo>
                      <a:pt x="0" y="15"/>
                    </a:lnTo>
                    <a:lnTo>
                      <a:pt x="12" y="49"/>
                    </a:lnTo>
                    <a:lnTo>
                      <a:pt x="24" y="82"/>
                    </a:lnTo>
                    <a:lnTo>
                      <a:pt x="64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7" name="Freeform 515"/>
              <p:cNvSpPr>
                <a:spLocks/>
              </p:cNvSpPr>
              <p:nvPr/>
            </p:nvSpPr>
            <p:spPr bwMode="auto">
              <a:xfrm>
                <a:off x="698" y="3179"/>
                <a:ext cx="3" cy="5"/>
              </a:xfrm>
              <a:custGeom>
                <a:avLst/>
                <a:gdLst/>
                <a:ahLst/>
                <a:cxnLst>
                  <a:cxn ang="0">
                    <a:pos x="16" y="34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6" y="34"/>
                  </a:cxn>
                </a:cxnLst>
                <a:rect l="0" t="0" r="r" b="b"/>
                <a:pathLst>
                  <a:path w="16" h="34">
                    <a:moveTo>
                      <a:pt x="16" y="34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6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8" name="Line 516"/>
              <p:cNvSpPr>
                <a:spLocks noChangeShapeType="1"/>
              </p:cNvSpPr>
              <p:nvPr/>
            </p:nvSpPr>
            <p:spPr bwMode="auto">
              <a:xfrm flipH="1">
                <a:off x="698" y="31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89" name="Freeform 517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0" name="Freeform 518"/>
              <p:cNvSpPr>
                <a:spLocks/>
              </p:cNvSpPr>
              <p:nvPr/>
            </p:nvSpPr>
            <p:spPr bwMode="auto">
              <a:xfrm>
                <a:off x="693" y="3179"/>
                <a:ext cx="11" cy="14"/>
              </a:xfrm>
              <a:custGeom>
                <a:avLst/>
                <a:gdLst/>
                <a:ahLst/>
                <a:cxnLst>
                  <a:cxn ang="0">
                    <a:pos x="66" y="63"/>
                  </a:cxn>
                  <a:cxn ang="0">
                    <a:pos x="49" y="32"/>
                  </a:cxn>
                  <a:cxn ang="0">
                    <a:pos x="33" y="0"/>
                  </a:cxn>
                  <a:cxn ang="0">
                    <a:pos x="0" y="20"/>
                  </a:cxn>
                  <a:cxn ang="0">
                    <a:pos x="16" y="52"/>
                  </a:cxn>
                  <a:cxn ang="0">
                    <a:pos x="33" y="83"/>
                  </a:cxn>
                  <a:cxn ang="0">
                    <a:pos x="66" y="63"/>
                  </a:cxn>
                </a:cxnLst>
                <a:rect l="0" t="0" r="r" b="b"/>
                <a:pathLst>
                  <a:path w="66" h="83">
                    <a:moveTo>
                      <a:pt x="66" y="63"/>
                    </a:moveTo>
                    <a:lnTo>
                      <a:pt x="49" y="32"/>
                    </a:lnTo>
                    <a:lnTo>
                      <a:pt x="33" y="0"/>
                    </a:lnTo>
                    <a:lnTo>
                      <a:pt x="0" y="20"/>
                    </a:lnTo>
                    <a:lnTo>
                      <a:pt x="16" y="52"/>
                    </a:lnTo>
                    <a:lnTo>
                      <a:pt x="33" y="83"/>
                    </a:lnTo>
                    <a:lnTo>
                      <a:pt x="6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1" name="Freeform 519"/>
              <p:cNvSpPr>
                <a:spLocks/>
              </p:cNvSpPr>
              <p:nvPr/>
            </p:nvSpPr>
            <p:spPr bwMode="auto">
              <a:xfrm>
                <a:off x="692" y="3183"/>
                <a:ext cx="3" cy="5"/>
              </a:xfrm>
              <a:custGeom>
                <a:avLst/>
                <a:gdLst/>
                <a:ahLst/>
                <a:cxnLst>
                  <a:cxn ang="0">
                    <a:pos x="22" y="32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2" y="32"/>
                  </a:cxn>
                </a:cxnLst>
                <a:rect l="0" t="0" r="r" b="b"/>
                <a:pathLst>
                  <a:path w="22" h="32">
                    <a:moveTo>
                      <a:pt x="22" y="32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2" name="Line 520"/>
              <p:cNvSpPr>
                <a:spLocks noChangeShapeType="1"/>
              </p:cNvSpPr>
              <p:nvPr/>
            </p:nvSpPr>
            <p:spPr bwMode="auto">
              <a:xfrm flipH="1">
                <a:off x="692" y="31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3" name="Freeform 521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4" name="Freeform 522"/>
              <p:cNvSpPr>
                <a:spLocks/>
              </p:cNvSpPr>
              <p:nvPr/>
            </p:nvSpPr>
            <p:spPr bwMode="auto">
              <a:xfrm>
                <a:off x="687" y="3183"/>
                <a:ext cx="12" cy="13"/>
              </a:xfrm>
              <a:custGeom>
                <a:avLst/>
                <a:gdLst/>
                <a:ahLst/>
                <a:cxnLst>
                  <a:cxn ang="0">
                    <a:pos x="69" y="55"/>
                  </a:cxn>
                  <a:cxn ang="0">
                    <a:pos x="47" y="28"/>
                  </a:cxn>
                  <a:cxn ang="0">
                    <a:pos x="25" y="0"/>
                  </a:cxn>
                  <a:cxn ang="0">
                    <a:pos x="0" y="22"/>
                  </a:cxn>
                  <a:cxn ang="0">
                    <a:pos x="22" y="50"/>
                  </a:cxn>
                  <a:cxn ang="0">
                    <a:pos x="44" y="77"/>
                  </a:cxn>
                  <a:cxn ang="0">
                    <a:pos x="69" y="55"/>
                  </a:cxn>
                </a:cxnLst>
                <a:rect l="0" t="0" r="r" b="b"/>
                <a:pathLst>
                  <a:path w="69" h="77">
                    <a:moveTo>
                      <a:pt x="69" y="55"/>
                    </a:moveTo>
                    <a:lnTo>
                      <a:pt x="47" y="28"/>
                    </a:lnTo>
                    <a:lnTo>
                      <a:pt x="25" y="0"/>
                    </a:lnTo>
                    <a:lnTo>
                      <a:pt x="0" y="22"/>
                    </a:lnTo>
                    <a:lnTo>
                      <a:pt x="22" y="50"/>
                    </a:lnTo>
                    <a:lnTo>
                      <a:pt x="44" y="77"/>
                    </a:lnTo>
                    <a:lnTo>
                      <a:pt x="69" y="5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5" name="Freeform 523"/>
              <p:cNvSpPr>
                <a:spLocks/>
              </p:cNvSpPr>
              <p:nvPr/>
            </p:nvSpPr>
            <p:spPr bwMode="auto">
              <a:xfrm>
                <a:off x="687" y="3187"/>
                <a:ext cx="4" cy="4"/>
              </a:xfrm>
              <a:custGeom>
                <a:avLst/>
                <a:gdLst/>
                <a:ahLst/>
                <a:cxnLst>
                  <a:cxn ang="0">
                    <a:pos x="27" y="28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27" y="28"/>
                  </a:cxn>
                </a:cxnLst>
                <a:rect l="0" t="0" r="r" b="b"/>
                <a:pathLst>
                  <a:path w="27" h="28">
                    <a:moveTo>
                      <a:pt x="27" y="28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27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6" name="Line 524"/>
              <p:cNvSpPr>
                <a:spLocks noChangeShapeType="1"/>
              </p:cNvSpPr>
              <p:nvPr/>
            </p:nvSpPr>
            <p:spPr bwMode="auto">
              <a:xfrm flipH="1">
                <a:off x="687" y="318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7" name="Freeform 525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8" name="Freeform 526"/>
              <p:cNvSpPr>
                <a:spLocks/>
              </p:cNvSpPr>
              <p:nvPr/>
            </p:nvSpPr>
            <p:spPr bwMode="auto">
              <a:xfrm>
                <a:off x="684" y="3188"/>
                <a:ext cx="12" cy="11"/>
              </a:xfrm>
              <a:custGeom>
                <a:avLst/>
                <a:gdLst/>
                <a:ahLst/>
                <a:cxnLst>
                  <a:cxn ang="0">
                    <a:pos x="70" y="44"/>
                  </a:cxn>
                  <a:cxn ang="0">
                    <a:pos x="44" y="22"/>
                  </a:cxn>
                  <a:cxn ang="0">
                    <a:pos x="17" y="0"/>
                  </a:cxn>
                  <a:cxn ang="0">
                    <a:pos x="0" y="23"/>
                  </a:cxn>
                  <a:cxn ang="0">
                    <a:pos x="26" y="45"/>
                  </a:cxn>
                  <a:cxn ang="0">
                    <a:pos x="53" y="67"/>
                  </a:cxn>
                  <a:cxn ang="0">
                    <a:pos x="70" y="44"/>
                  </a:cxn>
                </a:cxnLst>
                <a:rect l="0" t="0" r="r" b="b"/>
                <a:pathLst>
                  <a:path w="70" h="67">
                    <a:moveTo>
                      <a:pt x="70" y="44"/>
                    </a:moveTo>
                    <a:lnTo>
                      <a:pt x="44" y="22"/>
                    </a:lnTo>
                    <a:lnTo>
                      <a:pt x="17" y="0"/>
                    </a:lnTo>
                    <a:lnTo>
                      <a:pt x="0" y="23"/>
                    </a:lnTo>
                    <a:lnTo>
                      <a:pt x="26" y="45"/>
                    </a:lnTo>
                    <a:lnTo>
                      <a:pt x="53" y="67"/>
                    </a:lnTo>
                    <a:lnTo>
                      <a:pt x="70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699" name="Freeform 527"/>
              <p:cNvSpPr>
                <a:spLocks/>
              </p:cNvSpPr>
              <p:nvPr/>
            </p:nvSpPr>
            <p:spPr bwMode="auto">
              <a:xfrm>
                <a:off x="683" y="3192"/>
                <a:ext cx="5" cy="3"/>
              </a:xfrm>
              <a:custGeom>
                <a:avLst/>
                <a:gdLst/>
                <a:ahLst/>
                <a:cxnLst>
                  <a:cxn ang="0">
                    <a:pos x="32" y="22"/>
                  </a:cxn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  <a:cxn ang="0">
                    <a:pos x="32" y="22"/>
                  </a:cxn>
                </a:cxnLst>
                <a:rect l="0" t="0" r="r" b="b"/>
                <a:pathLst>
                  <a:path w="32" h="22">
                    <a:moveTo>
                      <a:pt x="32" y="22"/>
                    </a:moveTo>
                    <a:lnTo>
                      <a:pt x="6" y="0"/>
                    </a:lnTo>
                    <a:lnTo>
                      <a:pt x="2" y="3"/>
                    </a:lnTo>
                    <a:lnTo>
                      <a:pt x="0" y="9"/>
                    </a:lnTo>
                    <a:lnTo>
                      <a:pt x="32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0" name="Freeform 528"/>
              <p:cNvSpPr>
                <a:spLocks/>
              </p:cNvSpPr>
              <p:nvPr/>
            </p:nvSpPr>
            <p:spPr bwMode="auto">
              <a:xfrm>
                <a:off x="683" y="3192"/>
                <a:ext cx="1" cy="1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2" y="3"/>
                  </a:cxn>
                  <a:cxn ang="0">
                    <a:pos x="0" y="9"/>
                  </a:cxn>
                </a:cxnLst>
                <a:rect l="0" t="0" r="r" b="b"/>
                <a:pathLst>
                  <a:path w="6" h="9">
                    <a:moveTo>
                      <a:pt x="6" y="0"/>
                    </a:moveTo>
                    <a:lnTo>
                      <a:pt x="2" y="3"/>
                    </a:lnTo>
                    <a:lnTo>
                      <a:pt x="0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1" name="Freeform 529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2" name="Freeform 530"/>
              <p:cNvSpPr>
                <a:spLocks/>
              </p:cNvSpPr>
              <p:nvPr/>
            </p:nvSpPr>
            <p:spPr bwMode="auto">
              <a:xfrm>
                <a:off x="681" y="3193"/>
                <a:ext cx="13" cy="9"/>
              </a:xfrm>
              <a:custGeom>
                <a:avLst/>
                <a:gdLst/>
                <a:ahLst/>
                <a:cxnLst>
                  <a:cxn ang="0">
                    <a:pos x="73" y="26"/>
                  </a:cxn>
                  <a:cxn ang="0">
                    <a:pos x="41" y="13"/>
                  </a:cxn>
                  <a:cxn ang="0">
                    <a:pos x="9" y="0"/>
                  </a:cxn>
                  <a:cxn ang="0">
                    <a:pos x="0" y="26"/>
                  </a:cxn>
                  <a:cxn ang="0">
                    <a:pos x="32" y="38"/>
                  </a:cxn>
                  <a:cxn ang="0">
                    <a:pos x="64" y="51"/>
                  </a:cxn>
                  <a:cxn ang="0">
                    <a:pos x="73" y="26"/>
                  </a:cxn>
                </a:cxnLst>
                <a:rect l="0" t="0" r="r" b="b"/>
                <a:pathLst>
                  <a:path w="73" h="51">
                    <a:moveTo>
                      <a:pt x="73" y="26"/>
                    </a:moveTo>
                    <a:lnTo>
                      <a:pt x="41" y="13"/>
                    </a:lnTo>
                    <a:lnTo>
                      <a:pt x="9" y="0"/>
                    </a:lnTo>
                    <a:lnTo>
                      <a:pt x="0" y="26"/>
                    </a:lnTo>
                    <a:lnTo>
                      <a:pt x="32" y="38"/>
                    </a:lnTo>
                    <a:lnTo>
                      <a:pt x="64" y="51"/>
                    </a:lnTo>
                    <a:lnTo>
                      <a:pt x="73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3" name="Freeform 531"/>
              <p:cNvSpPr>
                <a:spLocks/>
              </p:cNvSpPr>
              <p:nvPr/>
            </p:nvSpPr>
            <p:spPr bwMode="auto">
              <a:xfrm>
                <a:off x="681" y="3197"/>
                <a:ext cx="6" cy="3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1" y="5"/>
                    </a:lnTo>
                    <a:lnTo>
                      <a:pt x="0" y="12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4" name="Freeform 532"/>
              <p:cNvSpPr>
                <a:spLocks/>
              </p:cNvSpPr>
              <p:nvPr/>
            </p:nvSpPr>
            <p:spPr bwMode="auto">
              <a:xfrm>
                <a:off x="681" y="3197"/>
                <a:ext cx="1" cy="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5"/>
                  </a:cxn>
                  <a:cxn ang="0">
                    <a:pos x="0" y="12"/>
                  </a:cxn>
                </a:cxnLst>
                <a:rect l="0" t="0" r="r" b="b"/>
                <a:pathLst>
                  <a:path w="2" h="12">
                    <a:moveTo>
                      <a:pt x="2" y="0"/>
                    </a:moveTo>
                    <a:lnTo>
                      <a:pt x="1" y="5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5" name="Freeform 533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6" name="Freeform 534"/>
              <p:cNvSpPr>
                <a:spLocks/>
              </p:cNvSpPr>
              <p:nvPr/>
            </p:nvSpPr>
            <p:spPr bwMode="auto">
              <a:xfrm>
                <a:off x="681" y="3200"/>
                <a:ext cx="11" cy="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26"/>
                  </a:cxn>
                  <a:cxn ang="0">
                    <a:pos x="34" y="26"/>
                  </a:cxn>
                  <a:cxn ang="0">
                    <a:pos x="69" y="26"/>
                  </a:cxn>
                  <a:cxn ang="0">
                    <a:pos x="69" y="0"/>
                  </a:cxn>
                </a:cxnLst>
                <a:rect l="0" t="0" r="r" b="b"/>
                <a:pathLst>
                  <a:path w="69" h="26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26"/>
                    </a:lnTo>
                    <a:lnTo>
                      <a:pt x="34" y="26"/>
                    </a:lnTo>
                    <a:lnTo>
                      <a:pt x="69" y="26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7" name="Freeform 535"/>
              <p:cNvSpPr>
                <a:spLocks/>
              </p:cNvSpPr>
              <p:nvPr/>
            </p:nvSpPr>
            <p:spPr bwMode="auto">
              <a:xfrm>
                <a:off x="681" y="320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8" name="Freeform 536"/>
              <p:cNvSpPr>
                <a:spLocks/>
              </p:cNvSpPr>
              <p:nvPr/>
            </p:nvSpPr>
            <p:spPr bwMode="auto">
              <a:xfrm>
                <a:off x="681" y="32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5"/>
                  </a:cxn>
                  <a:cxn ang="0">
                    <a:pos x="2" y="13"/>
                  </a:cxn>
                </a:cxnLst>
                <a:rect l="0" t="0" r="r" b="b"/>
                <a:pathLst>
                  <a:path w="2" h="13">
                    <a:moveTo>
                      <a:pt x="0" y="0"/>
                    </a:moveTo>
                    <a:lnTo>
                      <a:pt x="0" y="5"/>
                    </a:lnTo>
                    <a:lnTo>
                      <a:pt x="2" y="1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09" name="Freeform 537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0" name="Freeform 538"/>
              <p:cNvSpPr>
                <a:spLocks/>
              </p:cNvSpPr>
              <p:nvPr/>
            </p:nvSpPr>
            <p:spPr bwMode="auto">
              <a:xfrm>
                <a:off x="681" y="3202"/>
                <a:ext cx="13" cy="8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6"/>
                  </a:cxn>
                  <a:cxn ang="0">
                    <a:pos x="9" y="50"/>
                  </a:cxn>
                  <a:cxn ang="0">
                    <a:pos x="41" y="37"/>
                  </a:cxn>
                  <a:cxn ang="0">
                    <a:pos x="73" y="25"/>
                  </a:cxn>
                  <a:cxn ang="0">
                    <a:pos x="64" y="0"/>
                  </a:cxn>
                </a:cxnLst>
                <a:rect l="0" t="0" r="r" b="b"/>
                <a:pathLst>
                  <a:path w="73" h="50">
                    <a:moveTo>
                      <a:pt x="64" y="0"/>
                    </a:moveTo>
                    <a:lnTo>
                      <a:pt x="32" y="13"/>
                    </a:lnTo>
                    <a:lnTo>
                      <a:pt x="0" y="26"/>
                    </a:lnTo>
                    <a:lnTo>
                      <a:pt x="9" y="50"/>
                    </a:lnTo>
                    <a:lnTo>
                      <a:pt x="41" y="37"/>
                    </a:lnTo>
                    <a:lnTo>
                      <a:pt x="73" y="25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1" name="Freeform 539"/>
              <p:cNvSpPr>
                <a:spLocks/>
              </p:cNvSpPr>
              <p:nvPr/>
            </p:nvSpPr>
            <p:spPr bwMode="auto">
              <a:xfrm>
                <a:off x="683" y="3208"/>
                <a:ext cx="5" cy="4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2" y="18"/>
                  </a:cxn>
                  <a:cxn ang="0">
                    <a:pos x="5" y="22"/>
                  </a:cxn>
                  <a:cxn ang="0">
                    <a:pos x="32" y="0"/>
                  </a:cxn>
                </a:cxnLst>
                <a:rect l="0" t="0" r="r" b="b"/>
                <a:pathLst>
                  <a:path w="32" h="22">
                    <a:moveTo>
                      <a:pt x="32" y="0"/>
                    </a:moveTo>
                    <a:lnTo>
                      <a:pt x="0" y="13"/>
                    </a:lnTo>
                    <a:lnTo>
                      <a:pt x="2" y="18"/>
                    </a:lnTo>
                    <a:lnTo>
                      <a:pt x="5" y="22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2" name="Freeform 540"/>
              <p:cNvSpPr>
                <a:spLocks/>
              </p:cNvSpPr>
              <p:nvPr/>
            </p:nvSpPr>
            <p:spPr bwMode="auto">
              <a:xfrm>
                <a:off x="683" y="3210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5" y="9"/>
                  </a:cxn>
                </a:cxnLst>
                <a:rect l="0" t="0" r="r" b="b"/>
                <a:pathLst>
                  <a:path w="5" h="9">
                    <a:moveTo>
                      <a:pt x="0" y="0"/>
                    </a:moveTo>
                    <a:lnTo>
                      <a:pt x="2" y="5"/>
                    </a:lnTo>
                    <a:lnTo>
                      <a:pt x="5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3" name="Freeform 541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4" name="Freeform 542"/>
              <p:cNvSpPr>
                <a:spLocks/>
              </p:cNvSpPr>
              <p:nvPr/>
            </p:nvSpPr>
            <p:spPr bwMode="auto">
              <a:xfrm>
                <a:off x="684" y="3204"/>
                <a:ext cx="12" cy="12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27" y="22"/>
                  </a:cxn>
                  <a:cxn ang="0">
                    <a:pos x="0" y="44"/>
                  </a:cxn>
                  <a:cxn ang="0">
                    <a:pos x="17" y="69"/>
                  </a:cxn>
                  <a:cxn ang="0">
                    <a:pos x="45" y="47"/>
                  </a:cxn>
                  <a:cxn ang="0">
                    <a:pos x="72" y="25"/>
                  </a:cxn>
                  <a:cxn ang="0">
                    <a:pos x="55" y="0"/>
                  </a:cxn>
                </a:cxnLst>
                <a:rect l="0" t="0" r="r" b="b"/>
                <a:pathLst>
                  <a:path w="72" h="69">
                    <a:moveTo>
                      <a:pt x="55" y="0"/>
                    </a:moveTo>
                    <a:lnTo>
                      <a:pt x="27" y="22"/>
                    </a:lnTo>
                    <a:lnTo>
                      <a:pt x="0" y="44"/>
                    </a:lnTo>
                    <a:lnTo>
                      <a:pt x="17" y="69"/>
                    </a:lnTo>
                    <a:lnTo>
                      <a:pt x="45" y="47"/>
                    </a:lnTo>
                    <a:lnTo>
                      <a:pt x="72" y="25"/>
                    </a:lnTo>
                    <a:lnTo>
                      <a:pt x="5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5" name="Freeform 543"/>
              <p:cNvSpPr>
                <a:spLocks/>
              </p:cNvSpPr>
              <p:nvPr/>
            </p:nvSpPr>
            <p:spPr bwMode="auto">
              <a:xfrm>
                <a:off x="687" y="3212"/>
                <a:ext cx="4" cy="5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2"/>
                  </a:cxn>
                  <a:cxn ang="0">
                    <a:pos x="6" y="28"/>
                  </a:cxn>
                  <a:cxn ang="0">
                    <a:pos x="28" y="0"/>
                  </a:cxn>
                </a:cxnLst>
                <a:rect l="0" t="0" r="r" b="b"/>
                <a:pathLst>
                  <a:path w="28" h="28">
                    <a:moveTo>
                      <a:pt x="28" y="0"/>
                    </a:moveTo>
                    <a:lnTo>
                      <a:pt x="0" y="22"/>
                    </a:lnTo>
                    <a:lnTo>
                      <a:pt x="6" y="28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6" name="Line 544"/>
              <p:cNvSpPr>
                <a:spLocks noChangeShapeType="1"/>
              </p:cNvSpPr>
              <p:nvPr/>
            </p:nvSpPr>
            <p:spPr bwMode="auto">
              <a:xfrm>
                <a:off x="687" y="32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7" name="Freeform 545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8" name="Freeform 546"/>
              <p:cNvSpPr>
                <a:spLocks/>
              </p:cNvSpPr>
              <p:nvPr/>
            </p:nvSpPr>
            <p:spPr bwMode="auto">
              <a:xfrm>
                <a:off x="687" y="3207"/>
                <a:ext cx="12" cy="13"/>
              </a:xfrm>
              <a:custGeom>
                <a:avLst/>
                <a:gdLst/>
                <a:ahLst/>
                <a:cxnLst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25" y="78"/>
                  </a:cxn>
                  <a:cxn ang="0">
                    <a:pos x="47" y="50"/>
                  </a:cxn>
                  <a:cxn ang="0">
                    <a:pos x="69" y="22"/>
                  </a:cxn>
                  <a:cxn ang="0">
                    <a:pos x="44" y="0"/>
                  </a:cxn>
                </a:cxnLst>
                <a:rect l="0" t="0" r="r" b="b"/>
                <a:pathLst>
                  <a:path w="69" h="78">
                    <a:moveTo>
                      <a:pt x="44" y="0"/>
                    </a:moveTo>
                    <a:lnTo>
                      <a:pt x="22" y="28"/>
                    </a:lnTo>
                    <a:lnTo>
                      <a:pt x="0" y="56"/>
                    </a:lnTo>
                    <a:lnTo>
                      <a:pt x="25" y="78"/>
                    </a:lnTo>
                    <a:lnTo>
                      <a:pt x="47" y="50"/>
                    </a:lnTo>
                    <a:lnTo>
                      <a:pt x="69" y="22"/>
                    </a:lnTo>
                    <a:lnTo>
                      <a:pt x="4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19" name="Freeform 547"/>
              <p:cNvSpPr>
                <a:spLocks/>
              </p:cNvSpPr>
              <p:nvPr/>
            </p:nvSpPr>
            <p:spPr bwMode="auto">
              <a:xfrm>
                <a:off x="692" y="3216"/>
                <a:ext cx="3" cy="5"/>
              </a:xfrm>
              <a:custGeom>
                <a:avLst/>
                <a:gdLst/>
                <a:ahLst/>
                <a:cxnLst>
                  <a:cxn ang="0">
                    <a:pos x="22" y="0"/>
                  </a:cxn>
                  <a:cxn ang="0">
                    <a:pos x="0" y="28"/>
                  </a:cxn>
                  <a:cxn ang="0">
                    <a:pos x="6" y="31"/>
                  </a:cxn>
                  <a:cxn ang="0">
                    <a:pos x="22" y="0"/>
                  </a:cxn>
                </a:cxnLst>
                <a:rect l="0" t="0" r="r" b="b"/>
                <a:pathLst>
                  <a:path w="22" h="31">
                    <a:moveTo>
                      <a:pt x="22" y="0"/>
                    </a:moveTo>
                    <a:lnTo>
                      <a:pt x="0" y="28"/>
                    </a:lnTo>
                    <a:lnTo>
                      <a:pt x="6" y="31"/>
                    </a:lnTo>
                    <a:lnTo>
                      <a:pt x="2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0" name="Line 548"/>
              <p:cNvSpPr>
                <a:spLocks noChangeShapeType="1"/>
              </p:cNvSpPr>
              <p:nvPr/>
            </p:nvSpPr>
            <p:spPr bwMode="auto">
              <a:xfrm>
                <a:off x="692" y="32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1" name="Freeform 549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2" name="Freeform 550"/>
              <p:cNvSpPr>
                <a:spLocks/>
              </p:cNvSpPr>
              <p:nvPr/>
            </p:nvSpPr>
            <p:spPr bwMode="auto">
              <a:xfrm>
                <a:off x="693" y="3210"/>
                <a:ext cx="11" cy="14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33" y="82"/>
                  </a:cxn>
                  <a:cxn ang="0">
                    <a:pos x="49" y="50"/>
                  </a:cxn>
                  <a:cxn ang="0">
                    <a:pos x="66" y="19"/>
                  </a:cxn>
                  <a:cxn ang="0">
                    <a:pos x="33" y="0"/>
                  </a:cxn>
                </a:cxnLst>
                <a:rect l="0" t="0" r="r" b="b"/>
                <a:pathLst>
                  <a:path w="66" h="82">
                    <a:moveTo>
                      <a:pt x="33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33" y="82"/>
                    </a:lnTo>
                    <a:lnTo>
                      <a:pt x="49" y="50"/>
                    </a:lnTo>
                    <a:lnTo>
                      <a:pt x="66" y="19"/>
                    </a:lnTo>
                    <a:lnTo>
                      <a:pt x="33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3" name="Freeform 551"/>
              <p:cNvSpPr>
                <a:spLocks/>
              </p:cNvSpPr>
              <p:nvPr/>
            </p:nvSpPr>
            <p:spPr bwMode="auto">
              <a:xfrm>
                <a:off x="698" y="3219"/>
                <a:ext cx="3" cy="5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6" y="0"/>
                  </a:cxn>
                </a:cxnLst>
                <a:rect l="0" t="0" r="r" b="b"/>
                <a:pathLst>
                  <a:path w="16" h="34">
                    <a:moveTo>
                      <a:pt x="16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4" name="Line 552"/>
              <p:cNvSpPr>
                <a:spLocks noChangeShapeType="1"/>
              </p:cNvSpPr>
              <p:nvPr/>
            </p:nvSpPr>
            <p:spPr bwMode="auto">
              <a:xfrm>
                <a:off x="698" y="32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5" name="Freeform 553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6" name="Freeform 554"/>
              <p:cNvSpPr>
                <a:spLocks/>
              </p:cNvSpPr>
              <p:nvPr/>
            </p:nvSpPr>
            <p:spPr bwMode="auto">
              <a:xfrm>
                <a:off x="699" y="3213"/>
                <a:ext cx="10" cy="14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12" y="33"/>
                  </a:cxn>
                  <a:cxn ang="0">
                    <a:pos x="0" y="67"/>
                  </a:cxn>
                  <a:cxn ang="0">
                    <a:pos x="40" y="83"/>
                  </a:cxn>
                  <a:cxn ang="0">
                    <a:pos x="52" y="50"/>
                  </a:cxn>
                  <a:cxn ang="0">
                    <a:pos x="64" y="16"/>
                  </a:cxn>
                  <a:cxn ang="0">
                    <a:pos x="24" y="0"/>
                  </a:cxn>
                </a:cxnLst>
                <a:rect l="0" t="0" r="r" b="b"/>
                <a:pathLst>
                  <a:path w="64" h="83">
                    <a:moveTo>
                      <a:pt x="24" y="0"/>
                    </a:moveTo>
                    <a:lnTo>
                      <a:pt x="12" y="33"/>
                    </a:lnTo>
                    <a:lnTo>
                      <a:pt x="0" y="67"/>
                    </a:lnTo>
                    <a:lnTo>
                      <a:pt x="40" y="83"/>
                    </a:lnTo>
                    <a:lnTo>
                      <a:pt x="52" y="50"/>
                    </a:lnTo>
                    <a:lnTo>
                      <a:pt x="64" y="16"/>
                    </a:lnTo>
                    <a:lnTo>
                      <a:pt x="2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7" name="Freeform 555"/>
              <p:cNvSpPr>
                <a:spLocks/>
              </p:cNvSpPr>
              <p:nvPr/>
            </p:nvSpPr>
            <p:spPr bwMode="auto">
              <a:xfrm>
                <a:off x="705" y="3221"/>
                <a:ext cx="2" cy="6"/>
              </a:xfrm>
              <a:custGeom>
                <a:avLst/>
                <a:gdLst/>
                <a:ahLst/>
                <a:cxnLst>
                  <a:cxn ang="0">
                    <a:pos x="12" y="0"/>
                  </a:cxn>
                  <a:cxn ang="0">
                    <a:pos x="0" y="33"/>
                  </a:cxn>
                  <a:cxn ang="0">
                    <a:pos x="3" y="34"/>
                  </a:cxn>
                  <a:cxn ang="0">
                    <a:pos x="12" y="0"/>
                  </a:cxn>
                </a:cxnLst>
                <a:rect l="0" t="0" r="r" b="b"/>
                <a:pathLst>
                  <a:path w="12" h="34">
                    <a:moveTo>
                      <a:pt x="12" y="0"/>
                    </a:moveTo>
                    <a:lnTo>
                      <a:pt x="0" y="33"/>
                    </a:lnTo>
                    <a:lnTo>
                      <a:pt x="3" y="34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8" name="Line 556"/>
              <p:cNvSpPr>
                <a:spLocks noChangeShapeType="1"/>
              </p:cNvSpPr>
              <p:nvPr/>
            </p:nvSpPr>
            <p:spPr bwMode="auto">
              <a:xfrm>
                <a:off x="705" y="32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29" name="Freeform 557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0" name="Freeform 558"/>
              <p:cNvSpPr>
                <a:spLocks/>
              </p:cNvSpPr>
              <p:nvPr/>
            </p:nvSpPr>
            <p:spPr bwMode="auto">
              <a:xfrm>
                <a:off x="706" y="3216"/>
                <a:ext cx="10" cy="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9" y="35"/>
                  </a:cxn>
                  <a:cxn ang="0">
                    <a:pos x="0" y="69"/>
                  </a:cxn>
                  <a:cxn ang="0">
                    <a:pos x="44" y="81"/>
                  </a:cxn>
                  <a:cxn ang="0">
                    <a:pos x="53" y="46"/>
                  </a:cxn>
                  <a:cxn ang="0">
                    <a:pos x="62" y="11"/>
                  </a:cxn>
                  <a:cxn ang="0">
                    <a:pos x="18" y="0"/>
                  </a:cxn>
                </a:cxnLst>
                <a:rect l="0" t="0" r="r" b="b"/>
                <a:pathLst>
                  <a:path w="62" h="81">
                    <a:moveTo>
                      <a:pt x="18" y="0"/>
                    </a:moveTo>
                    <a:lnTo>
                      <a:pt x="9" y="35"/>
                    </a:lnTo>
                    <a:lnTo>
                      <a:pt x="0" y="69"/>
                    </a:lnTo>
                    <a:lnTo>
                      <a:pt x="44" y="81"/>
                    </a:lnTo>
                    <a:lnTo>
                      <a:pt x="53" y="46"/>
                    </a:lnTo>
                    <a:lnTo>
                      <a:pt x="62" y="11"/>
                    </a:lnTo>
                    <a:lnTo>
                      <a:pt x="1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1" name="Freeform 559"/>
              <p:cNvSpPr>
                <a:spLocks/>
              </p:cNvSpPr>
              <p:nvPr/>
            </p:nvSpPr>
            <p:spPr bwMode="auto">
              <a:xfrm>
                <a:off x="713" y="3223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3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3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2" name="Line 560"/>
              <p:cNvSpPr>
                <a:spLocks noChangeShapeType="1"/>
              </p:cNvSpPr>
              <p:nvPr/>
            </p:nvSpPr>
            <p:spPr bwMode="auto">
              <a:xfrm>
                <a:off x="713" y="32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3" name="Freeform 561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4" name="Freeform 562"/>
              <p:cNvSpPr>
                <a:spLocks/>
              </p:cNvSpPr>
              <p:nvPr/>
            </p:nvSpPr>
            <p:spPr bwMode="auto">
              <a:xfrm>
                <a:off x="714" y="3217"/>
                <a:ext cx="10" cy="14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48" y="80"/>
                  </a:cxn>
                  <a:cxn ang="0">
                    <a:pos x="53" y="44"/>
                  </a:cxn>
                  <a:cxn ang="0">
                    <a:pos x="59" y="8"/>
                  </a:cxn>
                  <a:cxn ang="0">
                    <a:pos x="11" y="0"/>
                  </a:cxn>
                </a:cxnLst>
                <a:rect l="0" t="0" r="r" b="b"/>
                <a:pathLst>
                  <a:path w="59" h="80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48" y="80"/>
                    </a:lnTo>
                    <a:lnTo>
                      <a:pt x="53" y="44"/>
                    </a:lnTo>
                    <a:lnTo>
                      <a:pt x="59" y="8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5" name="Freeform 563"/>
              <p:cNvSpPr>
                <a:spLocks/>
              </p:cNvSpPr>
              <p:nvPr/>
            </p:nvSpPr>
            <p:spPr bwMode="auto">
              <a:xfrm>
                <a:off x="722" y="3225"/>
                <a:ext cx="1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3" y="36"/>
                  </a:cxn>
                  <a:cxn ang="0">
                    <a:pos x="5" y="0"/>
                  </a:cxn>
                </a:cxnLst>
                <a:rect l="0" t="0" r="r" b="b"/>
                <a:pathLst>
                  <a:path w="5" h="36">
                    <a:moveTo>
                      <a:pt x="5" y="0"/>
                    </a:moveTo>
                    <a:lnTo>
                      <a:pt x="0" y="36"/>
                    </a:lnTo>
                    <a:lnTo>
                      <a:pt x="3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6" name="Line 564"/>
              <p:cNvSpPr>
                <a:spLocks noChangeShapeType="1"/>
              </p:cNvSpPr>
              <p:nvPr/>
            </p:nvSpPr>
            <p:spPr bwMode="auto">
              <a:xfrm>
                <a:off x="722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7" name="Freeform 565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8" name="Freeform 566"/>
              <p:cNvSpPr>
                <a:spLocks/>
              </p:cNvSpPr>
              <p:nvPr/>
            </p:nvSpPr>
            <p:spPr bwMode="auto">
              <a:xfrm>
                <a:off x="722" y="3219"/>
                <a:ext cx="9" cy="1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36"/>
                  </a:cxn>
                  <a:cxn ang="0">
                    <a:pos x="0" y="72"/>
                  </a:cxn>
                  <a:cxn ang="0">
                    <a:pos x="49" y="76"/>
                  </a:cxn>
                  <a:cxn ang="0">
                    <a:pos x="52" y="40"/>
                  </a:cxn>
                  <a:cxn ang="0">
                    <a:pos x="54" y="4"/>
                  </a:cxn>
                  <a:cxn ang="0">
                    <a:pos x="4" y="0"/>
                  </a:cxn>
                </a:cxnLst>
                <a:rect l="0" t="0" r="r" b="b"/>
                <a:pathLst>
                  <a:path w="54" h="76">
                    <a:moveTo>
                      <a:pt x="4" y="0"/>
                    </a:moveTo>
                    <a:lnTo>
                      <a:pt x="2" y="36"/>
                    </a:lnTo>
                    <a:lnTo>
                      <a:pt x="0" y="72"/>
                    </a:lnTo>
                    <a:lnTo>
                      <a:pt x="49" y="76"/>
                    </a:lnTo>
                    <a:lnTo>
                      <a:pt x="52" y="40"/>
                    </a:lnTo>
                    <a:lnTo>
                      <a:pt x="54" y="4"/>
                    </a:lnTo>
                    <a:lnTo>
                      <a:pt x="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39" name="Freeform 567"/>
              <p:cNvSpPr>
                <a:spLocks/>
              </p:cNvSpPr>
              <p:nvPr/>
            </p:nvSpPr>
            <p:spPr bwMode="auto">
              <a:xfrm>
                <a:off x="731" y="3225"/>
                <a:ext cx="1" cy="6"/>
              </a:xfrm>
              <a:custGeom>
                <a:avLst/>
                <a:gdLst/>
                <a:ahLst/>
                <a:cxnLst>
                  <a:cxn ang="0">
                    <a:pos x="3" y="0"/>
                  </a:cxn>
                  <a:cxn ang="0">
                    <a:pos x="0" y="36"/>
                  </a:cxn>
                  <a:cxn ang="0">
                    <a:pos x="4" y="36"/>
                  </a:cxn>
                  <a:cxn ang="0">
                    <a:pos x="3" y="0"/>
                  </a:cxn>
                </a:cxnLst>
                <a:rect l="0" t="0" r="r" b="b"/>
                <a:pathLst>
                  <a:path w="4" h="36">
                    <a:moveTo>
                      <a:pt x="3" y="0"/>
                    </a:moveTo>
                    <a:lnTo>
                      <a:pt x="0" y="36"/>
                    </a:lnTo>
                    <a:lnTo>
                      <a:pt x="4" y="36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0" name="Line 568"/>
              <p:cNvSpPr>
                <a:spLocks noChangeShapeType="1"/>
              </p:cNvSpPr>
              <p:nvPr/>
            </p:nvSpPr>
            <p:spPr bwMode="auto">
              <a:xfrm>
                <a:off x="731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1" name="Freeform 569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2" name="Freeform 570"/>
              <p:cNvSpPr>
                <a:spLocks/>
              </p:cNvSpPr>
              <p:nvPr/>
            </p:nvSpPr>
            <p:spPr bwMode="auto">
              <a:xfrm>
                <a:off x="731" y="3219"/>
                <a:ext cx="9" cy="12"/>
              </a:xfrm>
              <a:custGeom>
                <a:avLst/>
                <a:gdLst/>
                <a:ahLst/>
                <a:cxnLst>
                  <a:cxn ang="0">
                    <a:pos x="0" y="1"/>
                  </a:cxn>
                  <a:cxn ang="0">
                    <a:pos x="2" y="37"/>
                  </a:cxn>
                  <a:cxn ang="0">
                    <a:pos x="3" y="73"/>
                  </a:cxn>
                  <a:cxn ang="0">
                    <a:pos x="53" y="72"/>
                  </a:cxn>
                  <a:cxn ang="0">
                    <a:pos x="52" y="36"/>
                  </a:cxn>
                  <a:cxn ang="0">
                    <a:pos x="51" y="0"/>
                  </a:cxn>
                  <a:cxn ang="0">
                    <a:pos x="0" y="1"/>
                  </a:cxn>
                </a:cxnLst>
                <a:rect l="0" t="0" r="r" b="b"/>
                <a:pathLst>
                  <a:path w="53" h="73">
                    <a:moveTo>
                      <a:pt x="0" y="1"/>
                    </a:moveTo>
                    <a:lnTo>
                      <a:pt x="2" y="37"/>
                    </a:lnTo>
                    <a:lnTo>
                      <a:pt x="3" y="73"/>
                    </a:lnTo>
                    <a:lnTo>
                      <a:pt x="53" y="72"/>
                    </a:lnTo>
                    <a:lnTo>
                      <a:pt x="52" y="36"/>
                    </a:lnTo>
                    <a:lnTo>
                      <a:pt x="51" y="0"/>
                    </a:lnTo>
                    <a:lnTo>
                      <a:pt x="0" y="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3" name="Freeform 571"/>
              <p:cNvSpPr>
                <a:spLocks/>
              </p:cNvSpPr>
              <p:nvPr/>
            </p:nvSpPr>
            <p:spPr bwMode="auto">
              <a:xfrm>
                <a:off x="739" y="322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36"/>
                  </a:cxn>
                  <a:cxn ang="0">
                    <a:pos x="5" y="36"/>
                  </a:cxn>
                  <a:cxn ang="0">
                    <a:pos x="0" y="0"/>
                  </a:cxn>
                </a:cxnLst>
                <a:rect l="0" t="0" r="r" b="b"/>
                <a:pathLst>
                  <a:path w="5" h="36">
                    <a:moveTo>
                      <a:pt x="0" y="0"/>
                    </a:moveTo>
                    <a:lnTo>
                      <a:pt x="1" y="36"/>
                    </a:lnTo>
                    <a:lnTo>
                      <a:pt x="5" y="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4" name="Line 572"/>
              <p:cNvSpPr>
                <a:spLocks noChangeShapeType="1"/>
              </p:cNvSpPr>
              <p:nvPr/>
            </p:nvSpPr>
            <p:spPr bwMode="auto">
              <a:xfrm>
                <a:off x="740" y="32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5" name="Freeform 573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6" name="Freeform 574"/>
              <p:cNvSpPr>
                <a:spLocks/>
              </p:cNvSpPr>
              <p:nvPr/>
            </p:nvSpPr>
            <p:spPr bwMode="auto">
              <a:xfrm>
                <a:off x="739" y="321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8" y="78"/>
                  </a:cxn>
                  <a:cxn ang="0">
                    <a:pos x="56" y="72"/>
                  </a:cxn>
                  <a:cxn ang="0">
                    <a:pos x="52" y="36"/>
                  </a:cxn>
                  <a:cxn ang="0">
                    <a:pos x="48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8" y="78"/>
                    </a:lnTo>
                    <a:lnTo>
                      <a:pt x="56" y="72"/>
                    </a:lnTo>
                    <a:lnTo>
                      <a:pt x="52" y="36"/>
                    </a:lnTo>
                    <a:lnTo>
                      <a:pt x="48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7" name="Freeform 575"/>
              <p:cNvSpPr>
                <a:spLocks/>
              </p:cNvSpPr>
              <p:nvPr/>
            </p:nvSpPr>
            <p:spPr bwMode="auto">
              <a:xfrm>
                <a:off x="747" y="322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6"/>
                  </a:cxn>
                  <a:cxn ang="0">
                    <a:pos x="6" y="35"/>
                  </a:cxn>
                  <a:cxn ang="0">
                    <a:pos x="0" y="0"/>
                  </a:cxn>
                </a:cxnLst>
                <a:rect l="0" t="0" r="r" b="b"/>
                <a:pathLst>
                  <a:path w="6" h="36">
                    <a:moveTo>
                      <a:pt x="0" y="0"/>
                    </a:moveTo>
                    <a:lnTo>
                      <a:pt x="4" y="36"/>
                    </a:lnTo>
                    <a:lnTo>
                      <a:pt x="6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8" name="Line 576"/>
              <p:cNvSpPr>
                <a:spLocks noChangeShapeType="1"/>
              </p:cNvSpPr>
              <p:nvPr/>
            </p:nvSpPr>
            <p:spPr bwMode="auto">
              <a:xfrm flipV="1">
                <a:off x="748" y="32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49" name="Freeform 577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0" name="Freeform 578"/>
              <p:cNvSpPr>
                <a:spLocks/>
              </p:cNvSpPr>
              <p:nvPr/>
            </p:nvSpPr>
            <p:spPr bwMode="auto">
              <a:xfrm>
                <a:off x="746" y="3217"/>
                <a:ext cx="10" cy="13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59" y="69"/>
                  </a:cxn>
                  <a:cxn ang="0">
                    <a:pos x="53" y="34"/>
                  </a:cxn>
                  <a:cxn ang="0">
                    <a:pos x="46" y="0"/>
                  </a:cxn>
                  <a:cxn ang="0">
                    <a:pos x="0" y="10"/>
                  </a:cxn>
                </a:cxnLst>
                <a:rect l="0" t="0" r="r" b="b"/>
                <a:pathLst>
                  <a:path w="59" h="80">
                    <a:moveTo>
                      <a:pt x="0" y="10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59" y="69"/>
                    </a:lnTo>
                    <a:lnTo>
                      <a:pt x="53" y="34"/>
                    </a:lnTo>
                    <a:lnTo>
                      <a:pt x="46" y="0"/>
                    </a:lnTo>
                    <a:lnTo>
                      <a:pt x="0" y="1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1" name="Freeform 579"/>
              <p:cNvSpPr>
                <a:spLocks/>
              </p:cNvSpPr>
              <p:nvPr/>
            </p:nvSpPr>
            <p:spPr bwMode="auto">
              <a:xfrm>
                <a:off x="755" y="3222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5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5">
                    <a:moveTo>
                      <a:pt x="0" y="0"/>
                    </a:moveTo>
                    <a:lnTo>
                      <a:pt x="6" y="35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2" name="Line 580"/>
              <p:cNvSpPr>
                <a:spLocks noChangeShapeType="1"/>
              </p:cNvSpPr>
              <p:nvPr/>
            </p:nvSpPr>
            <p:spPr bwMode="auto">
              <a:xfrm>
                <a:off x="756" y="32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3" name="Freeform 581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4" name="Freeform 582"/>
              <p:cNvSpPr>
                <a:spLocks/>
              </p:cNvSpPr>
              <p:nvPr/>
            </p:nvSpPr>
            <p:spPr bwMode="auto">
              <a:xfrm>
                <a:off x="753" y="3214"/>
                <a:ext cx="11" cy="14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0" y="48"/>
                  </a:cxn>
                  <a:cxn ang="0">
                    <a:pos x="20" y="83"/>
                  </a:cxn>
                  <a:cxn ang="0">
                    <a:pos x="61" y="69"/>
                  </a:cxn>
                  <a:cxn ang="0">
                    <a:pos x="52" y="34"/>
                  </a:cxn>
                  <a:cxn ang="0">
                    <a:pos x="42" y="0"/>
                  </a:cxn>
                  <a:cxn ang="0">
                    <a:pos x="0" y="14"/>
                  </a:cxn>
                </a:cxnLst>
                <a:rect l="0" t="0" r="r" b="b"/>
                <a:pathLst>
                  <a:path w="61" h="83">
                    <a:moveTo>
                      <a:pt x="0" y="14"/>
                    </a:moveTo>
                    <a:lnTo>
                      <a:pt x="10" y="48"/>
                    </a:lnTo>
                    <a:lnTo>
                      <a:pt x="20" y="83"/>
                    </a:lnTo>
                    <a:lnTo>
                      <a:pt x="61" y="69"/>
                    </a:lnTo>
                    <a:lnTo>
                      <a:pt x="52" y="34"/>
                    </a:lnTo>
                    <a:lnTo>
                      <a:pt x="42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5" name="Freeform 583"/>
              <p:cNvSpPr>
                <a:spLocks/>
              </p:cNvSpPr>
              <p:nvPr/>
            </p:nvSpPr>
            <p:spPr bwMode="auto">
              <a:xfrm>
                <a:off x="762" y="322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35"/>
                  </a:cxn>
                  <a:cxn ang="0">
                    <a:pos x="14" y="33"/>
                  </a:cxn>
                  <a:cxn ang="0">
                    <a:pos x="0" y="0"/>
                  </a:cxn>
                </a:cxnLst>
                <a:rect l="0" t="0" r="r" b="b"/>
                <a:pathLst>
                  <a:path w="14" h="35">
                    <a:moveTo>
                      <a:pt x="0" y="0"/>
                    </a:moveTo>
                    <a:lnTo>
                      <a:pt x="9" y="35"/>
                    </a:lnTo>
                    <a:lnTo>
                      <a:pt x="14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6" name="Line 584"/>
              <p:cNvSpPr>
                <a:spLocks noChangeShapeType="1"/>
              </p:cNvSpPr>
              <p:nvPr/>
            </p:nvSpPr>
            <p:spPr bwMode="auto">
              <a:xfrm flipV="1">
                <a:off x="764" y="32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7" name="Freeform 585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8" name="Freeform 586"/>
              <p:cNvSpPr>
                <a:spLocks/>
              </p:cNvSpPr>
              <p:nvPr/>
            </p:nvSpPr>
            <p:spPr bwMode="auto">
              <a:xfrm>
                <a:off x="760" y="3212"/>
                <a:ext cx="11" cy="14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15" y="49"/>
                  </a:cxn>
                  <a:cxn ang="0">
                    <a:pos x="29" y="82"/>
                  </a:cxn>
                  <a:cxn ang="0">
                    <a:pos x="65" y="65"/>
                  </a:cxn>
                  <a:cxn ang="0">
                    <a:pos x="51" y="32"/>
                  </a:cxn>
                  <a:cxn ang="0">
                    <a:pos x="37" y="0"/>
                  </a:cxn>
                  <a:cxn ang="0">
                    <a:pos x="0" y="17"/>
                  </a:cxn>
                </a:cxnLst>
                <a:rect l="0" t="0" r="r" b="b"/>
                <a:pathLst>
                  <a:path w="65" h="82">
                    <a:moveTo>
                      <a:pt x="0" y="17"/>
                    </a:moveTo>
                    <a:lnTo>
                      <a:pt x="15" y="49"/>
                    </a:lnTo>
                    <a:lnTo>
                      <a:pt x="29" y="82"/>
                    </a:lnTo>
                    <a:lnTo>
                      <a:pt x="65" y="65"/>
                    </a:lnTo>
                    <a:lnTo>
                      <a:pt x="51" y="32"/>
                    </a:lnTo>
                    <a:lnTo>
                      <a:pt x="37" y="0"/>
                    </a:lnTo>
                    <a:lnTo>
                      <a:pt x="0" y="1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59" name="Freeform 587"/>
              <p:cNvSpPr>
                <a:spLocks/>
              </p:cNvSpPr>
              <p:nvPr/>
            </p:nvSpPr>
            <p:spPr bwMode="auto">
              <a:xfrm>
                <a:off x="768" y="321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4" y="33"/>
                  </a:cxn>
                  <a:cxn ang="0">
                    <a:pos x="20" y="29"/>
                  </a:cxn>
                  <a:cxn ang="0">
                    <a:pos x="0" y="0"/>
                  </a:cxn>
                </a:cxnLst>
                <a:rect l="0" t="0" r="r" b="b"/>
                <a:pathLst>
                  <a:path w="20" h="33">
                    <a:moveTo>
                      <a:pt x="0" y="0"/>
                    </a:moveTo>
                    <a:lnTo>
                      <a:pt x="14" y="33"/>
                    </a:lnTo>
                    <a:lnTo>
                      <a:pt x="20" y="2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0" name="Line 588"/>
              <p:cNvSpPr>
                <a:spLocks noChangeShapeType="1"/>
              </p:cNvSpPr>
              <p:nvPr/>
            </p:nvSpPr>
            <p:spPr bwMode="auto">
              <a:xfrm flipV="1">
                <a:off x="771" y="32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1" name="Freeform 589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2" name="Freeform 590"/>
              <p:cNvSpPr>
                <a:spLocks/>
              </p:cNvSpPr>
              <p:nvPr/>
            </p:nvSpPr>
            <p:spPr bwMode="auto">
              <a:xfrm>
                <a:off x="765" y="3209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0" y="50"/>
                  </a:cxn>
                  <a:cxn ang="0">
                    <a:pos x="40" y="79"/>
                  </a:cxn>
                  <a:cxn ang="0">
                    <a:pos x="68" y="58"/>
                  </a:cxn>
                  <a:cxn ang="0">
                    <a:pos x="48" y="29"/>
                  </a:cxn>
                  <a:cxn ang="0">
                    <a:pos x="29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9">
                    <a:moveTo>
                      <a:pt x="0" y="21"/>
                    </a:moveTo>
                    <a:lnTo>
                      <a:pt x="20" y="50"/>
                    </a:lnTo>
                    <a:lnTo>
                      <a:pt x="40" y="79"/>
                    </a:lnTo>
                    <a:lnTo>
                      <a:pt x="68" y="58"/>
                    </a:lnTo>
                    <a:lnTo>
                      <a:pt x="48" y="29"/>
                    </a:lnTo>
                    <a:lnTo>
                      <a:pt x="29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3" name="Freeform 591"/>
              <p:cNvSpPr>
                <a:spLocks/>
              </p:cNvSpPr>
              <p:nvPr/>
            </p:nvSpPr>
            <p:spPr bwMode="auto">
              <a:xfrm>
                <a:off x="773" y="321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0" y="29"/>
                  </a:cxn>
                  <a:cxn ang="0">
                    <a:pos x="24" y="26"/>
                  </a:cxn>
                  <a:cxn ang="0">
                    <a:pos x="0" y="0"/>
                  </a:cxn>
                </a:cxnLst>
                <a:rect l="0" t="0" r="r" b="b"/>
                <a:pathLst>
                  <a:path w="24" h="29">
                    <a:moveTo>
                      <a:pt x="0" y="0"/>
                    </a:moveTo>
                    <a:lnTo>
                      <a:pt x="20" y="29"/>
                    </a:lnTo>
                    <a:lnTo>
                      <a:pt x="24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4" name="Line 592"/>
              <p:cNvSpPr>
                <a:spLocks noChangeShapeType="1"/>
              </p:cNvSpPr>
              <p:nvPr/>
            </p:nvSpPr>
            <p:spPr bwMode="auto">
              <a:xfrm flipV="1">
                <a:off x="776" y="32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5" name="Freeform 593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6" name="Freeform 594"/>
              <p:cNvSpPr>
                <a:spLocks/>
              </p:cNvSpPr>
              <p:nvPr/>
            </p:nvSpPr>
            <p:spPr bwMode="auto">
              <a:xfrm>
                <a:off x="769" y="3206"/>
                <a:ext cx="11" cy="12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23" y="47"/>
                  </a:cxn>
                  <a:cxn ang="0">
                    <a:pos x="47" y="73"/>
                  </a:cxn>
                  <a:cxn ang="0">
                    <a:pos x="69" y="51"/>
                  </a:cxn>
                  <a:cxn ang="0">
                    <a:pos x="45" y="25"/>
                  </a:cxn>
                  <a:cxn ang="0">
                    <a:pos x="22" y="0"/>
                  </a:cxn>
                  <a:cxn ang="0">
                    <a:pos x="0" y="22"/>
                  </a:cxn>
                </a:cxnLst>
                <a:rect l="0" t="0" r="r" b="b"/>
                <a:pathLst>
                  <a:path w="69" h="73">
                    <a:moveTo>
                      <a:pt x="0" y="22"/>
                    </a:moveTo>
                    <a:lnTo>
                      <a:pt x="23" y="47"/>
                    </a:lnTo>
                    <a:lnTo>
                      <a:pt x="47" y="73"/>
                    </a:lnTo>
                    <a:lnTo>
                      <a:pt x="69" y="51"/>
                    </a:lnTo>
                    <a:lnTo>
                      <a:pt x="45" y="25"/>
                    </a:lnTo>
                    <a:lnTo>
                      <a:pt x="22" y="0"/>
                    </a:lnTo>
                    <a:lnTo>
                      <a:pt x="0" y="2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7" name="Freeform 595"/>
              <p:cNvSpPr>
                <a:spLocks/>
              </p:cNvSpPr>
              <p:nvPr/>
            </p:nvSpPr>
            <p:spPr bwMode="auto">
              <a:xfrm>
                <a:off x="777" y="32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0" y="18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0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8" name="Freeform 596"/>
              <p:cNvSpPr>
                <a:spLocks/>
              </p:cNvSpPr>
              <p:nvPr/>
            </p:nvSpPr>
            <p:spPr bwMode="auto">
              <a:xfrm>
                <a:off x="780" y="3213"/>
                <a:ext cx="2" cy="1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3" y="4"/>
                  </a:cxn>
                  <a:cxn ang="0">
                    <a:pos x="6" y="0"/>
                  </a:cxn>
                </a:cxnLst>
                <a:rect l="0" t="0" r="r" b="b"/>
                <a:pathLst>
                  <a:path w="6" h="8">
                    <a:moveTo>
                      <a:pt x="0" y="8"/>
                    </a:moveTo>
                    <a:lnTo>
                      <a:pt x="3" y="4"/>
                    </a:lnTo>
                    <a:lnTo>
                      <a:pt x="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69" name="Freeform 597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0" name="Freeform 598"/>
              <p:cNvSpPr>
                <a:spLocks/>
              </p:cNvSpPr>
              <p:nvPr/>
            </p:nvSpPr>
            <p:spPr bwMode="auto">
              <a:xfrm>
                <a:off x="772" y="3203"/>
                <a:ext cx="12" cy="10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42"/>
                  </a:cxn>
                  <a:cxn ang="0">
                    <a:pos x="59" y="60"/>
                  </a:cxn>
                  <a:cxn ang="0">
                    <a:pos x="72" y="35"/>
                  </a:cxn>
                  <a:cxn ang="0">
                    <a:pos x="43" y="18"/>
                  </a:cxn>
                  <a:cxn ang="0">
                    <a:pos x="13" y="0"/>
                  </a:cxn>
                  <a:cxn ang="0">
                    <a:pos x="0" y="25"/>
                  </a:cxn>
                </a:cxnLst>
                <a:rect l="0" t="0" r="r" b="b"/>
                <a:pathLst>
                  <a:path w="72" h="60">
                    <a:moveTo>
                      <a:pt x="0" y="25"/>
                    </a:moveTo>
                    <a:lnTo>
                      <a:pt x="29" y="42"/>
                    </a:lnTo>
                    <a:lnTo>
                      <a:pt x="59" y="60"/>
                    </a:lnTo>
                    <a:lnTo>
                      <a:pt x="72" y="35"/>
                    </a:lnTo>
                    <a:lnTo>
                      <a:pt x="43" y="18"/>
                    </a:lnTo>
                    <a:lnTo>
                      <a:pt x="13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1" name="Freeform 599"/>
              <p:cNvSpPr>
                <a:spLocks/>
              </p:cNvSpPr>
              <p:nvPr/>
            </p:nvSpPr>
            <p:spPr bwMode="auto">
              <a:xfrm>
                <a:off x="779" y="3206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7"/>
                  </a:cxn>
                  <a:cxn ang="0">
                    <a:pos x="32" y="12"/>
                  </a:cxn>
                  <a:cxn ang="0">
                    <a:pos x="34" y="7"/>
                  </a:cxn>
                  <a:cxn ang="0">
                    <a:pos x="0" y="0"/>
                  </a:cxn>
                </a:cxnLst>
                <a:rect l="0" t="0" r="r" b="b"/>
                <a:pathLst>
                  <a:path w="34" h="17">
                    <a:moveTo>
                      <a:pt x="0" y="0"/>
                    </a:moveTo>
                    <a:lnTo>
                      <a:pt x="29" y="17"/>
                    </a:lnTo>
                    <a:lnTo>
                      <a:pt x="32" y="12"/>
                    </a:lnTo>
                    <a:lnTo>
                      <a:pt x="34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2" name="Freeform 600"/>
              <p:cNvSpPr>
                <a:spLocks/>
              </p:cNvSpPr>
              <p:nvPr/>
            </p:nvSpPr>
            <p:spPr bwMode="auto">
              <a:xfrm>
                <a:off x="784" y="3207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3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3" name="Freeform 601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4" name="Freeform 602"/>
              <p:cNvSpPr>
                <a:spLocks/>
              </p:cNvSpPr>
              <p:nvPr/>
            </p:nvSpPr>
            <p:spPr bwMode="auto">
              <a:xfrm>
                <a:off x="773" y="3201"/>
                <a:ext cx="12" cy="6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3" y="33"/>
                  </a:cxn>
                  <a:cxn ang="0">
                    <a:pos x="67" y="40"/>
                  </a:cxn>
                  <a:cxn ang="0">
                    <a:pos x="71" y="14"/>
                  </a:cxn>
                  <a:cxn ang="0">
                    <a:pos x="37" y="7"/>
                  </a:cxn>
                  <a:cxn ang="0">
                    <a:pos x="4" y="0"/>
                  </a:cxn>
                  <a:cxn ang="0">
                    <a:pos x="0" y="26"/>
                  </a:cxn>
                </a:cxnLst>
                <a:rect l="0" t="0" r="r" b="b"/>
                <a:pathLst>
                  <a:path w="71" h="40">
                    <a:moveTo>
                      <a:pt x="0" y="26"/>
                    </a:moveTo>
                    <a:lnTo>
                      <a:pt x="33" y="33"/>
                    </a:lnTo>
                    <a:lnTo>
                      <a:pt x="67" y="40"/>
                    </a:lnTo>
                    <a:lnTo>
                      <a:pt x="71" y="14"/>
                    </a:lnTo>
                    <a:lnTo>
                      <a:pt x="37" y="7"/>
                    </a:lnTo>
                    <a:lnTo>
                      <a:pt x="4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5" name="Freeform 603"/>
              <p:cNvSpPr>
                <a:spLocks/>
              </p:cNvSpPr>
              <p:nvPr/>
            </p:nvSpPr>
            <p:spPr bwMode="auto">
              <a:xfrm>
                <a:off x="780" y="3201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4" y="14"/>
                  </a:cxn>
                  <a:cxn ang="0">
                    <a:pos x="34" y="8"/>
                  </a:cxn>
                  <a:cxn ang="0">
                    <a:pos x="34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4" y="14"/>
                    </a:lnTo>
                    <a:lnTo>
                      <a:pt x="34" y="8"/>
                    </a:lnTo>
                    <a:lnTo>
                      <a:pt x="34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6" name="Freeform 604"/>
              <p:cNvSpPr>
                <a:spLocks/>
              </p:cNvSpPr>
              <p:nvPr/>
            </p:nvSpPr>
            <p:spPr bwMode="auto">
              <a:xfrm>
                <a:off x="785" y="3201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0" y="8"/>
                  </a:cxn>
                  <a:cxn ang="0">
                    <a:pos x="0" y="0"/>
                  </a:cxn>
                </a:cxnLst>
                <a:rect l="0" t="0" r="r" b="b"/>
                <a:pathLst>
                  <a:path h="14">
                    <a:moveTo>
                      <a:pt x="0" y="14"/>
                    </a:moveTo>
                    <a:lnTo>
                      <a:pt x="0" y="8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7" name="Freeform 605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8" name="Freeform 606"/>
              <p:cNvSpPr>
                <a:spLocks/>
              </p:cNvSpPr>
              <p:nvPr/>
            </p:nvSpPr>
            <p:spPr bwMode="auto">
              <a:xfrm>
                <a:off x="774" y="3196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79" name="Freeform 607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0" name="Freeform 608"/>
              <p:cNvSpPr>
                <a:spLocks/>
              </p:cNvSpPr>
              <p:nvPr/>
            </p:nvSpPr>
            <p:spPr bwMode="auto">
              <a:xfrm>
                <a:off x="780" y="3196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2" y="72"/>
                  </a:cxn>
                  <a:cxn ang="0">
                    <a:pos x="782" y="36"/>
                  </a:cxn>
                  <a:cxn ang="0">
                    <a:pos x="782" y="0"/>
                  </a:cxn>
                  <a:cxn ang="0">
                    <a:pos x="0" y="0"/>
                  </a:cxn>
                </a:cxnLst>
                <a:rect l="0" t="0" r="r" b="b"/>
                <a:pathLst>
                  <a:path w="78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2" y="72"/>
                    </a:lnTo>
                    <a:lnTo>
                      <a:pt x="782" y="36"/>
                    </a:lnTo>
                    <a:lnTo>
                      <a:pt x="78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1" name="Freeform 609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2" name="Rectangle 610"/>
              <p:cNvSpPr>
                <a:spLocks noChangeArrowheads="1"/>
              </p:cNvSpPr>
              <p:nvPr/>
            </p:nvSpPr>
            <p:spPr bwMode="auto">
              <a:xfrm>
                <a:off x="951" y="3140"/>
                <a:ext cx="52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I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3" name="Rectangle 611"/>
              <p:cNvSpPr>
                <a:spLocks noChangeArrowheads="1"/>
              </p:cNvSpPr>
              <p:nvPr/>
            </p:nvSpPr>
            <p:spPr bwMode="auto">
              <a:xfrm>
                <a:off x="997" y="3169"/>
                <a:ext cx="48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0" tIns="0" rIns="0" bIns="0">
                <a:spAutoFit/>
              </a:bodyPr>
              <a:lstStyle/>
              <a:p>
                <a:pPr>
                  <a:defRPr/>
                </a:pPr>
                <a:r>
                  <a:rPr lang="en-US" sz="1200">
                    <a:solidFill>
                      <a:srgbClr val="000000"/>
                    </a:solidFill>
                    <a:latin typeface="Verdana" pitchFamily="34" charset="0"/>
                  </a:rPr>
                  <a:t>r</a:t>
                </a: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2784" name="Freeform 612"/>
              <p:cNvSpPr>
                <a:spLocks/>
              </p:cNvSpPr>
              <p:nvPr/>
            </p:nvSpPr>
            <p:spPr bwMode="auto">
              <a:xfrm>
                <a:off x="910" y="3196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5" name="Freeform 613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6" name="Freeform 614"/>
              <p:cNvSpPr>
                <a:spLocks/>
              </p:cNvSpPr>
              <p:nvPr/>
            </p:nvSpPr>
            <p:spPr bwMode="auto">
              <a:xfrm>
                <a:off x="3831" y="1733"/>
                <a:ext cx="12" cy="7"/>
              </a:xfrm>
              <a:custGeom>
                <a:avLst/>
                <a:gdLst/>
                <a:ahLst/>
                <a:cxnLst>
                  <a:cxn ang="0">
                    <a:pos x="5" y="44"/>
                  </a:cxn>
                  <a:cxn ang="0">
                    <a:pos x="38" y="37"/>
                  </a:cxn>
                  <a:cxn ang="0">
                    <a:pos x="71" y="30"/>
                  </a:cxn>
                  <a:cxn ang="0">
                    <a:pos x="66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5" y="44"/>
                  </a:cxn>
                </a:cxnLst>
                <a:rect l="0" t="0" r="r" b="b"/>
                <a:pathLst>
                  <a:path w="71" h="44">
                    <a:moveTo>
                      <a:pt x="5" y="44"/>
                    </a:moveTo>
                    <a:lnTo>
                      <a:pt x="38" y="37"/>
                    </a:lnTo>
                    <a:lnTo>
                      <a:pt x="71" y="30"/>
                    </a:lnTo>
                    <a:lnTo>
                      <a:pt x="66" y="0"/>
                    </a:lnTo>
                    <a:lnTo>
                      <a:pt x="33" y="7"/>
                    </a:lnTo>
                    <a:lnTo>
                      <a:pt x="0" y="14"/>
                    </a:lnTo>
                    <a:lnTo>
                      <a:pt x="5" y="4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7" name="Freeform 615"/>
              <p:cNvSpPr>
                <a:spLocks/>
              </p:cNvSpPr>
              <p:nvPr/>
            </p:nvSpPr>
            <p:spPr bwMode="auto">
              <a:xfrm>
                <a:off x="383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33" y="8"/>
                  </a:cxn>
                  <a:cxn ang="0">
                    <a:pos x="30" y="0"/>
                  </a:cxn>
                  <a:cxn ang="0">
                    <a:pos x="0" y="15"/>
                  </a:cxn>
                </a:cxnLst>
                <a:rect l="0" t="0" r="r" b="b"/>
                <a:pathLst>
                  <a:path w="33" h="15">
                    <a:moveTo>
                      <a:pt x="0" y="15"/>
                    </a:moveTo>
                    <a:lnTo>
                      <a:pt x="33" y="8"/>
                    </a:lnTo>
                    <a:lnTo>
                      <a:pt x="30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8" name="Line 616"/>
              <p:cNvSpPr>
                <a:spLocks noChangeShapeType="1"/>
              </p:cNvSpPr>
              <p:nvPr/>
            </p:nvSpPr>
            <p:spPr bwMode="auto">
              <a:xfrm flipH="1" flipV="1">
                <a:off x="3842" y="1731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789" name="Freeform 617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6" name="Group 819"/>
            <p:cNvGrpSpPr>
              <a:grpSpLocks/>
            </p:cNvGrpSpPr>
            <p:nvPr/>
          </p:nvGrpSpPr>
          <p:grpSpPr bwMode="auto">
            <a:xfrm>
              <a:off x="3147" y="1717"/>
              <a:ext cx="697" cy="1101"/>
              <a:chOff x="3147" y="1717"/>
              <a:chExt cx="697" cy="1101"/>
            </a:xfrm>
          </p:grpSpPr>
          <p:sp>
            <p:nvSpPr>
              <p:cNvPr id="2390" name="Freeform 619"/>
              <p:cNvSpPr>
                <a:spLocks/>
              </p:cNvSpPr>
              <p:nvPr/>
            </p:nvSpPr>
            <p:spPr bwMode="auto">
              <a:xfrm>
                <a:off x="3829" y="1727"/>
                <a:ext cx="13" cy="9"/>
              </a:xfrm>
              <a:custGeom>
                <a:avLst/>
                <a:gdLst/>
                <a:ahLst/>
                <a:cxnLst>
                  <a:cxn ang="0">
                    <a:pos x="12" y="57"/>
                  </a:cxn>
                  <a:cxn ang="0">
                    <a:pos x="43" y="42"/>
                  </a:cxn>
                  <a:cxn ang="0">
                    <a:pos x="73" y="27"/>
                  </a:cxn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12" y="57"/>
                  </a:cxn>
                </a:cxnLst>
                <a:rect l="0" t="0" r="r" b="b"/>
                <a:pathLst>
                  <a:path w="73" h="57">
                    <a:moveTo>
                      <a:pt x="12" y="57"/>
                    </a:moveTo>
                    <a:lnTo>
                      <a:pt x="43" y="42"/>
                    </a:lnTo>
                    <a:lnTo>
                      <a:pt x="73" y="27"/>
                    </a:lnTo>
                    <a:lnTo>
                      <a:pt x="61" y="0"/>
                    </a:lnTo>
                    <a:lnTo>
                      <a:pt x="30" y="15"/>
                    </a:lnTo>
                    <a:lnTo>
                      <a:pt x="0" y="30"/>
                    </a:lnTo>
                    <a:lnTo>
                      <a:pt x="12" y="5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1" name="Freeform 620"/>
              <p:cNvSpPr>
                <a:spLocks/>
              </p:cNvSpPr>
              <p:nvPr/>
            </p:nvSpPr>
            <p:spPr bwMode="auto">
              <a:xfrm>
                <a:off x="3835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1" y="11"/>
                  </a:cxn>
                  <a:cxn ang="0">
                    <a:pos x="29" y="6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1" h="26">
                    <a:moveTo>
                      <a:pt x="0" y="26"/>
                    </a:moveTo>
                    <a:lnTo>
                      <a:pt x="31" y="11"/>
                    </a:lnTo>
                    <a:lnTo>
                      <a:pt x="29" y="6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2" name="Freeform 621"/>
              <p:cNvSpPr>
                <a:spLocks/>
              </p:cNvSpPr>
              <p:nvPr/>
            </p:nvSpPr>
            <p:spPr bwMode="auto">
              <a:xfrm>
                <a:off x="3839" y="1725"/>
                <a:ext cx="1" cy="2"/>
              </a:xfrm>
              <a:custGeom>
                <a:avLst/>
                <a:gdLst/>
                <a:ahLst/>
                <a:cxnLst>
                  <a:cxn ang="0">
                    <a:pos x="6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6" h="11">
                    <a:moveTo>
                      <a:pt x="6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3" name="Freeform 622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4" name="Freeform 623"/>
              <p:cNvSpPr>
                <a:spLocks/>
              </p:cNvSpPr>
              <p:nvPr/>
            </p:nvSpPr>
            <p:spPr bwMode="auto">
              <a:xfrm>
                <a:off x="3827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5" name="Freeform 624"/>
              <p:cNvSpPr>
                <a:spLocks/>
              </p:cNvSpPr>
              <p:nvPr/>
            </p:nvSpPr>
            <p:spPr bwMode="auto">
              <a:xfrm>
                <a:off x="383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6" name="Freeform 625"/>
              <p:cNvSpPr>
                <a:spLocks/>
              </p:cNvSpPr>
              <p:nvPr/>
            </p:nvSpPr>
            <p:spPr bwMode="auto">
              <a:xfrm>
                <a:off x="383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7" name="Freeform 626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8" name="Freeform 627"/>
              <p:cNvSpPr>
                <a:spLocks/>
              </p:cNvSpPr>
              <p:nvPr/>
            </p:nvSpPr>
            <p:spPr bwMode="auto">
              <a:xfrm>
                <a:off x="382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99" name="Freeform 628"/>
              <p:cNvSpPr>
                <a:spLocks/>
              </p:cNvSpPr>
              <p:nvPr/>
            </p:nvSpPr>
            <p:spPr bwMode="auto">
              <a:xfrm>
                <a:off x="382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0" name="Freeform 629"/>
              <p:cNvSpPr>
                <a:spLocks/>
              </p:cNvSpPr>
              <p:nvPr/>
            </p:nvSpPr>
            <p:spPr bwMode="auto">
              <a:xfrm>
                <a:off x="382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1" name="Freeform 630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2" name="Freeform 631"/>
              <p:cNvSpPr>
                <a:spLocks/>
              </p:cNvSpPr>
              <p:nvPr/>
            </p:nvSpPr>
            <p:spPr bwMode="auto">
              <a:xfrm>
                <a:off x="382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3" name="Freeform 632"/>
              <p:cNvSpPr>
                <a:spLocks/>
              </p:cNvSpPr>
              <p:nvPr/>
            </p:nvSpPr>
            <p:spPr bwMode="auto">
              <a:xfrm>
                <a:off x="382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4" name="Freeform 633"/>
              <p:cNvSpPr>
                <a:spLocks/>
              </p:cNvSpPr>
              <p:nvPr/>
            </p:nvSpPr>
            <p:spPr bwMode="auto">
              <a:xfrm>
                <a:off x="382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5" name="Freeform 634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6" name="Freeform 635"/>
              <p:cNvSpPr>
                <a:spLocks/>
              </p:cNvSpPr>
              <p:nvPr/>
            </p:nvSpPr>
            <p:spPr bwMode="auto">
              <a:xfrm>
                <a:off x="3816" y="1717"/>
                <a:ext cx="7" cy="12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4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4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7" name="Freeform 636"/>
              <p:cNvSpPr>
                <a:spLocks/>
              </p:cNvSpPr>
              <p:nvPr/>
            </p:nvSpPr>
            <p:spPr bwMode="auto">
              <a:xfrm>
                <a:off x="381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5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8" name="Freeform 637"/>
              <p:cNvSpPr>
                <a:spLocks/>
              </p:cNvSpPr>
              <p:nvPr/>
            </p:nvSpPr>
            <p:spPr bwMode="auto">
              <a:xfrm>
                <a:off x="381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5"/>
                  </a:cxn>
                </a:cxnLst>
                <a:rect l="0" t="0" r="r" b="b"/>
                <a:pathLst>
                  <a:path w="10" h="5">
                    <a:moveTo>
                      <a:pt x="10" y="0"/>
                    </a:moveTo>
                    <a:lnTo>
                      <a:pt x="5" y="1"/>
                    </a:lnTo>
                    <a:lnTo>
                      <a:pt x="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09" name="Freeform 638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0" name="Freeform 639"/>
              <p:cNvSpPr>
                <a:spLocks/>
              </p:cNvSpPr>
              <p:nvPr/>
            </p:nvSpPr>
            <p:spPr bwMode="auto">
              <a:xfrm>
                <a:off x="3811" y="1718"/>
                <a:ext cx="9" cy="13"/>
              </a:xfrm>
              <a:custGeom>
                <a:avLst/>
                <a:gdLst/>
                <a:ahLst/>
                <a:cxnLst>
                  <a:cxn ang="0">
                    <a:pos x="56" y="62"/>
                  </a:cxn>
                  <a:cxn ang="0">
                    <a:pos x="41" y="31"/>
                  </a:cxn>
                  <a:cxn ang="0">
                    <a:pos x="26" y="0"/>
                  </a:cxn>
                  <a:cxn ang="0">
                    <a:pos x="0" y="14"/>
                  </a:cxn>
                  <a:cxn ang="0">
                    <a:pos x="16" y="45"/>
                  </a:cxn>
                  <a:cxn ang="0">
                    <a:pos x="31" y="76"/>
                  </a:cxn>
                  <a:cxn ang="0">
                    <a:pos x="56" y="62"/>
                  </a:cxn>
                </a:cxnLst>
                <a:rect l="0" t="0" r="r" b="b"/>
                <a:pathLst>
                  <a:path w="56" h="76">
                    <a:moveTo>
                      <a:pt x="56" y="62"/>
                    </a:moveTo>
                    <a:lnTo>
                      <a:pt x="41" y="31"/>
                    </a:lnTo>
                    <a:lnTo>
                      <a:pt x="26" y="0"/>
                    </a:lnTo>
                    <a:lnTo>
                      <a:pt x="0" y="14"/>
                    </a:lnTo>
                    <a:lnTo>
                      <a:pt x="16" y="45"/>
                    </a:lnTo>
                    <a:lnTo>
                      <a:pt x="31" y="76"/>
                    </a:lnTo>
                    <a:lnTo>
                      <a:pt x="56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1" name="Freeform 640"/>
              <p:cNvSpPr>
                <a:spLocks/>
              </p:cNvSpPr>
              <p:nvPr/>
            </p:nvSpPr>
            <p:spPr bwMode="auto">
              <a:xfrm>
                <a:off x="3809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1"/>
                  </a:cxn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  <a:cxn ang="0">
                    <a:pos x="26" y="31"/>
                  </a:cxn>
                </a:cxnLst>
                <a:rect l="0" t="0" r="r" b="b"/>
                <a:pathLst>
                  <a:path w="26" h="31">
                    <a:moveTo>
                      <a:pt x="26" y="31"/>
                    </a:moveTo>
                    <a:lnTo>
                      <a:pt x="10" y="0"/>
                    </a:lnTo>
                    <a:lnTo>
                      <a:pt x="6" y="2"/>
                    </a:lnTo>
                    <a:lnTo>
                      <a:pt x="0" y="6"/>
                    </a:lnTo>
                    <a:lnTo>
                      <a:pt x="26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2" name="Freeform 641"/>
              <p:cNvSpPr>
                <a:spLocks/>
              </p:cNvSpPr>
              <p:nvPr/>
            </p:nvSpPr>
            <p:spPr bwMode="auto">
              <a:xfrm>
                <a:off x="3809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2"/>
                  </a:cxn>
                  <a:cxn ang="0">
                    <a:pos x="0" y="6"/>
                  </a:cxn>
                </a:cxnLst>
                <a:rect l="0" t="0" r="r" b="b"/>
                <a:pathLst>
                  <a:path w="10" h="6">
                    <a:moveTo>
                      <a:pt x="10" y="0"/>
                    </a:moveTo>
                    <a:lnTo>
                      <a:pt x="6" y="2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3" name="Freeform 642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4" name="Freeform 643"/>
              <p:cNvSpPr>
                <a:spLocks/>
              </p:cNvSpPr>
              <p:nvPr/>
            </p:nvSpPr>
            <p:spPr bwMode="auto">
              <a:xfrm>
                <a:off x="3806" y="1722"/>
                <a:ext cx="11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5" name="Freeform 644"/>
              <p:cNvSpPr>
                <a:spLocks/>
              </p:cNvSpPr>
              <p:nvPr/>
            </p:nvSpPr>
            <p:spPr bwMode="auto">
              <a:xfrm>
                <a:off x="380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6" name="Line 645"/>
              <p:cNvSpPr>
                <a:spLocks noChangeShapeType="1"/>
              </p:cNvSpPr>
              <p:nvPr/>
            </p:nvSpPr>
            <p:spPr bwMode="auto">
              <a:xfrm flipH="1">
                <a:off x="380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7" name="Freeform 646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8" name="Freeform 647"/>
              <p:cNvSpPr>
                <a:spLocks/>
              </p:cNvSpPr>
              <p:nvPr/>
            </p:nvSpPr>
            <p:spPr bwMode="auto">
              <a:xfrm>
                <a:off x="380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19" name="Freeform 648"/>
              <p:cNvSpPr>
                <a:spLocks/>
              </p:cNvSpPr>
              <p:nvPr/>
            </p:nvSpPr>
            <p:spPr bwMode="auto">
              <a:xfrm>
                <a:off x="3802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0" name="Freeform 649"/>
              <p:cNvSpPr>
                <a:spLocks/>
              </p:cNvSpPr>
              <p:nvPr/>
            </p:nvSpPr>
            <p:spPr bwMode="auto">
              <a:xfrm>
                <a:off x="380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1" name="Freeform 650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2" name="Freeform 651"/>
              <p:cNvSpPr>
                <a:spLocks/>
              </p:cNvSpPr>
              <p:nvPr/>
            </p:nvSpPr>
            <p:spPr bwMode="auto">
              <a:xfrm>
                <a:off x="380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3" name="Freeform 652"/>
              <p:cNvSpPr>
                <a:spLocks/>
              </p:cNvSpPr>
              <p:nvPr/>
            </p:nvSpPr>
            <p:spPr bwMode="auto">
              <a:xfrm>
                <a:off x="380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4" name="Freeform 653"/>
              <p:cNvSpPr>
                <a:spLocks/>
              </p:cNvSpPr>
              <p:nvPr/>
            </p:nvSpPr>
            <p:spPr bwMode="auto">
              <a:xfrm>
                <a:off x="380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5" name="Freeform 654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6" name="Freeform 655"/>
              <p:cNvSpPr>
                <a:spLocks/>
              </p:cNvSpPr>
              <p:nvPr/>
            </p:nvSpPr>
            <p:spPr bwMode="auto">
              <a:xfrm>
                <a:off x="3801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7" name="Freeform 656"/>
              <p:cNvSpPr>
                <a:spLocks/>
              </p:cNvSpPr>
              <p:nvPr/>
            </p:nvSpPr>
            <p:spPr bwMode="auto">
              <a:xfrm>
                <a:off x="3802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8" name="Freeform 657"/>
              <p:cNvSpPr>
                <a:spLocks/>
              </p:cNvSpPr>
              <p:nvPr/>
            </p:nvSpPr>
            <p:spPr bwMode="auto">
              <a:xfrm>
                <a:off x="380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29" name="Freeform 658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0" name="Freeform 659"/>
              <p:cNvSpPr>
                <a:spLocks/>
              </p:cNvSpPr>
              <p:nvPr/>
            </p:nvSpPr>
            <p:spPr bwMode="auto">
              <a:xfrm>
                <a:off x="380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1" name="Freeform 660"/>
              <p:cNvSpPr>
                <a:spLocks/>
              </p:cNvSpPr>
              <p:nvPr/>
            </p:nvSpPr>
            <p:spPr bwMode="auto">
              <a:xfrm>
                <a:off x="380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2" name="Freeform 661"/>
              <p:cNvSpPr>
                <a:spLocks/>
              </p:cNvSpPr>
              <p:nvPr/>
            </p:nvSpPr>
            <p:spPr bwMode="auto">
              <a:xfrm>
                <a:off x="380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3" name="Freeform 662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4" name="Freeform 663"/>
              <p:cNvSpPr>
                <a:spLocks/>
              </p:cNvSpPr>
              <p:nvPr/>
            </p:nvSpPr>
            <p:spPr bwMode="auto">
              <a:xfrm>
                <a:off x="380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5" name="Freeform 664"/>
              <p:cNvSpPr>
                <a:spLocks/>
              </p:cNvSpPr>
              <p:nvPr/>
            </p:nvSpPr>
            <p:spPr bwMode="auto">
              <a:xfrm>
                <a:off x="3809" y="1752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5"/>
                  </a:cxn>
                  <a:cxn ang="0">
                    <a:pos x="4" y="29"/>
                  </a:cxn>
                  <a:cxn ang="0">
                    <a:pos x="9" y="31"/>
                  </a:cxn>
                  <a:cxn ang="0">
                    <a:pos x="25" y="0"/>
                  </a:cxn>
                </a:cxnLst>
                <a:rect l="0" t="0" r="r" b="b"/>
                <a:pathLst>
                  <a:path w="25" h="31">
                    <a:moveTo>
                      <a:pt x="25" y="0"/>
                    </a:moveTo>
                    <a:lnTo>
                      <a:pt x="0" y="25"/>
                    </a:lnTo>
                    <a:lnTo>
                      <a:pt x="4" y="29"/>
                    </a:lnTo>
                    <a:lnTo>
                      <a:pt x="9" y="31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6" name="Freeform 665"/>
              <p:cNvSpPr>
                <a:spLocks/>
              </p:cNvSpPr>
              <p:nvPr/>
            </p:nvSpPr>
            <p:spPr bwMode="auto">
              <a:xfrm>
                <a:off x="3809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4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4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7" name="Freeform 666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8" name="Freeform 667"/>
              <p:cNvSpPr>
                <a:spLocks/>
              </p:cNvSpPr>
              <p:nvPr/>
            </p:nvSpPr>
            <p:spPr bwMode="auto">
              <a:xfrm>
                <a:off x="3811" y="1747"/>
                <a:ext cx="9" cy="12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3"/>
                  </a:cxn>
                  <a:cxn ang="0">
                    <a:pos x="26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2"/>
                    </a:lnTo>
                    <a:lnTo>
                      <a:pt x="0" y="63"/>
                    </a:lnTo>
                    <a:lnTo>
                      <a:pt x="26" y="77"/>
                    </a:ln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39" name="Freeform 668"/>
              <p:cNvSpPr>
                <a:spLocks/>
              </p:cNvSpPr>
              <p:nvPr/>
            </p:nvSpPr>
            <p:spPr bwMode="auto">
              <a:xfrm>
                <a:off x="381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1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1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0" name="Freeform 669"/>
              <p:cNvSpPr>
                <a:spLocks/>
              </p:cNvSpPr>
              <p:nvPr/>
            </p:nvSpPr>
            <p:spPr bwMode="auto">
              <a:xfrm>
                <a:off x="3815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5"/>
                  </a:cxn>
                </a:cxnLst>
                <a:rect l="0" t="0" r="r" b="b"/>
                <a:pathLst>
                  <a:path w="10" h="5">
                    <a:moveTo>
                      <a:pt x="0" y="0"/>
                    </a:moveTo>
                    <a:lnTo>
                      <a:pt x="4" y="2"/>
                    </a:lnTo>
                    <a:lnTo>
                      <a:pt x="10" y="5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1" name="Freeform 670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2" name="Freeform 671"/>
              <p:cNvSpPr>
                <a:spLocks/>
              </p:cNvSpPr>
              <p:nvPr/>
            </p:nvSpPr>
            <p:spPr bwMode="auto">
              <a:xfrm>
                <a:off x="381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8" y="76"/>
                  </a:cxn>
                  <a:cxn ang="0">
                    <a:pos x="34" y="40"/>
                  </a:cxn>
                  <a:cxn ang="0">
                    <a:pos x="39" y="4"/>
                  </a:cxn>
                  <a:cxn ang="0">
                    <a:pos x="11" y="0"/>
                  </a:cxn>
                </a:cxnLst>
                <a:rect l="0" t="0" r="r" b="b"/>
                <a:pathLst>
                  <a:path w="39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8" y="76"/>
                    </a:lnTo>
                    <a:lnTo>
                      <a:pt x="34" y="40"/>
                    </a:lnTo>
                    <a:lnTo>
                      <a:pt x="39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3" name="Freeform 672"/>
              <p:cNvSpPr>
                <a:spLocks/>
              </p:cNvSpPr>
              <p:nvPr/>
            </p:nvSpPr>
            <p:spPr bwMode="auto">
              <a:xfrm>
                <a:off x="382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4" name="Freeform 673"/>
              <p:cNvSpPr>
                <a:spLocks/>
              </p:cNvSpPr>
              <p:nvPr/>
            </p:nvSpPr>
            <p:spPr bwMode="auto">
              <a:xfrm>
                <a:off x="382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5" name="Freeform 674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6" name="Freeform 675"/>
              <p:cNvSpPr>
                <a:spLocks/>
              </p:cNvSpPr>
              <p:nvPr/>
            </p:nvSpPr>
            <p:spPr bwMode="auto">
              <a:xfrm>
                <a:off x="382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7" name="Freeform 676"/>
              <p:cNvSpPr>
                <a:spLocks/>
              </p:cNvSpPr>
              <p:nvPr/>
            </p:nvSpPr>
            <p:spPr bwMode="auto">
              <a:xfrm>
                <a:off x="382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8" name="Freeform 677"/>
              <p:cNvSpPr>
                <a:spLocks/>
              </p:cNvSpPr>
              <p:nvPr/>
            </p:nvSpPr>
            <p:spPr bwMode="auto">
              <a:xfrm>
                <a:off x="382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49" name="Freeform 678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0" name="Freeform 679"/>
              <p:cNvSpPr>
                <a:spLocks/>
              </p:cNvSpPr>
              <p:nvPr/>
            </p:nvSpPr>
            <p:spPr bwMode="auto">
              <a:xfrm>
                <a:off x="382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1" name="Freeform 680"/>
              <p:cNvSpPr>
                <a:spLocks/>
              </p:cNvSpPr>
              <p:nvPr/>
            </p:nvSpPr>
            <p:spPr bwMode="auto">
              <a:xfrm>
                <a:off x="383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2" name="Line 681"/>
              <p:cNvSpPr>
                <a:spLocks noChangeShapeType="1"/>
              </p:cNvSpPr>
              <p:nvPr/>
            </p:nvSpPr>
            <p:spPr bwMode="auto">
              <a:xfrm flipV="1">
                <a:off x="383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3" name="Freeform 682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4" name="Freeform 683"/>
              <p:cNvSpPr>
                <a:spLocks/>
              </p:cNvSpPr>
              <p:nvPr/>
            </p:nvSpPr>
            <p:spPr bwMode="auto">
              <a:xfrm>
                <a:off x="382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5" name="Freeform 684"/>
              <p:cNvSpPr>
                <a:spLocks/>
              </p:cNvSpPr>
              <p:nvPr/>
            </p:nvSpPr>
            <p:spPr bwMode="auto">
              <a:xfrm>
                <a:off x="3835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5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6" name="Freeform 685"/>
              <p:cNvSpPr>
                <a:spLocks/>
              </p:cNvSpPr>
              <p:nvPr/>
            </p:nvSpPr>
            <p:spPr bwMode="auto">
              <a:xfrm>
                <a:off x="383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" y="7"/>
                  </a:cxn>
                  <a:cxn ang="0">
                    <a:pos x="7" y="0"/>
                  </a:cxn>
                </a:cxnLst>
                <a:rect l="0" t="0" r="r" b="b"/>
                <a:pathLst>
                  <a:path w="7" h="11">
                    <a:moveTo>
                      <a:pt x="0" y="11"/>
                    </a:moveTo>
                    <a:lnTo>
                      <a:pt x="3" y="7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7" name="Freeform 686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8" name="Freeform 687"/>
              <p:cNvSpPr>
                <a:spLocks/>
              </p:cNvSpPr>
              <p:nvPr/>
            </p:nvSpPr>
            <p:spPr bwMode="auto">
              <a:xfrm>
                <a:off x="382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3"/>
                  </a:cxn>
                  <a:cxn ang="0">
                    <a:pos x="61" y="58"/>
                  </a:cxn>
                  <a:cxn ang="0">
                    <a:pos x="73" y="30"/>
                  </a:cxn>
                  <a:cxn ang="0">
                    <a:pos x="43" y="15"/>
                  </a:cxn>
                  <a:cxn ang="0">
                    <a:pos x="12" y="0"/>
                  </a:cxn>
                  <a:cxn ang="0">
                    <a:pos x="0" y="28"/>
                  </a:cxn>
                </a:cxnLst>
                <a:rect l="0" t="0" r="r" b="b"/>
                <a:pathLst>
                  <a:path w="73" h="58">
                    <a:moveTo>
                      <a:pt x="0" y="28"/>
                    </a:moveTo>
                    <a:lnTo>
                      <a:pt x="30" y="43"/>
                    </a:lnTo>
                    <a:lnTo>
                      <a:pt x="61" y="58"/>
                    </a:lnTo>
                    <a:lnTo>
                      <a:pt x="73" y="30"/>
                    </a:lnTo>
                    <a:lnTo>
                      <a:pt x="43" y="15"/>
                    </a:lnTo>
                    <a:lnTo>
                      <a:pt x="12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59" name="Freeform 688"/>
              <p:cNvSpPr>
                <a:spLocks/>
              </p:cNvSpPr>
              <p:nvPr/>
            </p:nvSpPr>
            <p:spPr bwMode="auto">
              <a:xfrm>
                <a:off x="383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5"/>
                  </a:cxn>
                  <a:cxn ang="0">
                    <a:pos x="33" y="7"/>
                  </a:cxn>
                  <a:cxn ang="0">
                    <a:pos x="0" y="0"/>
                  </a:cxn>
                </a:cxnLst>
                <a:rect l="0" t="0" r="r" b="b"/>
                <a:pathLst>
                  <a:path w="33" h="15">
                    <a:moveTo>
                      <a:pt x="0" y="0"/>
                    </a:moveTo>
                    <a:lnTo>
                      <a:pt x="30" y="15"/>
                    </a:lnTo>
                    <a:lnTo>
                      <a:pt x="33" y="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0" name="Line 689"/>
              <p:cNvSpPr>
                <a:spLocks noChangeShapeType="1"/>
              </p:cNvSpPr>
              <p:nvPr/>
            </p:nvSpPr>
            <p:spPr bwMode="auto">
              <a:xfrm flipV="1">
                <a:off x="3842" y="17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1" name="Freeform 690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2" name="Freeform 691"/>
              <p:cNvSpPr>
                <a:spLocks/>
              </p:cNvSpPr>
              <p:nvPr/>
            </p:nvSpPr>
            <p:spPr bwMode="auto">
              <a:xfrm>
                <a:off x="383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3" y="36"/>
                  </a:cxn>
                  <a:cxn ang="0">
                    <a:pos x="66" y="43"/>
                  </a:cxn>
                  <a:cxn ang="0">
                    <a:pos x="71" y="14"/>
                  </a:cxn>
                  <a:cxn ang="0">
                    <a:pos x="38" y="7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1" h="43">
                    <a:moveTo>
                      <a:pt x="0" y="29"/>
                    </a:moveTo>
                    <a:lnTo>
                      <a:pt x="33" y="36"/>
                    </a:lnTo>
                    <a:lnTo>
                      <a:pt x="66" y="43"/>
                    </a:lnTo>
                    <a:lnTo>
                      <a:pt x="71" y="14"/>
                    </a:lnTo>
                    <a:lnTo>
                      <a:pt x="38" y="7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3" name="Freeform 692"/>
              <p:cNvSpPr>
                <a:spLocks/>
              </p:cNvSpPr>
              <p:nvPr/>
            </p:nvSpPr>
            <p:spPr bwMode="auto">
              <a:xfrm>
                <a:off x="3838" y="1738"/>
                <a:ext cx="5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33" y="14"/>
                  </a:cxn>
                  <a:cxn ang="0">
                    <a:pos x="34" y="9"/>
                  </a:cxn>
                  <a:cxn ang="0">
                    <a:pos x="33" y="0"/>
                  </a:cxn>
                  <a:cxn ang="0">
                    <a:pos x="0" y="7"/>
                  </a:cxn>
                </a:cxnLst>
                <a:rect l="0" t="0" r="r" b="b"/>
                <a:pathLst>
                  <a:path w="34" h="14">
                    <a:moveTo>
                      <a:pt x="0" y="7"/>
                    </a:moveTo>
                    <a:lnTo>
                      <a:pt x="33" y="14"/>
                    </a:lnTo>
                    <a:lnTo>
                      <a:pt x="34" y="9"/>
                    </a:lnTo>
                    <a:lnTo>
                      <a:pt x="33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4" name="Freeform 693"/>
              <p:cNvSpPr>
                <a:spLocks/>
              </p:cNvSpPr>
              <p:nvPr/>
            </p:nvSpPr>
            <p:spPr bwMode="auto">
              <a:xfrm>
                <a:off x="384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" y="9"/>
                  </a:cxn>
                  <a:cxn ang="0">
                    <a:pos x="0" y="0"/>
                  </a:cxn>
                </a:cxnLst>
                <a:rect l="0" t="0" r="r" b="b"/>
                <a:pathLst>
                  <a:path w="1" h="14">
                    <a:moveTo>
                      <a:pt x="0" y="14"/>
                    </a:moveTo>
                    <a:lnTo>
                      <a:pt x="1" y="9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5" name="Freeform 694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6" name="Freeform 695"/>
              <p:cNvSpPr>
                <a:spLocks/>
              </p:cNvSpPr>
              <p:nvPr/>
            </p:nvSpPr>
            <p:spPr bwMode="auto">
              <a:xfrm>
                <a:off x="3504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7" name="Freeform 696"/>
              <p:cNvSpPr>
                <a:spLocks/>
              </p:cNvSpPr>
              <p:nvPr/>
            </p:nvSpPr>
            <p:spPr bwMode="auto">
              <a:xfrm>
                <a:off x="3509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8" name="Freeform 697"/>
              <p:cNvSpPr>
                <a:spLocks/>
              </p:cNvSpPr>
              <p:nvPr/>
            </p:nvSpPr>
            <p:spPr bwMode="auto">
              <a:xfrm>
                <a:off x="3514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69" name="Freeform 698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0" name="Freeform 699"/>
              <p:cNvSpPr>
                <a:spLocks/>
              </p:cNvSpPr>
              <p:nvPr/>
            </p:nvSpPr>
            <p:spPr bwMode="auto">
              <a:xfrm>
                <a:off x="3502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3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3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3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1" name="Freeform 700"/>
              <p:cNvSpPr>
                <a:spLocks/>
              </p:cNvSpPr>
              <p:nvPr/>
            </p:nvSpPr>
            <p:spPr bwMode="auto">
              <a:xfrm>
                <a:off x="3507" y="2247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9" y="9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29" h="25">
                    <a:moveTo>
                      <a:pt x="0" y="25"/>
                    </a:moveTo>
                    <a:lnTo>
                      <a:pt x="29" y="9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2" name="Line 701"/>
              <p:cNvSpPr>
                <a:spLocks noChangeShapeType="1"/>
              </p:cNvSpPr>
              <p:nvPr/>
            </p:nvSpPr>
            <p:spPr bwMode="auto">
              <a:xfrm flipH="1" flipV="1">
                <a:off x="3512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3" name="Freeform 702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4" name="Freeform 703"/>
              <p:cNvSpPr>
                <a:spLocks/>
              </p:cNvSpPr>
              <p:nvPr/>
            </p:nvSpPr>
            <p:spPr bwMode="auto">
              <a:xfrm>
                <a:off x="3500" y="2243"/>
                <a:ext cx="12" cy="12"/>
              </a:xfrm>
              <a:custGeom>
                <a:avLst/>
                <a:gdLst/>
                <a:ahLst/>
                <a:cxnLst>
                  <a:cxn ang="0">
                    <a:pos x="19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0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19" y="71"/>
                  </a:cxn>
                </a:cxnLst>
                <a:rect l="0" t="0" r="r" b="b"/>
                <a:pathLst>
                  <a:path w="70" h="71">
                    <a:moveTo>
                      <a:pt x="19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0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19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5" name="Freeform 704"/>
              <p:cNvSpPr>
                <a:spLocks/>
              </p:cNvSpPr>
              <p:nvPr/>
            </p:nvSpPr>
            <p:spPr bwMode="auto">
              <a:xfrm>
                <a:off x="3504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3"/>
                  </a:cxn>
                  <a:cxn ang="0">
                    <a:pos x="25" y="8"/>
                  </a:cxn>
                  <a:cxn ang="0">
                    <a:pos x="21" y="5"/>
                  </a:cxn>
                  <a:cxn ang="0">
                    <a:pos x="15" y="0"/>
                  </a:cxn>
                  <a:cxn ang="0">
                    <a:pos x="0" y="33"/>
                  </a:cxn>
                </a:cxnLst>
                <a:rect l="0" t="0" r="r" b="b"/>
                <a:pathLst>
                  <a:path w="25" h="33">
                    <a:moveTo>
                      <a:pt x="0" y="33"/>
                    </a:moveTo>
                    <a:lnTo>
                      <a:pt x="25" y="8"/>
                    </a:lnTo>
                    <a:lnTo>
                      <a:pt x="21" y="5"/>
                    </a:lnTo>
                    <a:lnTo>
                      <a:pt x="15" y="0"/>
                    </a:ln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6" name="Freeform 705"/>
              <p:cNvSpPr>
                <a:spLocks/>
              </p:cNvSpPr>
              <p:nvPr/>
            </p:nvSpPr>
            <p:spPr bwMode="auto">
              <a:xfrm>
                <a:off x="3507" y="2242"/>
                <a:ext cx="1" cy="1"/>
              </a:xfrm>
              <a:custGeom>
                <a:avLst/>
                <a:gdLst/>
                <a:ahLst/>
                <a:cxnLst>
                  <a:cxn ang="0">
                    <a:pos x="10" y="8"/>
                  </a:cxn>
                  <a:cxn ang="0">
                    <a:pos x="6" y="5"/>
                  </a:cxn>
                  <a:cxn ang="0">
                    <a:pos x="0" y="0"/>
                  </a:cxn>
                </a:cxnLst>
                <a:rect l="0" t="0" r="r" b="b"/>
                <a:pathLst>
                  <a:path w="10" h="8">
                    <a:moveTo>
                      <a:pt x="10" y="8"/>
                    </a:moveTo>
                    <a:lnTo>
                      <a:pt x="6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7" name="Freeform 706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8" name="Freeform 707"/>
              <p:cNvSpPr>
                <a:spLocks/>
              </p:cNvSpPr>
              <p:nvPr/>
            </p:nvSpPr>
            <p:spPr bwMode="auto">
              <a:xfrm>
                <a:off x="3497" y="2239"/>
                <a:ext cx="10" cy="13"/>
              </a:xfrm>
              <a:custGeom>
                <a:avLst/>
                <a:gdLst/>
                <a:ahLst/>
                <a:cxnLst>
                  <a:cxn ang="0">
                    <a:pos x="27" y="79"/>
                  </a:cxn>
                  <a:cxn ang="0">
                    <a:pos x="42" y="47"/>
                  </a:cxn>
                  <a:cxn ang="0">
                    <a:pos x="57" y="14"/>
                  </a:cxn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</a:cxnLst>
                <a:rect l="0" t="0" r="r" b="b"/>
                <a:pathLst>
                  <a:path w="57" h="79">
                    <a:moveTo>
                      <a:pt x="27" y="79"/>
                    </a:moveTo>
                    <a:lnTo>
                      <a:pt x="42" y="47"/>
                    </a:lnTo>
                    <a:lnTo>
                      <a:pt x="57" y="14"/>
                    </a:lnTo>
                    <a:lnTo>
                      <a:pt x="31" y="0"/>
                    </a:ln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79" name="Freeform 708"/>
              <p:cNvSpPr>
                <a:spLocks/>
              </p:cNvSpPr>
              <p:nvPr/>
            </p:nvSpPr>
            <p:spPr bwMode="auto">
              <a:xfrm>
                <a:off x="3500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3"/>
                  </a:cxn>
                  <a:cxn ang="0">
                    <a:pos x="11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3"/>
                    </a:lnTo>
                    <a:lnTo>
                      <a:pt x="11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0" name="Freeform 709"/>
              <p:cNvSpPr>
                <a:spLocks/>
              </p:cNvSpPr>
              <p:nvPr/>
            </p:nvSpPr>
            <p:spPr bwMode="auto">
              <a:xfrm>
                <a:off x="3501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3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3">
                    <a:moveTo>
                      <a:pt x="10" y="3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1" name="Freeform 710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2" name="Freeform 711"/>
              <p:cNvSpPr>
                <a:spLocks/>
              </p:cNvSpPr>
              <p:nvPr/>
            </p:nvSpPr>
            <p:spPr bwMode="auto">
              <a:xfrm>
                <a:off x="3494" y="2238"/>
                <a:ext cx="7" cy="13"/>
              </a:xfrm>
              <a:custGeom>
                <a:avLst/>
                <a:gdLst/>
                <a:ahLst/>
                <a:cxnLst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</a:cxnLst>
                <a:rect l="0" t="0" r="r" b="b"/>
                <a:pathLst>
                  <a:path w="38" h="77">
                    <a:moveTo>
                      <a:pt x="27" y="77"/>
                    </a:move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3" name="Freeform 712"/>
              <p:cNvSpPr>
                <a:spLocks/>
              </p:cNvSpPr>
              <p:nvPr/>
            </p:nvSpPr>
            <p:spPr bwMode="auto">
              <a:xfrm>
                <a:off x="3494" y="2238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4" name="Freeform 713"/>
              <p:cNvSpPr>
                <a:spLocks/>
              </p:cNvSpPr>
              <p:nvPr/>
            </p:nvSpPr>
            <p:spPr bwMode="auto">
              <a:xfrm>
                <a:off x="3494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5" name="Freeform 714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6" name="Freeform 715"/>
              <p:cNvSpPr>
                <a:spLocks/>
              </p:cNvSpPr>
              <p:nvPr/>
            </p:nvSpPr>
            <p:spPr bwMode="auto">
              <a:xfrm>
                <a:off x="3489" y="2238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7" name="Freeform 716"/>
              <p:cNvSpPr>
                <a:spLocks/>
              </p:cNvSpPr>
              <p:nvPr/>
            </p:nvSpPr>
            <p:spPr bwMode="auto">
              <a:xfrm>
                <a:off x="3488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8" name="Freeform 717"/>
              <p:cNvSpPr>
                <a:spLocks/>
              </p:cNvSpPr>
              <p:nvPr/>
            </p:nvSpPr>
            <p:spPr bwMode="auto">
              <a:xfrm>
                <a:off x="348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89" name="Freeform 718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0" name="Freeform 719"/>
              <p:cNvSpPr>
                <a:spLocks/>
              </p:cNvSpPr>
              <p:nvPr/>
            </p:nvSpPr>
            <p:spPr bwMode="auto">
              <a:xfrm>
                <a:off x="3483" y="2239"/>
                <a:ext cx="10" cy="13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0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0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1" name="Freeform 720"/>
              <p:cNvSpPr>
                <a:spLocks/>
              </p:cNvSpPr>
              <p:nvPr/>
            </p:nvSpPr>
            <p:spPr bwMode="auto">
              <a:xfrm>
                <a:off x="3482" y="2242"/>
                <a:ext cx="4" cy="5"/>
              </a:xfrm>
              <a:custGeom>
                <a:avLst/>
                <a:gdLst/>
                <a:ahLst/>
                <a:cxnLst>
                  <a:cxn ang="0">
                    <a:pos x="24" y="32"/>
                  </a:cxn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  <a:cxn ang="0">
                    <a:pos x="24" y="32"/>
                  </a:cxn>
                </a:cxnLst>
                <a:rect l="0" t="0" r="r" b="b"/>
                <a:pathLst>
                  <a:path w="24" h="32">
                    <a:moveTo>
                      <a:pt x="24" y="32"/>
                    </a:moveTo>
                    <a:lnTo>
                      <a:pt x="9" y="0"/>
                    </a:lnTo>
                    <a:lnTo>
                      <a:pt x="4" y="3"/>
                    </a:lnTo>
                    <a:lnTo>
                      <a:pt x="0" y="6"/>
                    </a:lnTo>
                    <a:lnTo>
                      <a:pt x="2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2" name="Freeform 721"/>
              <p:cNvSpPr>
                <a:spLocks/>
              </p:cNvSpPr>
              <p:nvPr/>
            </p:nvSpPr>
            <p:spPr bwMode="auto">
              <a:xfrm>
                <a:off x="3482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4" y="3"/>
                  </a:cxn>
                  <a:cxn ang="0">
                    <a:pos x="0" y="6"/>
                  </a:cxn>
                </a:cxnLst>
                <a:rect l="0" t="0" r="r" b="b"/>
                <a:pathLst>
                  <a:path w="9" h="6">
                    <a:moveTo>
                      <a:pt x="9" y="0"/>
                    </a:moveTo>
                    <a:lnTo>
                      <a:pt x="4" y="3"/>
                    </a:lnTo>
                    <a:lnTo>
                      <a:pt x="0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3" name="Freeform 722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4" name="Freeform 723"/>
              <p:cNvSpPr>
                <a:spLocks/>
              </p:cNvSpPr>
              <p:nvPr/>
            </p:nvSpPr>
            <p:spPr bwMode="auto">
              <a:xfrm>
                <a:off x="3479" y="2243"/>
                <a:ext cx="11" cy="12"/>
              </a:xfrm>
              <a:custGeom>
                <a:avLst/>
                <a:gdLst/>
                <a:ahLst/>
                <a:cxnLst>
                  <a:cxn ang="0">
                    <a:pos x="69" y="51"/>
                  </a:cxn>
                  <a:cxn ang="0">
                    <a:pos x="45" y="26"/>
                  </a:cxn>
                  <a:cxn ang="0">
                    <a:pos x="21" y="0"/>
                  </a:cxn>
                  <a:cxn ang="0">
                    <a:pos x="0" y="22"/>
                  </a:cxn>
                  <a:cxn ang="0">
                    <a:pos x="24" y="48"/>
                  </a:cxn>
                  <a:cxn ang="0">
                    <a:pos x="48" y="73"/>
                  </a:cxn>
                  <a:cxn ang="0">
                    <a:pos x="69" y="51"/>
                  </a:cxn>
                </a:cxnLst>
                <a:rect l="0" t="0" r="r" b="b"/>
                <a:pathLst>
                  <a:path w="69" h="73">
                    <a:moveTo>
                      <a:pt x="69" y="51"/>
                    </a:moveTo>
                    <a:lnTo>
                      <a:pt x="45" y="26"/>
                    </a:lnTo>
                    <a:lnTo>
                      <a:pt x="21" y="0"/>
                    </a:lnTo>
                    <a:lnTo>
                      <a:pt x="0" y="22"/>
                    </a:lnTo>
                    <a:lnTo>
                      <a:pt x="24" y="48"/>
                    </a:lnTo>
                    <a:lnTo>
                      <a:pt x="48" y="73"/>
                    </a:lnTo>
                    <a:lnTo>
                      <a:pt x="69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5" name="Freeform 724"/>
              <p:cNvSpPr>
                <a:spLocks/>
              </p:cNvSpPr>
              <p:nvPr/>
            </p:nvSpPr>
            <p:spPr bwMode="auto">
              <a:xfrm>
                <a:off x="3478" y="2246"/>
                <a:ext cx="5" cy="5"/>
              </a:xfrm>
              <a:custGeom>
                <a:avLst/>
                <a:gdLst/>
                <a:ahLst/>
                <a:cxnLst>
                  <a:cxn ang="0">
                    <a:pos x="29" y="26"/>
                  </a:cxn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  <a:cxn ang="0">
                    <a:pos x="29" y="26"/>
                  </a:cxn>
                </a:cxnLst>
                <a:rect l="0" t="0" r="r" b="b"/>
                <a:pathLst>
                  <a:path w="29" h="26">
                    <a:moveTo>
                      <a:pt x="29" y="26"/>
                    </a:moveTo>
                    <a:lnTo>
                      <a:pt x="5" y="0"/>
                    </a:lnTo>
                    <a:lnTo>
                      <a:pt x="2" y="4"/>
                    </a:lnTo>
                    <a:lnTo>
                      <a:pt x="0" y="10"/>
                    </a:lnTo>
                    <a:lnTo>
                      <a:pt x="29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6" name="Freeform 725"/>
              <p:cNvSpPr>
                <a:spLocks/>
              </p:cNvSpPr>
              <p:nvPr/>
            </p:nvSpPr>
            <p:spPr bwMode="auto">
              <a:xfrm>
                <a:off x="347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2" y="4"/>
                  </a:cxn>
                  <a:cxn ang="0">
                    <a:pos x="0" y="10"/>
                  </a:cxn>
                </a:cxnLst>
                <a:rect l="0" t="0" r="r" b="b"/>
                <a:pathLst>
                  <a:path w="5" h="10">
                    <a:moveTo>
                      <a:pt x="5" y="0"/>
                    </a:moveTo>
                    <a:lnTo>
                      <a:pt x="2" y="4"/>
                    </a:lnTo>
                    <a:lnTo>
                      <a:pt x="0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7" name="Freeform 726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8" name="Freeform 727"/>
              <p:cNvSpPr>
                <a:spLocks/>
              </p:cNvSpPr>
              <p:nvPr/>
            </p:nvSpPr>
            <p:spPr bwMode="auto">
              <a:xfrm>
                <a:off x="3475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4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4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499" name="Freeform 728"/>
              <p:cNvSpPr>
                <a:spLocks/>
              </p:cNvSpPr>
              <p:nvPr/>
            </p:nvSpPr>
            <p:spPr bwMode="auto">
              <a:xfrm>
                <a:off x="3475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0" name="Freeform 729"/>
              <p:cNvSpPr>
                <a:spLocks/>
              </p:cNvSpPr>
              <p:nvPr/>
            </p:nvSpPr>
            <p:spPr bwMode="auto">
              <a:xfrm>
                <a:off x="3475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1" name="Freeform 730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2" name="Freeform 731"/>
              <p:cNvSpPr>
                <a:spLocks/>
              </p:cNvSpPr>
              <p:nvPr/>
            </p:nvSpPr>
            <p:spPr bwMode="auto">
              <a:xfrm>
                <a:off x="3474" y="2254"/>
                <a:ext cx="12" cy="7"/>
              </a:xfrm>
              <a:custGeom>
                <a:avLst/>
                <a:gdLst/>
                <a:ahLst/>
                <a:cxnLst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2" y="11"/>
                  </a:cxn>
                </a:cxnLst>
                <a:rect l="0" t="0" r="r" b="b"/>
                <a:pathLst>
                  <a:path w="72" h="42">
                    <a:moveTo>
                      <a:pt x="72" y="11"/>
                    </a:moveTo>
                    <a:lnTo>
                      <a:pt x="38" y="6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2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3" name="Freeform 732"/>
              <p:cNvSpPr>
                <a:spLocks/>
              </p:cNvSpPr>
              <p:nvPr/>
            </p:nvSpPr>
            <p:spPr bwMode="auto">
              <a:xfrm>
                <a:off x="3474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4" name="Freeform 733"/>
              <p:cNvSpPr>
                <a:spLocks/>
              </p:cNvSpPr>
              <p:nvPr/>
            </p:nvSpPr>
            <p:spPr bwMode="auto">
              <a:xfrm>
                <a:off x="3474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5" name="Freeform 734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6" name="Freeform 735"/>
              <p:cNvSpPr>
                <a:spLocks/>
              </p:cNvSpPr>
              <p:nvPr/>
            </p:nvSpPr>
            <p:spPr bwMode="auto">
              <a:xfrm>
                <a:off x="3474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4" y="41"/>
                  </a:cxn>
                  <a:cxn ang="0">
                    <a:pos x="38" y="35"/>
                  </a:cxn>
                  <a:cxn ang="0">
                    <a:pos x="72" y="29"/>
                  </a:cxn>
                  <a:cxn ang="0">
                    <a:pos x="68" y="0"/>
                  </a:cxn>
                </a:cxnLst>
                <a:rect l="0" t="0" r="r" b="b"/>
                <a:pathLst>
                  <a:path w="72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4" y="41"/>
                    </a:lnTo>
                    <a:lnTo>
                      <a:pt x="38" y="35"/>
                    </a:lnTo>
                    <a:lnTo>
                      <a:pt x="72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7" name="Freeform 736"/>
              <p:cNvSpPr>
                <a:spLocks/>
              </p:cNvSpPr>
              <p:nvPr/>
            </p:nvSpPr>
            <p:spPr bwMode="auto">
              <a:xfrm>
                <a:off x="3475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8" name="Freeform 737"/>
              <p:cNvSpPr>
                <a:spLocks/>
              </p:cNvSpPr>
              <p:nvPr/>
            </p:nvSpPr>
            <p:spPr bwMode="auto">
              <a:xfrm>
                <a:off x="347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09" name="Freeform 738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0" name="Freeform 739"/>
              <p:cNvSpPr>
                <a:spLocks/>
              </p:cNvSpPr>
              <p:nvPr/>
            </p:nvSpPr>
            <p:spPr bwMode="auto">
              <a:xfrm>
                <a:off x="3475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1" name="Freeform 740"/>
              <p:cNvSpPr>
                <a:spLocks/>
              </p:cNvSpPr>
              <p:nvPr/>
            </p:nvSpPr>
            <p:spPr bwMode="auto">
              <a:xfrm>
                <a:off x="3477" y="2270"/>
                <a:ext cx="6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8" y="26"/>
                  </a:cxn>
                  <a:cxn ang="0">
                    <a:pos x="31" y="0"/>
                  </a:cxn>
                </a:cxnLst>
                <a:rect l="0" t="0" r="r" b="b"/>
                <a:pathLst>
                  <a:path w="31" h="26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8" y="26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2" name="Freeform 741"/>
              <p:cNvSpPr>
                <a:spLocks/>
              </p:cNvSpPr>
              <p:nvPr/>
            </p:nvSpPr>
            <p:spPr bwMode="auto">
              <a:xfrm>
                <a:off x="3477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8" y="10"/>
                  </a:cxn>
                </a:cxnLst>
                <a:rect l="0" t="0" r="r" b="b"/>
                <a:pathLst>
                  <a:path w="8" h="10">
                    <a:moveTo>
                      <a:pt x="0" y="0"/>
                    </a:moveTo>
                    <a:lnTo>
                      <a:pt x="4" y="5"/>
                    </a:lnTo>
                    <a:lnTo>
                      <a:pt x="8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3" name="Freeform 742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4" name="Freeform 743"/>
              <p:cNvSpPr>
                <a:spLocks/>
              </p:cNvSpPr>
              <p:nvPr/>
            </p:nvSpPr>
            <p:spPr bwMode="auto">
              <a:xfrm>
                <a:off x="3479" y="2265"/>
                <a:ext cx="11" cy="13"/>
              </a:xfrm>
              <a:custGeom>
                <a:avLst/>
                <a:gdLst/>
                <a:ahLst/>
                <a:cxnLst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21" y="74"/>
                  </a:cxn>
                  <a:cxn ang="0">
                    <a:pos x="44" y="48"/>
                  </a:cxn>
                  <a:cxn ang="0">
                    <a:pos x="67" y="21"/>
                  </a:cxn>
                  <a:cxn ang="0">
                    <a:pos x="46" y="0"/>
                  </a:cxn>
                </a:cxnLst>
                <a:rect l="0" t="0" r="r" b="b"/>
                <a:pathLst>
                  <a:path w="67" h="74">
                    <a:moveTo>
                      <a:pt x="46" y="0"/>
                    </a:moveTo>
                    <a:lnTo>
                      <a:pt x="23" y="27"/>
                    </a:lnTo>
                    <a:lnTo>
                      <a:pt x="0" y="53"/>
                    </a:lnTo>
                    <a:lnTo>
                      <a:pt x="21" y="74"/>
                    </a:lnTo>
                    <a:lnTo>
                      <a:pt x="44" y="48"/>
                    </a:lnTo>
                    <a:lnTo>
                      <a:pt x="67" y="21"/>
                    </a:lnTo>
                    <a:lnTo>
                      <a:pt x="4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5" name="Freeform 744"/>
              <p:cNvSpPr>
                <a:spLocks/>
              </p:cNvSpPr>
              <p:nvPr/>
            </p:nvSpPr>
            <p:spPr bwMode="auto">
              <a:xfrm>
                <a:off x="3482" y="2273"/>
                <a:ext cx="4" cy="5"/>
              </a:xfrm>
              <a:custGeom>
                <a:avLst/>
                <a:gdLst/>
                <a:ahLst/>
                <a:cxnLst>
                  <a:cxn ang="0">
                    <a:pos x="23" y="0"/>
                  </a:cxn>
                  <a:cxn ang="0">
                    <a:pos x="0" y="26"/>
                  </a:cxn>
                  <a:cxn ang="0">
                    <a:pos x="8" y="31"/>
                  </a:cxn>
                  <a:cxn ang="0">
                    <a:pos x="23" y="0"/>
                  </a:cxn>
                </a:cxnLst>
                <a:rect l="0" t="0" r="r" b="b"/>
                <a:pathLst>
                  <a:path w="23" h="31">
                    <a:moveTo>
                      <a:pt x="23" y="0"/>
                    </a:moveTo>
                    <a:lnTo>
                      <a:pt x="0" y="26"/>
                    </a:lnTo>
                    <a:lnTo>
                      <a:pt x="8" y="31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6" name="Line 745"/>
              <p:cNvSpPr>
                <a:spLocks noChangeShapeType="1"/>
              </p:cNvSpPr>
              <p:nvPr/>
            </p:nvSpPr>
            <p:spPr bwMode="auto">
              <a:xfrm>
                <a:off x="3482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7" name="Freeform 746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8" name="Freeform 747"/>
              <p:cNvSpPr>
                <a:spLocks/>
              </p:cNvSpPr>
              <p:nvPr/>
            </p:nvSpPr>
            <p:spPr bwMode="auto">
              <a:xfrm>
                <a:off x="3483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0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0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19" name="Freeform 748"/>
              <p:cNvSpPr>
                <a:spLocks/>
              </p:cNvSpPr>
              <p:nvPr/>
            </p:nvSpPr>
            <p:spPr bwMode="auto">
              <a:xfrm>
                <a:off x="3488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0" name="Freeform 749"/>
              <p:cNvSpPr>
                <a:spLocks/>
              </p:cNvSpPr>
              <p:nvPr/>
            </p:nvSpPr>
            <p:spPr bwMode="auto">
              <a:xfrm>
                <a:off x="348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1" name="Freeform 750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2" name="Freeform 751"/>
              <p:cNvSpPr>
                <a:spLocks/>
              </p:cNvSpPr>
              <p:nvPr/>
            </p:nvSpPr>
            <p:spPr bwMode="auto">
              <a:xfrm>
                <a:off x="3489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3" name="Freeform 752"/>
              <p:cNvSpPr>
                <a:spLocks/>
              </p:cNvSpPr>
              <p:nvPr/>
            </p:nvSpPr>
            <p:spPr bwMode="auto">
              <a:xfrm>
                <a:off x="3494" y="2276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4" name="Freeform 753"/>
              <p:cNvSpPr>
                <a:spLocks/>
              </p:cNvSpPr>
              <p:nvPr/>
            </p:nvSpPr>
            <p:spPr bwMode="auto">
              <a:xfrm>
                <a:off x="3494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5" name="Freeform 754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6" name="Freeform 755"/>
              <p:cNvSpPr>
                <a:spLocks/>
              </p:cNvSpPr>
              <p:nvPr/>
            </p:nvSpPr>
            <p:spPr bwMode="auto">
              <a:xfrm>
                <a:off x="3494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</a:cxnLst>
                <a:rect l="0" t="0" r="r" b="b"/>
                <a:pathLst>
                  <a:path w="38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7" name="Freeform 756"/>
              <p:cNvSpPr>
                <a:spLocks/>
              </p:cNvSpPr>
              <p:nvPr/>
            </p:nvSpPr>
            <p:spPr bwMode="auto">
              <a:xfrm>
                <a:off x="3500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9" y="35"/>
                  </a:cxn>
                  <a:cxn ang="0">
                    <a:pos x="15" y="33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5" y="36"/>
                    </a:lnTo>
                    <a:lnTo>
                      <a:pt x="9" y="35"/>
                    </a:lnTo>
                    <a:lnTo>
                      <a:pt x="15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8" name="Freeform 757"/>
              <p:cNvSpPr>
                <a:spLocks/>
              </p:cNvSpPr>
              <p:nvPr/>
            </p:nvSpPr>
            <p:spPr bwMode="auto">
              <a:xfrm>
                <a:off x="3501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4" y="2"/>
                  </a:cxn>
                  <a:cxn ang="0">
                    <a:pos x="10" y="0"/>
                  </a:cxn>
                </a:cxnLst>
                <a:rect l="0" t="0" r="r" b="b"/>
                <a:pathLst>
                  <a:path w="10" h="3">
                    <a:moveTo>
                      <a:pt x="0" y="3"/>
                    </a:moveTo>
                    <a:lnTo>
                      <a:pt x="4" y="2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29" name="Freeform 758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0" name="Freeform 759"/>
              <p:cNvSpPr>
                <a:spLocks/>
              </p:cNvSpPr>
              <p:nvPr/>
            </p:nvSpPr>
            <p:spPr bwMode="auto">
              <a:xfrm>
                <a:off x="3497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9"/>
                  </a:cxn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</a:cxnLst>
                <a:rect l="0" t="0" r="r" b="b"/>
                <a:pathLst>
                  <a:path w="57" h="79">
                    <a:moveTo>
                      <a:pt x="0" y="14"/>
                    </a:moveTo>
                    <a:lnTo>
                      <a:pt x="16" y="46"/>
                    </a:lnTo>
                    <a:lnTo>
                      <a:pt x="31" y="79"/>
                    </a:lnTo>
                    <a:lnTo>
                      <a:pt x="57" y="65"/>
                    </a:ln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1" name="Freeform 760"/>
              <p:cNvSpPr>
                <a:spLocks/>
              </p:cNvSpPr>
              <p:nvPr/>
            </p:nvSpPr>
            <p:spPr bwMode="auto">
              <a:xfrm>
                <a:off x="3504" y="2273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0" y="29"/>
                  </a:cxn>
                  <a:cxn ang="0">
                    <a:pos x="24" y="25"/>
                  </a:cxn>
                  <a:cxn ang="0">
                    <a:pos x="0" y="0"/>
                  </a:cxn>
                </a:cxnLst>
                <a:rect l="0" t="0" r="r" b="b"/>
                <a:pathLst>
                  <a:path w="24" h="32">
                    <a:moveTo>
                      <a:pt x="0" y="0"/>
                    </a:moveTo>
                    <a:lnTo>
                      <a:pt x="15" y="32"/>
                    </a:lnTo>
                    <a:lnTo>
                      <a:pt x="20" y="29"/>
                    </a:lnTo>
                    <a:lnTo>
                      <a:pt x="24" y="2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2" name="Freeform 761"/>
              <p:cNvSpPr>
                <a:spLocks/>
              </p:cNvSpPr>
              <p:nvPr/>
            </p:nvSpPr>
            <p:spPr bwMode="auto">
              <a:xfrm>
                <a:off x="3507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7"/>
                  </a:cxn>
                  <a:cxn ang="0">
                    <a:pos x="5" y="4"/>
                  </a:cxn>
                  <a:cxn ang="0">
                    <a:pos x="9" y="0"/>
                  </a:cxn>
                </a:cxnLst>
                <a:rect l="0" t="0" r="r" b="b"/>
                <a:pathLst>
                  <a:path w="9" h="7">
                    <a:moveTo>
                      <a:pt x="0" y="7"/>
                    </a:moveTo>
                    <a:lnTo>
                      <a:pt x="5" y="4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3" name="Freeform 762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4" name="Freeform 763"/>
              <p:cNvSpPr>
                <a:spLocks/>
              </p:cNvSpPr>
              <p:nvPr/>
            </p:nvSpPr>
            <p:spPr bwMode="auto">
              <a:xfrm>
                <a:off x="3500" y="2265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8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7"/>
                    </a:lnTo>
                    <a:lnTo>
                      <a:pt x="48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5" name="Freeform 764"/>
              <p:cNvSpPr>
                <a:spLocks/>
              </p:cNvSpPr>
              <p:nvPr/>
            </p:nvSpPr>
            <p:spPr bwMode="auto">
              <a:xfrm>
                <a:off x="3507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6" name="Freeform 765"/>
              <p:cNvSpPr>
                <a:spLocks/>
              </p:cNvSpPr>
              <p:nvPr/>
            </p:nvSpPr>
            <p:spPr bwMode="auto">
              <a:xfrm>
                <a:off x="3511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7" name="Freeform 766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8" name="Freeform 767"/>
              <p:cNvSpPr>
                <a:spLocks/>
              </p:cNvSpPr>
              <p:nvPr/>
            </p:nvSpPr>
            <p:spPr bwMode="auto">
              <a:xfrm>
                <a:off x="3502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39" name="Freeform 768"/>
              <p:cNvSpPr>
                <a:spLocks/>
              </p:cNvSpPr>
              <p:nvPr/>
            </p:nvSpPr>
            <p:spPr bwMode="auto">
              <a:xfrm>
                <a:off x="3509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0" name="Freeform 769"/>
              <p:cNvSpPr>
                <a:spLocks/>
              </p:cNvSpPr>
              <p:nvPr/>
            </p:nvSpPr>
            <p:spPr bwMode="auto">
              <a:xfrm>
                <a:off x="3515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1" name="Freeform 770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2" name="Freeform 771"/>
              <p:cNvSpPr>
                <a:spLocks/>
              </p:cNvSpPr>
              <p:nvPr/>
            </p:nvSpPr>
            <p:spPr bwMode="auto">
              <a:xfrm>
                <a:off x="3504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3" name="Freeform 772"/>
              <p:cNvSpPr>
                <a:spLocks/>
              </p:cNvSpPr>
              <p:nvPr/>
            </p:nvSpPr>
            <p:spPr bwMode="auto">
              <a:xfrm>
                <a:off x="3510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4" name="Freeform 773"/>
              <p:cNvSpPr>
                <a:spLocks/>
              </p:cNvSpPr>
              <p:nvPr/>
            </p:nvSpPr>
            <p:spPr bwMode="auto">
              <a:xfrm>
                <a:off x="351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5" name="Freeform 774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6" name="Freeform 775"/>
              <p:cNvSpPr>
                <a:spLocks/>
              </p:cNvSpPr>
              <p:nvPr/>
            </p:nvSpPr>
            <p:spPr bwMode="auto">
              <a:xfrm>
                <a:off x="3177" y="2799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7" name="Freeform 776"/>
              <p:cNvSpPr>
                <a:spLocks/>
              </p:cNvSpPr>
              <p:nvPr/>
            </p:nvSpPr>
            <p:spPr bwMode="auto">
              <a:xfrm>
                <a:off x="3182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8" name="Freeform 777"/>
              <p:cNvSpPr>
                <a:spLocks/>
              </p:cNvSpPr>
              <p:nvPr/>
            </p:nvSpPr>
            <p:spPr bwMode="auto">
              <a:xfrm>
                <a:off x="3187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4" h="11">
                    <a:moveTo>
                      <a:pt x="4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49" name="Freeform 778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0" name="Freeform 779"/>
              <p:cNvSpPr>
                <a:spLocks/>
              </p:cNvSpPr>
              <p:nvPr/>
            </p:nvSpPr>
            <p:spPr bwMode="auto">
              <a:xfrm>
                <a:off x="3175" y="2793"/>
                <a:ext cx="12" cy="10"/>
              </a:xfrm>
              <a:custGeom>
                <a:avLst/>
                <a:gdLst/>
                <a:ahLst/>
                <a:cxnLst>
                  <a:cxn ang="0">
                    <a:pos x="14" y="60"/>
                  </a:cxn>
                  <a:cxn ang="0">
                    <a:pos x="43" y="43"/>
                  </a:cxn>
                  <a:cxn ang="0">
                    <a:pos x="73" y="27"/>
                  </a:cxn>
                  <a:cxn ang="0">
                    <a:pos x="60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4" y="60"/>
                  </a:cxn>
                </a:cxnLst>
                <a:rect l="0" t="0" r="r" b="b"/>
                <a:pathLst>
                  <a:path w="73" h="60">
                    <a:moveTo>
                      <a:pt x="14" y="60"/>
                    </a:moveTo>
                    <a:lnTo>
                      <a:pt x="43" y="43"/>
                    </a:lnTo>
                    <a:lnTo>
                      <a:pt x="73" y="27"/>
                    </a:lnTo>
                    <a:lnTo>
                      <a:pt x="60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4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1" name="Freeform 780"/>
              <p:cNvSpPr>
                <a:spLocks/>
              </p:cNvSpPr>
              <p:nvPr/>
            </p:nvSpPr>
            <p:spPr bwMode="auto">
              <a:xfrm>
                <a:off x="3180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30" y="8"/>
                  </a:cxn>
                  <a:cxn ang="0">
                    <a:pos x="25" y="0"/>
                  </a:cxn>
                  <a:cxn ang="0">
                    <a:pos x="0" y="25"/>
                  </a:cxn>
                </a:cxnLst>
                <a:rect l="0" t="0" r="r" b="b"/>
                <a:pathLst>
                  <a:path w="30" h="25">
                    <a:moveTo>
                      <a:pt x="0" y="25"/>
                    </a:moveTo>
                    <a:lnTo>
                      <a:pt x="30" y="8"/>
                    </a:lnTo>
                    <a:lnTo>
                      <a:pt x="25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2" name="Line 781"/>
              <p:cNvSpPr>
                <a:spLocks noChangeShapeType="1"/>
              </p:cNvSpPr>
              <p:nvPr/>
            </p:nvSpPr>
            <p:spPr bwMode="auto">
              <a:xfrm flipH="1" flipV="1">
                <a:off x="3184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3" name="Freeform 782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4" name="Freeform 783"/>
              <p:cNvSpPr>
                <a:spLocks/>
              </p:cNvSpPr>
              <p:nvPr/>
            </p:nvSpPr>
            <p:spPr bwMode="auto">
              <a:xfrm>
                <a:off x="3173" y="2788"/>
                <a:ext cx="11" cy="12"/>
              </a:xfrm>
              <a:custGeom>
                <a:avLst/>
                <a:gdLst/>
                <a:ahLst/>
                <a:cxnLst>
                  <a:cxn ang="0">
                    <a:pos x="20" y="71"/>
                  </a:cxn>
                  <a:cxn ang="0">
                    <a:pos x="45" y="47"/>
                  </a:cxn>
                  <a:cxn ang="0">
                    <a:pos x="70" y="22"/>
                  </a:cxn>
                  <a:cxn ang="0">
                    <a:pos x="51" y="0"/>
                  </a:cxn>
                  <a:cxn ang="0">
                    <a:pos x="25" y="25"/>
                  </a:cxn>
                  <a:cxn ang="0">
                    <a:pos x="0" y="49"/>
                  </a:cxn>
                  <a:cxn ang="0">
                    <a:pos x="20" y="71"/>
                  </a:cxn>
                </a:cxnLst>
                <a:rect l="0" t="0" r="r" b="b"/>
                <a:pathLst>
                  <a:path w="70" h="71">
                    <a:moveTo>
                      <a:pt x="20" y="71"/>
                    </a:moveTo>
                    <a:lnTo>
                      <a:pt x="45" y="47"/>
                    </a:lnTo>
                    <a:lnTo>
                      <a:pt x="70" y="22"/>
                    </a:lnTo>
                    <a:lnTo>
                      <a:pt x="51" y="0"/>
                    </a:lnTo>
                    <a:lnTo>
                      <a:pt x="25" y="25"/>
                    </a:lnTo>
                    <a:lnTo>
                      <a:pt x="0" y="49"/>
                    </a:lnTo>
                    <a:lnTo>
                      <a:pt x="20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5" name="Freeform 784"/>
              <p:cNvSpPr>
                <a:spLocks/>
              </p:cNvSpPr>
              <p:nvPr/>
            </p:nvSpPr>
            <p:spPr bwMode="auto">
              <a:xfrm>
                <a:off x="3177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6" y="7"/>
                  </a:cxn>
                  <a:cxn ang="0">
                    <a:pos x="21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6" h="32">
                    <a:moveTo>
                      <a:pt x="0" y="32"/>
                    </a:moveTo>
                    <a:lnTo>
                      <a:pt x="26" y="7"/>
                    </a:lnTo>
                    <a:lnTo>
                      <a:pt x="21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6" name="Freeform 785"/>
              <p:cNvSpPr>
                <a:spLocks/>
              </p:cNvSpPr>
              <p:nvPr/>
            </p:nvSpPr>
            <p:spPr bwMode="auto">
              <a:xfrm>
                <a:off x="3179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7"/>
                  </a:cxn>
                  <a:cxn ang="0">
                    <a:pos x="5" y="4"/>
                  </a:cxn>
                  <a:cxn ang="0">
                    <a:pos x="0" y="0"/>
                  </a:cxn>
                </a:cxnLst>
                <a:rect l="0" t="0" r="r" b="b"/>
                <a:pathLst>
                  <a:path w="10" h="7">
                    <a:moveTo>
                      <a:pt x="10" y="7"/>
                    </a:moveTo>
                    <a:lnTo>
                      <a:pt x="5" y="4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7" name="Freeform 786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8" name="Freeform 787"/>
              <p:cNvSpPr>
                <a:spLocks/>
              </p:cNvSpPr>
              <p:nvPr/>
            </p:nvSpPr>
            <p:spPr bwMode="auto">
              <a:xfrm>
                <a:off x="3170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59" name="Freeform 788"/>
              <p:cNvSpPr>
                <a:spLocks/>
              </p:cNvSpPr>
              <p:nvPr/>
            </p:nvSpPr>
            <p:spPr bwMode="auto">
              <a:xfrm>
                <a:off x="3173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0" name="Freeform 789"/>
              <p:cNvSpPr>
                <a:spLocks/>
              </p:cNvSpPr>
              <p:nvPr/>
            </p:nvSpPr>
            <p:spPr bwMode="auto">
              <a:xfrm>
                <a:off x="3173" y="2784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1" name="Freeform 790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2" name="Freeform 791"/>
              <p:cNvSpPr>
                <a:spLocks/>
              </p:cNvSpPr>
              <p:nvPr/>
            </p:nvSpPr>
            <p:spPr bwMode="auto">
              <a:xfrm>
                <a:off x="3167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3" name="Freeform 792"/>
              <p:cNvSpPr>
                <a:spLocks/>
              </p:cNvSpPr>
              <p:nvPr/>
            </p:nvSpPr>
            <p:spPr bwMode="auto">
              <a:xfrm>
                <a:off x="3167" y="2783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4" name="Freeform 793"/>
              <p:cNvSpPr>
                <a:spLocks/>
              </p:cNvSpPr>
              <p:nvPr/>
            </p:nvSpPr>
            <p:spPr bwMode="auto">
              <a:xfrm>
                <a:off x="3167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5" name="Freeform 794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6" name="Freeform 795"/>
              <p:cNvSpPr>
                <a:spLocks/>
              </p:cNvSpPr>
              <p:nvPr/>
            </p:nvSpPr>
            <p:spPr bwMode="auto">
              <a:xfrm>
                <a:off x="3162" y="2783"/>
                <a:ext cx="7" cy="13"/>
              </a:xfrm>
              <a:custGeom>
                <a:avLst/>
                <a:gdLst/>
                <a:ahLst/>
                <a:cxnLst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</a:cxnLst>
                <a:rect l="0" t="0" r="r" b="b"/>
                <a:pathLst>
                  <a:path w="40" h="77">
                    <a:moveTo>
                      <a:pt x="40" y="72"/>
                    </a:move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7" name="Freeform 796"/>
              <p:cNvSpPr>
                <a:spLocks/>
              </p:cNvSpPr>
              <p:nvPr/>
            </p:nvSpPr>
            <p:spPr bwMode="auto">
              <a:xfrm>
                <a:off x="3160" y="2784"/>
                <a:ext cx="3" cy="6"/>
              </a:xfrm>
              <a:custGeom>
                <a:avLst/>
                <a:gdLst/>
                <a:ahLst/>
                <a:cxnLst>
                  <a:cxn ang="0">
                    <a:pos x="16" y="36"/>
                  </a:cxn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  <a:cxn ang="0">
                    <a:pos x="16" y="36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lnTo>
                      <a:pt x="10" y="0"/>
                    </a:lnTo>
                    <a:lnTo>
                      <a:pt x="6" y="1"/>
                    </a:lnTo>
                    <a:lnTo>
                      <a:pt x="0" y="4"/>
                    </a:ln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8" name="Freeform 797"/>
              <p:cNvSpPr>
                <a:spLocks/>
              </p:cNvSpPr>
              <p:nvPr/>
            </p:nvSpPr>
            <p:spPr bwMode="auto">
              <a:xfrm>
                <a:off x="3160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1"/>
                  </a:cxn>
                  <a:cxn ang="0">
                    <a:pos x="0" y="4"/>
                  </a:cxn>
                </a:cxnLst>
                <a:rect l="0" t="0" r="r" b="b"/>
                <a:pathLst>
                  <a:path w="10" h="4">
                    <a:moveTo>
                      <a:pt x="10" y="0"/>
                    </a:moveTo>
                    <a:lnTo>
                      <a:pt x="6" y="1"/>
                    </a:lnTo>
                    <a:lnTo>
                      <a:pt x="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69" name="Freeform 798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0" name="Freeform 799"/>
              <p:cNvSpPr>
                <a:spLocks/>
              </p:cNvSpPr>
              <p:nvPr/>
            </p:nvSpPr>
            <p:spPr bwMode="auto">
              <a:xfrm>
                <a:off x="3156" y="2785"/>
                <a:ext cx="10" cy="12"/>
              </a:xfrm>
              <a:custGeom>
                <a:avLst/>
                <a:gdLst/>
                <a:ahLst/>
                <a:cxnLst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  <a:cxn ang="0">
                    <a:pos x="16" y="46"/>
                  </a:cxn>
                  <a:cxn ang="0">
                    <a:pos x="31" y="77"/>
                  </a:cxn>
                  <a:cxn ang="0">
                    <a:pos x="56" y="63"/>
                  </a:cxn>
                </a:cxnLst>
                <a:rect l="0" t="0" r="r" b="b"/>
                <a:pathLst>
                  <a:path w="56" h="77">
                    <a:moveTo>
                      <a:pt x="56" y="63"/>
                    </a:move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lnTo>
                      <a:pt x="16" y="46"/>
                    </a:lnTo>
                    <a:lnTo>
                      <a:pt x="31" y="77"/>
                    </a:lnTo>
                    <a:lnTo>
                      <a:pt x="56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1" name="Freeform 800"/>
              <p:cNvSpPr>
                <a:spLocks/>
              </p:cNvSpPr>
              <p:nvPr/>
            </p:nvSpPr>
            <p:spPr bwMode="auto">
              <a:xfrm>
                <a:off x="3155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2"/>
                  </a:cxn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  <a:cxn ang="0">
                    <a:pos x="26" y="32"/>
                  </a:cxn>
                </a:cxnLst>
                <a:rect l="0" t="0" r="r" b="b"/>
                <a:pathLst>
                  <a:path w="26" h="32">
                    <a:moveTo>
                      <a:pt x="26" y="32"/>
                    </a:moveTo>
                    <a:lnTo>
                      <a:pt x="10" y="0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6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2" name="Freeform 801"/>
              <p:cNvSpPr>
                <a:spLocks/>
              </p:cNvSpPr>
              <p:nvPr/>
            </p:nvSpPr>
            <p:spPr bwMode="auto">
              <a:xfrm>
                <a:off x="3155" y="278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3"/>
                  </a:cxn>
                  <a:cxn ang="0">
                    <a:pos x="0" y="7"/>
                  </a:cxn>
                </a:cxnLst>
                <a:rect l="0" t="0" r="r" b="b"/>
                <a:pathLst>
                  <a:path w="10" h="7">
                    <a:moveTo>
                      <a:pt x="10" y="0"/>
                    </a:moveTo>
                    <a:lnTo>
                      <a:pt x="6" y="3"/>
                    </a:lnTo>
                    <a:lnTo>
                      <a:pt x="0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3" name="Freeform 802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4" name="Freeform 803"/>
              <p:cNvSpPr>
                <a:spLocks/>
              </p:cNvSpPr>
              <p:nvPr/>
            </p:nvSpPr>
            <p:spPr bwMode="auto">
              <a:xfrm>
                <a:off x="3151" y="2788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5" name="Freeform 804"/>
              <p:cNvSpPr>
                <a:spLocks/>
              </p:cNvSpPr>
              <p:nvPr/>
            </p:nvSpPr>
            <p:spPr bwMode="auto">
              <a:xfrm>
                <a:off x="3151" y="2792"/>
                <a:ext cx="4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6" name="Line 805"/>
              <p:cNvSpPr>
                <a:spLocks noChangeShapeType="1"/>
              </p:cNvSpPr>
              <p:nvPr/>
            </p:nvSpPr>
            <p:spPr bwMode="auto">
              <a:xfrm flipH="1">
                <a:off x="3151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7" name="Freeform 806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8" name="Freeform 807"/>
              <p:cNvSpPr>
                <a:spLocks/>
              </p:cNvSpPr>
              <p:nvPr/>
            </p:nvSpPr>
            <p:spPr bwMode="auto">
              <a:xfrm>
                <a:off x="3148" y="2793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79" name="Freeform 808"/>
              <p:cNvSpPr>
                <a:spLocks/>
              </p:cNvSpPr>
              <p:nvPr/>
            </p:nvSpPr>
            <p:spPr bwMode="auto">
              <a:xfrm>
                <a:off x="3148" y="2798"/>
                <a:ext cx="5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0" name="Freeform 809"/>
              <p:cNvSpPr>
                <a:spLocks/>
              </p:cNvSpPr>
              <p:nvPr/>
            </p:nvSpPr>
            <p:spPr bwMode="auto">
              <a:xfrm>
                <a:off x="3148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1" name="Freeform 810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2" name="Freeform 811"/>
              <p:cNvSpPr>
                <a:spLocks/>
              </p:cNvSpPr>
              <p:nvPr/>
            </p:nvSpPr>
            <p:spPr bwMode="auto">
              <a:xfrm>
                <a:off x="3147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3" name="Freeform 812"/>
              <p:cNvSpPr>
                <a:spLocks/>
              </p:cNvSpPr>
              <p:nvPr/>
            </p:nvSpPr>
            <p:spPr bwMode="auto">
              <a:xfrm>
                <a:off x="3147" y="2804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4" name="Freeform 813"/>
              <p:cNvSpPr>
                <a:spLocks/>
              </p:cNvSpPr>
              <p:nvPr/>
            </p:nvSpPr>
            <p:spPr bwMode="auto">
              <a:xfrm>
                <a:off x="3147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5" name="Freeform 814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6" name="Freeform 815"/>
              <p:cNvSpPr>
                <a:spLocks/>
              </p:cNvSpPr>
              <p:nvPr/>
            </p:nvSpPr>
            <p:spPr bwMode="auto">
              <a:xfrm>
                <a:off x="3147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7" name="Freeform 816"/>
              <p:cNvSpPr>
                <a:spLocks/>
              </p:cNvSpPr>
              <p:nvPr/>
            </p:nvSpPr>
            <p:spPr bwMode="auto">
              <a:xfrm>
                <a:off x="3148" y="2810"/>
                <a:ext cx="5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5"/>
                  </a:cxn>
                  <a:cxn ang="0">
                    <a:pos x="2" y="10"/>
                  </a:cxn>
                  <a:cxn ang="0">
                    <a:pos x="4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5"/>
                    </a:lnTo>
                    <a:lnTo>
                      <a:pt x="2" y="10"/>
                    </a:lnTo>
                    <a:lnTo>
                      <a:pt x="4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8" name="Freeform 817"/>
              <p:cNvSpPr>
                <a:spLocks/>
              </p:cNvSpPr>
              <p:nvPr/>
            </p:nvSpPr>
            <p:spPr bwMode="auto">
              <a:xfrm>
                <a:off x="3148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5"/>
                  </a:cxn>
                  <a:cxn ang="0">
                    <a:pos x="4" y="11"/>
                  </a:cxn>
                </a:cxnLst>
                <a:rect l="0" t="0" r="r" b="b"/>
                <a:pathLst>
                  <a:path w="4" h="11">
                    <a:moveTo>
                      <a:pt x="0" y="0"/>
                    </a:moveTo>
                    <a:lnTo>
                      <a:pt x="2" y="5"/>
                    </a:lnTo>
                    <a:lnTo>
                      <a:pt x="4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589" name="Freeform 818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7" name="Group 1020"/>
            <p:cNvGrpSpPr>
              <a:grpSpLocks/>
            </p:cNvGrpSpPr>
            <p:nvPr/>
          </p:nvGrpSpPr>
          <p:grpSpPr bwMode="auto">
            <a:xfrm>
              <a:off x="1839" y="2156"/>
              <a:ext cx="2119" cy="1326"/>
              <a:chOff x="1839" y="2156"/>
              <a:chExt cx="2119" cy="1326"/>
            </a:xfrm>
          </p:grpSpPr>
          <p:sp>
            <p:nvSpPr>
              <p:cNvPr id="2190" name="Freeform 820"/>
              <p:cNvSpPr>
                <a:spLocks/>
              </p:cNvSpPr>
              <p:nvPr/>
            </p:nvSpPr>
            <p:spPr bwMode="auto">
              <a:xfrm>
                <a:off x="3148" y="2808"/>
                <a:ext cx="13" cy="10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1" y="0"/>
                  </a:cxn>
                </a:cxnLst>
                <a:rect l="0" t="0" r="r" b="b"/>
                <a:pathLst>
                  <a:path w="75" h="61">
                    <a:moveTo>
                      <a:pt x="61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1" name="Freeform 821"/>
              <p:cNvSpPr>
                <a:spLocks/>
              </p:cNvSpPr>
              <p:nvPr/>
            </p:nvSpPr>
            <p:spPr bwMode="auto">
              <a:xfrm>
                <a:off x="3150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2" name="Freeform 822"/>
              <p:cNvSpPr>
                <a:spLocks/>
              </p:cNvSpPr>
              <p:nvPr/>
            </p:nvSpPr>
            <p:spPr bwMode="auto">
              <a:xfrm>
                <a:off x="3150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3" name="Freeform 823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4" name="Freeform 824"/>
              <p:cNvSpPr>
                <a:spLocks/>
              </p:cNvSpPr>
              <p:nvPr/>
            </p:nvSpPr>
            <p:spPr bwMode="auto">
              <a:xfrm>
                <a:off x="3151" y="2811"/>
                <a:ext cx="12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5" name="Freeform 825"/>
              <p:cNvSpPr>
                <a:spLocks/>
              </p:cNvSpPr>
              <p:nvPr/>
            </p:nvSpPr>
            <p:spPr bwMode="auto">
              <a:xfrm>
                <a:off x="3155" y="2818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2"/>
                  </a:cxn>
                  <a:cxn ang="0">
                    <a:pos x="25" y="0"/>
                  </a:cxn>
                </a:cxnLst>
                <a:rect l="0" t="0" r="r" b="b"/>
                <a:pathLst>
                  <a:path w="25" h="32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2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6" name="Freeform 826"/>
              <p:cNvSpPr>
                <a:spLocks/>
              </p:cNvSpPr>
              <p:nvPr/>
            </p:nvSpPr>
            <p:spPr bwMode="auto">
              <a:xfrm>
                <a:off x="3155" y="2823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6"/>
                  </a:cxn>
                </a:cxnLst>
                <a:rect l="0" t="0" r="r" b="b"/>
                <a:pathLst>
                  <a:path w="9" h="6">
                    <a:moveTo>
                      <a:pt x="0" y="0"/>
                    </a:moveTo>
                    <a:lnTo>
                      <a:pt x="4" y="3"/>
                    </a:lnTo>
                    <a:lnTo>
                      <a:pt x="9" y="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7" name="Freeform 827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8" name="Freeform 828"/>
              <p:cNvSpPr>
                <a:spLocks/>
              </p:cNvSpPr>
              <p:nvPr/>
            </p:nvSpPr>
            <p:spPr bwMode="auto">
              <a:xfrm>
                <a:off x="3156" y="2813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1"/>
                  </a:cxn>
                  <a:cxn ang="0">
                    <a:pos x="0" y="63"/>
                  </a:cxn>
                  <a:cxn ang="0">
                    <a:pos x="25" y="77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</a:cxnLst>
                <a:rect l="0" t="0" r="r" b="b"/>
                <a:pathLst>
                  <a:path w="56" h="77">
                    <a:moveTo>
                      <a:pt x="31" y="0"/>
                    </a:moveTo>
                    <a:lnTo>
                      <a:pt x="16" y="31"/>
                    </a:lnTo>
                    <a:lnTo>
                      <a:pt x="0" y="63"/>
                    </a:lnTo>
                    <a:lnTo>
                      <a:pt x="25" y="77"/>
                    </a:ln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99" name="Freeform 829"/>
              <p:cNvSpPr>
                <a:spLocks/>
              </p:cNvSpPr>
              <p:nvPr/>
            </p:nvSpPr>
            <p:spPr bwMode="auto">
              <a:xfrm>
                <a:off x="3160" y="2821"/>
                <a:ext cx="3" cy="6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0" y="32"/>
                  </a:cxn>
                  <a:cxn ang="0">
                    <a:pos x="5" y="34"/>
                  </a:cxn>
                  <a:cxn ang="0">
                    <a:pos x="10" y="36"/>
                  </a:cxn>
                  <a:cxn ang="0">
                    <a:pos x="16" y="0"/>
                  </a:cxn>
                </a:cxnLst>
                <a:rect l="0" t="0" r="r" b="b"/>
                <a:pathLst>
                  <a:path w="16" h="36">
                    <a:moveTo>
                      <a:pt x="16" y="0"/>
                    </a:moveTo>
                    <a:lnTo>
                      <a:pt x="0" y="32"/>
                    </a:lnTo>
                    <a:lnTo>
                      <a:pt x="5" y="34"/>
                    </a:lnTo>
                    <a:lnTo>
                      <a:pt x="10" y="36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0" name="Freeform 830"/>
              <p:cNvSpPr>
                <a:spLocks/>
              </p:cNvSpPr>
              <p:nvPr/>
            </p:nvSpPr>
            <p:spPr bwMode="auto">
              <a:xfrm>
                <a:off x="3160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2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5" y="2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1" name="Freeform 831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2" name="Freeform 832"/>
              <p:cNvSpPr>
                <a:spLocks/>
              </p:cNvSpPr>
              <p:nvPr/>
            </p:nvSpPr>
            <p:spPr bwMode="auto">
              <a:xfrm>
                <a:off x="3162" y="2815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</a:cxnLst>
                <a:rect l="0" t="0" r="r" b="b"/>
                <a:pathLst>
                  <a:path w="40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3" name="Freeform 833"/>
              <p:cNvSpPr>
                <a:spLocks/>
              </p:cNvSpPr>
              <p:nvPr/>
            </p:nvSpPr>
            <p:spPr bwMode="auto">
              <a:xfrm>
                <a:off x="3167" y="2821"/>
                <a:ext cx="2" cy="7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4" name="Freeform 834"/>
              <p:cNvSpPr>
                <a:spLocks/>
              </p:cNvSpPr>
              <p:nvPr/>
            </p:nvSpPr>
            <p:spPr bwMode="auto">
              <a:xfrm>
                <a:off x="3167" y="2828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5" name="Freeform 835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6" name="Freeform 836"/>
              <p:cNvSpPr>
                <a:spLocks/>
              </p:cNvSpPr>
              <p:nvPr/>
            </p:nvSpPr>
            <p:spPr bwMode="auto">
              <a:xfrm>
                <a:off x="3167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7" name="Freeform 837"/>
              <p:cNvSpPr>
                <a:spLocks/>
              </p:cNvSpPr>
              <p:nvPr/>
            </p:nvSpPr>
            <p:spPr bwMode="auto">
              <a:xfrm>
                <a:off x="3173" y="2821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8" name="Freeform 838"/>
              <p:cNvSpPr>
                <a:spLocks/>
              </p:cNvSpPr>
              <p:nvPr/>
            </p:nvSpPr>
            <p:spPr bwMode="auto">
              <a:xfrm>
                <a:off x="3173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09" name="Freeform 839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0" name="Freeform 840"/>
              <p:cNvSpPr>
                <a:spLocks/>
              </p:cNvSpPr>
              <p:nvPr/>
            </p:nvSpPr>
            <p:spPr bwMode="auto">
              <a:xfrm>
                <a:off x="3170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1" name="Freeform 841"/>
              <p:cNvSpPr>
                <a:spLocks/>
              </p:cNvSpPr>
              <p:nvPr/>
            </p:nvSpPr>
            <p:spPr bwMode="auto">
              <a:xfrm>
                <a:off x="3177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0" y="29"/>
                  </a:cxn>
                  <a:cxn ang="0">
                    <a:pos x="25" y="26"/>
                  </a:cxn>
                  <a:cxn ang="0">
                    <a:pos x="0" y="0"/>
                  </a:cxn>
                </a:cxnLst>
                <a:rect l="0" t="0" r="r" b="b"/>
                <a:pathLst>
                  <a:path w="25" h="32">
                    <a:moveTo>
                      <a:pt x="0" y="0"/>
                    </a:moveTo>
                    <a:lnTo>
                      <a:pt x="16" y="32"/>
                    </a:lnTo>
                    <a:lnTo>
                      <a:pt x="20" y="29"/>
                    </a:lnTo>
                    <a:lnTo>
                      <a:pt x="25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2" name="Freeform 842"/>
              <p:cNvSpPr>
                <a:spLocks/>
              </p:cNvSpPr>
              <p:nvPr/>
            </p:nvSpPr>
            <p:spPr bwMode="auto">
              <a:xfrm>
                <a:off x="3179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6">
                    <a:moveTo>
                      <a:pt x="0" y="6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3" name="Freeform 843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4" name="Freeform 844"/>
              <p:cNvSpPr>
                <a:spLocks/>
              </p:cNvSpPr>
              <p:nvPr/>
            </p:nvSpPr>
            <p:spPr bwMode="auto">
              <a:xfrm>
                <a:off x="3173" y="2811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6"/>
                  </a:cxn>
                  <a:cxn ang="0">
                    <a:pos x="49" y="72"/>
                  </a:cxn>
                  <a:cxn ang="0">
                    <a:pos x="68" y="51"/>
                  </a:cxn>
                  <a:cxn ang="0">
                    <a:pos x="44" y="26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2">
                    <a:moveTo>
                      <a:pt x="0" y="21"/>
                    </a:moveTo>
                    <a:lnTo>
                      <a:pt x="24" y="46"/>
                    </a:lnTo>
                    <a:lnTo>
                      <a:pt x="49" y="72"/>
                    </a:lnTo>
                    <a:lnTo>
                      <a:pt x="68" y="51"/>
                    </a:lnTo>
                    <a:lnTo>
                      <a:pt x="44" y="26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5" name="Freeform 845"/>
              <p:cNvSpPr>
                <a:spLocks/>
              </p:cNvSpPr>
              <p:nvPr/>
            </p:nvSpPr>
            <p:spPr bwMode="auto">
              <a:xfrm>
                <a:off x="3180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5"/>
                  </a:cxn>
                  <a:cxn ang="0">
                    <a:pos x="28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5">
                    <a:moveTo>
                      <a:pt x="0" y="0"/>
                    </a:moveTo>
                    <a:lnTo>
                      <a:pt x="24" y="25"/>
                    </a:lnTo>
                    <a:lnTo>
                      <a:pt x="28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6" name="Freeform 846"/>
              <p:cNvSpPr>
                <a:spLocks/>
              </p:cNvSpPr>
              <p:nvPr/>
            </p:nvSpPr>
            <p:spPr bwMode="auto">
              <a:xfrm>
                <a:off x="3184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9">
                    <a:moveTo>
                      <a:pt x="0" y="9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7" name="Freeform 847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8" name="Freeform 848"/>
              <p:cNvSpPr>
                <a:spLocks/>
              </p:cNvSpPr>
              <p:nvPr/>
            </p:nvSpPr>
            <p:spPr bwMode="auto">
              <a:xfrm>
                <a:off x="3175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2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4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2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4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19" name="Freeform 849"/>
              <p:cNvSpPr>
                <a:spLocks/>
              </p:cNvSpPr>
              <p:nvPr/>
            </p:nvSpPr>
            <p:spPr bwMode="auto">
              <a:xfrm>
                <a:off x="3182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0" name="Freeform 850"/>
              <p:cNvSpPr>
                <a:spLocks/>
              </p:cNvSpPr>
              <p:nvPr/>
            </p:nvSpPr>
            <p:spPr bwMode="auto">
              <a:xfrm>
                <a:off x="3187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1">
                    <a:moveTo>
                      <a:pt x="0" y="11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1" name="Freeform 851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2" name="Freeform 852"/>
              <p:cNvSpPr>
                <a:spLocks/>
              </p:cNvSpPr>
              <p:nvPr/>
            </p:nvSpPr>
            <p:spPr bwMode="auto">
              <a:xfrm>
                <a:off x="3177" y="2804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29"/>
                  </a:cxn>
                </a:cxnLst>
                <a:rect l="0" t="0" r="r" b="b"/>
                <a:pathLst>
                  <a:path w="73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3" name="Freeform 853"/>
              <p:cNvSpPr>
                <a:spLocks/>
              </p:cNvSpPr>
              <p:nvPr/>
            </p:nvSpPr>
            <p:spPr bwMode="auto">
              <a:xfrm>
                <a:off x="3183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4" name="Freeform 854"/>
              <p:cNvSpPr>
                <a:spLocks/>
              </p:cNvSpPr>
              <p:nvPr/>
            </p:nvSpPr>
            <p:spPr bwMode="auto">
              <a:xfrm>
                <a:off x="3189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5" name="Freeform 855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6" name="Freeform 856"/>
              <p:cNvSpPr>
                <a:spLocks/>
              </p:cNvSpPr>
              <p:nvPr/>
            </p:nvSpPr>
            <p:spPr bwMode="auto">
              <a:xfrm>
                <a:off x="1868" y="2172"/>
                <a:ext cx="12" cy="7"/>
              </a:xfrm>
              <a:custGeom>
                <a:avLst/>
                <a:gdLst/>
                <a:ahLst/>
                <a:cxnLst>
                  <a:cxn ang="0">
                    <a:pos x="5" y="41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5" y="41"/>
                  </a:cxn>
                </a:cxnLst>
                <a:rect l="0" t="0" r="r" b="b"/>
                <a:pathLst>
                  <a:path w="73" h="41">
                    <a:moveTo>
                      <a:pt x="5" y="41"/>
                    </a:moveTo>
                    <a:lnTo>
                      <a:pt x="39" y="36"/>
                    </a:lnTo>
                    <a:lnTo>
                      <a:pt x="73" y="30"/>
                    </a:lnTo>
                    <a:lnTo>
                      <a:pt x="69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5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7" name="Freeform 857"/>
              <p:cNvSpPr>
                <a:spLocks/>
              </p:cNvSpPr>
              <p:nvPr/>
            </p:nvSpPr>
            <p:spPr bwMode="auto">
              <a:xfrm>
                <a:off x="1874" y="2171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5" y="11"/>
                  </a:cxn>
                  <a:cxn ang="0">
                    <a:pos x="33" y="6"/>
                  </a:cxn>
                  <a:cxn ang="0">
                    <a:pos x="30" y="0"/>
                  </a:cxn>
                  <a:cxn ang="0">
                    <a:pos x="0" y="16"/>
                  </a:cxn>
                </a:cxnLst>
                <a:rect l="0" t="0" r="r" b="b"/>
                <a:pathLst>
                  <a:path w="35" h="16">
                    <a:moveTo>
                      <a:pt x="0" y="16"/>
                    </a:moveTo>
                    <a:lnTo>
                      <a:pt x="35" y="11"/>
                    </a:lnTo>
                    <a:lnTo>
                      <a:pt x="33" y="6"/>
                    </a:lnTo>
                    <a:lnTo>
                      <a:pt x="30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8" name="Freeform 858"/>
              <p:cNvSpPr>
                <a:spLocks/>
              </p:cNvSpPr>
              <p:nvPr/>
            </p:nvSpPr>
            <p:spPr bwMode="auto">
              <a:xfrm>
                <a:off x="187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3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3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29" name="Freeform 859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0" name="Freeform 860"/>
              <p:cNvSpPr>
                <a:spLocks/>
              </p:cNvSpPr>
              <p:nvPr/>
            </p:nvSpPr>
            <p:spPr bwMode="auto">
              <a:xfrm>
                <a:off x="1867" y="2166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2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2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1" name="Freeform 861"/>
              <p:cNvSpPr>
                <a:spLocks/>
              </p:cNvSpPr>
              <p:nvPr/>
            </p:nvSpPr>
            <p:spPr bwMode="auto">
              <a:xfrm>
                <a:off x="1872" y="216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2" name="Freeform 862"/>
              <p:cNvSpPr>
                <a:spLocks/>
              </p:cNvSpPr>
              <p:nvPr/>
            </p:nvSpPr>
            <p:spPr bwMode="auto">
              <a:xfrm>
                <a:off x="1876" y="2165"/>
                <a:ext cx="1" cy="1"/>
              </a:xfrm>
              <a:custGeom>
                <a:avLst/>
                <a:gdLst/>
                <a:ahLst/>
                <a:cxnLst>
                  <a:cxn ang="0">
                    <a:pos x="6" y="9"/>
                  </a:cxn>
                  <a:cxn ang="0">
                    <a:pos x="4" y="5"/>
                  </a:cxn>
                  <a:cxn ang="0">
                    <a:pos x="0" y="0"/>
                  </a:cxn>
                </a:cxnLst>
                <a:rect l="0" t="0" r="r" b="b"/>
                <a:pathLst>
                  <a:path w="6" h="9">
                    <a:moveTo>
                      <a:pt x="6" y="9"/>
                    </a:moveTo>
                    <a:lnTo>
                      <a:pt x="4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3" name="Freeform 863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4" name="Freeform 864"/>
              <p:cNvSpPr>
                <a:spLocks/>
              </p:cNvSpPr>
              <p:nvPr/>
            </p:nvSpPr>
            <p:spPr bwMode="auto">
              <a:xfrm>
                <a:off x="1864" y="2161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69" y="22"/>
                  </a:cxn>
                  <a:cxn ang="0">
                    <a:pos x="49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69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69" y="22"/>
                    </a:lnTo>
                    <a:lnTo>
                      <a:pt x="49" y="0"/>
                    </a:lnTo>
                    <a:lnTo>
                      <a:pt x="24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5" name="Freeform 865"/>
              <p:cNvSpPr>
                <a:spLocks/>
              </p:cNvSpPr>
              <p:nvPr/>
            </p:nvSpPr>
            <p:spPr bwMode="auto">
              <a:xfrm>
                <a:off x="1868" y="2160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5" y="6"/>
                  </a:cxn>
                  <a:cxn ang="0">
                    <a:pos x="21" y="3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5" h="32">
                    <a:moveTo>
                      <a:pt x="0" y="32"/>
                    </a:moveTo>
                    <a:lnTo>
                      <a:pt x="25" y="6"/>
                    </a:lnTo>
                    <a:lnTo>
                      <a:pt x="21" y="3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6" name="Freeform 866"/>
              <p:cNvSpPr>
                <a:spLocks/>
              </p:cNvSpPr>
              <p:nvPr/>
            </p:nvSpPr>
            <p:spPr bwMode="auto">
              <a:xfrm>
                <a:off x="1871" y="2160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7" name="Freeform 867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8" name="Freeform 868"/>
              <p:cNvSpPr>
                <a:spLocks/>
              </p:cNvSpPr>
              <p:nvPr/>
            </p:nvSpPr>
            <p:spPr bwMode="auto">
              <a:xfrm>
                <a:off x="1862" y="2158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0" y="46"/>
                  </a:cxn>
                  <a:cxn ang="0">
                    <a:pos x="56" y="14"/>
                  </a:cxn>
                  <a:cxn ang="0">
                    <a:pos x="30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0" y="46"/>
                    </a:lnTo>
                    <a:lnTo>
                      <a:pt x="56" y="14"/>
                    </a:lnTo>
                    <a:lnTo>
                      <a:pt x="30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39" name="Freeform 869"/>
              <p:cNvSpPr>
                <a:spLocks/>
              </p:cNvSpPr>
              <p:nvPr/>
            </p:nvSpPr>
            <p:spPr bwMode="auto">
              <a:xfrm>
                <a:off x="1864" y="215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5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5" h="36">
                    <a:moveTo>
                      <a:pt x="0" y="36"/>
                    </a:moveTo>
                    <a:lnTo>
                      <a:pt x="15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0" name="Freeform 870"/>
              <p:cNvSpPr>
                <a:spLocks/>
              </p:cNvSpPr>
              <p:nvPr/>
            </p:nvSpPr>
            <p:spPr bwMode="auto">
              <a:xfrm>
                <a:off x="1865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4">
                    <a:moveTo>
                      <a:pt x="9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1" name="Freeform 871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2" name="Freeform 872"/>
              <p:cNvSpPr>
                <a:spLocks/>
              </p:cNvSpPr>
              <p:nvPr/>
            </p:nvSpPr>
            <p:spPr bwMode="auto">
              <a:xfrm>
                <a:off x="1858" y="2156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3" name="Freeform 873"/>
              <p:cNvSpPr>
                <a:spLocks/>
              </p:cNvSpPr>
              <p:nvPr/>
            </p:nvSpPr>
            <p:spPr bwMode="auto">
              <a:xfrm>
                <a:off x="1858" y="2156"/>
                <a:ext cx="2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11" h="36">
                    <a:moveTo>
                      <a:pt x="5" y="36"/>
                    </a:moveTo>
                    <a:lnTo>
                      <a:pt x="11" y="0"/>
                    </a:ln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4" name="Freeform 874"/>
              <p:cNvSpPr>
                <a:spLocks/>
              </p:cNvSpPr>
              <p:nvPr/>
            </p:nvSpPr>
            <p:spPr bwMode="auto">
              <a:xfrm>
                <a:off x="1858" y="2156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5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5" name="Freeform 875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6" name="Freeform 876"/>
              <p:cNvSpPr>
                <a:spLocks/>
              </p:cNvSpPr>
              <p:nvPr/>
            </p:nvSpPr>
            <p:spPr bwMode="auto">
              <a:xfrm>
                <a:off x="1854" y="2156"/>
                <a:ext cx="6" cy="13"/>
              </a:xfrm>
              <a:custGeom>
                <a:avLst/>
                <a:gdLst/>
                <a:ahLst/>
                <a:cxnLst>
                  <a:cxn ang="0">
                    <a:pos x="39" y="72"/>
                  </a:cxn>
                  <a:cxn ang="0">
                    <a:pos x="33" y="36"/>
                  </a:cxn>
                  <a:cxn ang="0">
                    <a:pos x="28" y="0"/>
                  </a:cxn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39" y="72"/>
                  </a:cxn>
                </a:cxnLst>
                <a:rect l="0" t="0" r="r" b="b"/>
                <a:pathLst>
                  <a:path w="39" h="77">
                    <a:moveTo>
                      <a:pt x="39" y="72"/>
                    </a:moveTo>
                    <a:lnTo>
                      <a:pt x="33" y="36"/>
                    </a:lnTo>
                    <a:lnTo>
                      <a:pt x="28" y="0"/>
                    </a:lnTo>
                    <a:lnTo>
                      <a:pt x="0" y="5"/>
                    </a:lnTo>
                    <a:lnTo>
                      <a:pt x="6" y="41"/>
                    </a:lnTo>
                    <a:lnTo>
                      <a:pt x="11" y="77"/>
                    </a:lnTo>
                    <a:lnTo>
                      <a:pt x="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7" name="Freeform 877"/>
              <p:cNvSpPr>
                <a:spLocks/>
              </p:cNvSpPr>
              <p:nvPr/>
            </p:nvSpPr>
            <p:spPr bwMode="auto">
              <a:xfrm>
                <a:off x="1852" y="215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9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8" name="Freeform 878"/>
              <p:cNvSpPr>
                <a:spLocks/>
              </p:cNvSpPr>
              <p:nvPr/>
            </p:nvSpPr>
            <p:spPr bwMode="auto">
              <a:xfrm>
                <a:off x="1852" y="2157"/>
                <a:ext cx="2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9" h="3">
                    <a:moveTo>
                      <a:pt x="9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49" name="Freeform 879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0" name="Freeform 880"/>
              <p:cNvSpPr>
                <a:spLocks/>
              </p:cNvSpPr>
              <p:nvPr/>
            </p:nvSpPr>
            <p:spPr bwMode="auto">
              <a:xfrm>
                <a:off x="1848" y="2158"/>
                <a:ext cx="9" cy="13"/>
              </a:xfrm>
              <a:custGeom>
                <a:avLst/>
                <a:gdLst/>
                <a:ahLst/>
                <a:cxnLst>
                  <a:cxn ang="0">
                    <a:pos x="57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7" y="65"/>
                  </a:cxn>
                </a:cxnLst>
                <a:rect l="0" t="0" r="r" b="b"/>
                <a:pathLst>
                  <a:path w="57" h="79">
                    <a:moveTo>
                      <a:pt x="57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7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1" name="Freeform 881"/>
              <p:cNvSpPr>
                <a:spLocks/>
              </p:cNvSpPr>
              <p:nvPr/>
            </p:nvSpPr>
            <p:spPr bwMode="auto">
              <a:xfrm>
                <a:off x="1846" y="2160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2" name="Freeform 882"/>
              <p:cNvSpPr>
                <a:spLocks/>
              </p:cNvSpPr>
              <p:nvPr/>
            </p:nvSpPr>
            <p:spPr bwMode="auto">
              <a:xfrm>
                <a:off x="1846" y="2160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3" name="Freeform 883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4" name="Freeform 884"/>
              <p:cNvSpPr>
                <a:spLocks/>
              </p:cNvSpPr>
              <p:nvPr/>
            </p:nvSpPr>
            <p:spPr bwMode="auto">
              <a:xfrm>
                <a:off x="1843" y="2161"/>
                <a:ext cx="12" cy="12"/>
              </a:xfrm>
              <a:custGeom>
                <a:avLst/>
                <a:gdLst/>
                <a:ahLst/>
                <a:cxnLst>
                  <a:cxn ang="0">
                    <a:pos x="71" y="49"/>
                  </a:cxn>
                  <a:cxn ang="0">
                    <a:pos x="46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6" y="47"/>
                  </a:cxn>
                  <a:cxn ang="0">
                    <a:pos x="51" y="71"/>
                  </a:cxn>
                  <a:cxn ang="0">
                    <a:pos x="71" y="49"/>
                  </a:cxn>
                </a:cxnLst>
                <a:rect l="0" t="0" r="r" b="b"/>
                <a:pathLst>
                  <a:path w="71" h="71">
                    <a:moveTo>
                      <a:pt x="71" y="49"/>
                    </a:moveTo>
                    <a:lnTo>
                      <a:pt x="46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6" y="47"/>
                    </a:lnTo>
                    <a:lnTo>
                      <a:pt x="51" y="71"/>
                    </a:lnTo>
                    <a:lnTo>
                      <a:pt x="71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5" name="Freeform 885"/>
              <p:cNvSpPr>
                <a:spLocks/>
              </p:cNvSpPr>
              <p:nvPr/>
            </p:nvSpPr>
            <p:spPr bwMode="auto">
              <a:xfrm>
                <a:off x="1842" y="2165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4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4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6" name="Line 886"/>
              <p:cNvSpPr>
                <a:spLocks noChangeShapeType="1"/>
              </p:cNvSpPr>
              <p:nvPr/>
            </p:nvSpPr>
            <p:spPr bwMode="auto">
              <a:xfrm flipH="1">
                <a:off x="1842" y="21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7" name="Freeform 887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8" name="Freeform 888"/>
              <p:cNvSpPr>
                <a:spLocks/>
              </p:cNvSpPr>
              <p:nvPr/>
            </p:nvSpPr>
            <p:spPr bwMode="auto">
              <a:xfrm>
                <a:off x="1840" y="2166"/>
                <a:ext cx="12" cy="10"/>
              </a:xfrm>
              <a:custGeom>
                <a:avLst/>
                <a:gdLst/>
                <a:ahLst/>
                <a:cxnLst>
                  <a:cxn ang="0">
                    <a:pos x="72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2" y="33"/>
                  </a:cxn>
                </a:cxnLst>
                <a:rect l="0" t="0" r="r" b="b"/>
                <a:pathLst>
                  <a:path w="72" h="60">
                    <a:moveTo>
                      <a:pt x="72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2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59" name="Freeform 889"/>
              <p:cNvSpPr>
                <a:spLocks/>
              </p:cNvSpPr>
              <p:nvPr/>
            </p:nvSpPr>
            <p:spPr bwMode="auto">
              <a:xfrm>
                <a:off x="1839" y="2171"/>
                <a:ext cx="6" cy="2"/>
              </a:xfrm>
              <a:custGeom>
                <a:avLst/>
                <a:gdLst/>
                <a:ahLst/>
                <a:cxnLst>
                  <a:cxn ang="0">
                    <a:pos x="35" y="16"/>
                  </a:cxn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  <a:cxn ang="0">
                    <a:pos x="35" y="16"/>
                  </a:cxn>
                </a:cxnLst>
                <a:rect l="0" t="0" r="r" b="b"/>
                <a:pathLst>
                  <a:path w="35" h="16">
                    <a:moveTo>
                      <a:pt x="35" y="16"/>
                    </a:moveTo>
                    <a:lnTo>
                      <a:pt x="5" y="0"/>
                    </a:lnTo>
                    <a:lnTo>
                      <a:pt x="3" y="5"/>
                    </a:lnTo>
                    <a:lnTo>
                      <a:pt x="0" y="11"/>
                    </a:lnTo>
                    <a:lnTo>
                      <a:pt x="35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0" name="Freeform 890"/>
              <p:cNvSpPr>
                <a:spLocks/>
              </p:cNvSpPr>
              <p:nvPr/>
            </p:nvSpPr>
            <p:spPr bwMode="auto">
              <a:xfrm>
                <a:off x="1839" y="2171"/>
                <a:ext cx="1" cy="1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3" y="5"/>
                  </a:cxn>
                  <a:cxn ang="0">
                    <a:pos x="0" y="11"/>
                  </a:cxn>
                </a:cxnLst>
                <a:rect l="0" t="0" r="r" b="b"/>
                <a:pathLst>
                  <a:path w="5" h="11">
                    <a:moveTo>
                      <a:pt x="5" y="0"/>
                    </a:moveTo>
                    <a:lnTo>
                      <a:pt x="3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1" name="Freeform 891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2" name="Freeform 892"/>
              <p:cNvSpPr>
                <a:spLocks/>
              </p:cNvSpPr>
              <p:nvPr/>
            </p:nvSpPr>
            <p:spPr bwMode="auto">
              <a:xfrm>
                <a:off x="1839" y="2172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4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4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3" name="Freeform 893"/>
              <p:cNvSpPr>
                <a:spLocks/>
              </p:cNvSpPr>
              <p:nvPr/>
            </p:nvSpPr>
            <p:spPr bwMode="auto">
              <a:xfrm>
                <a:off x="1839" y="2177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4" name="Freeform 894"/>
              <p:cNvSpPr>
                <a:spLocks/>
              </p:cNvSpPr>
              <p:nvPr/>
            </p:nvSpPr>
            <p:spPr bwMode="auto">
              <a:xfrm>
                <a:off x="1839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5" name="Freeform 895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6" name="Freeform 896"/>
              <p:cNvSpPr>
                <a:spLocks/>
              </p:cNvSpPr>
              <p:nvPr/>
            </p:nvSpPr>
            <p:spPr bwMode="auto">
              <a:xfrm>
                <a:off x="1839" y="2177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  <a:cxn ang="0">
                    <a:pos x="39" y="36"/>
                  </a:cxn>
                  <a:cxn ang="0">
                    <a:pos x="73" y="30"/>
                  </a:cxn>
                  <a:cxn ang="0">
                    <a:pos x="68" y="0"/>
                  </a:cxn>
                </a:cxnLst>
                <a:rect l="0" t="0" r="r" b="b"/>
                <a:pathLst>
                  <a:path w="73" h="42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lnTo>
                      <a:pt x="39" y="36"/>
                    </a:lnTo>
                    <a:lnTo>
                      <a:pt x="73" y="30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7" name="Freeform 897"/>
              <p:cNvSpPr>
                <a:spLocks/>
              </p:cNvSpPr>
              <p:nvPr/>
            </p:nvSpPr>
            <p:spPr bwMode="auto">
              <a:xfrm>
                <a:off x="1839" y="2183"/>
                <a:ext cx="6" cy="3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0" y="6"/>
                  </a:cxn>
                  <a:cxn ang="0">
                    <a:pos x="2" y="10"/>
                  </a:cxn>
                  <a:cxn ang="0">
                    <a:pos x="5" y="16"/>
                  </a:cxn>
                  <a:cxn ang="0">
                    <a:pos x="35" y="0"/>
                  </a:cxn>
                </a:cxnLst>
                <a:rect l="0" t="0" r="r" b="b"/>
                <a:pathLst>
                  <a:path w="35" h="16">
                    <a:moveTo>
                      <a:pt x="35" y="0"/>
                    </a:moveTo>
                    <a:lnTo>
                      <a:pt x="0" y="6"/>
                    </a:lnTo>
                    <a:lnTo>
                      <a:pt x="2" y="10"/>
                    </a:lnTo>
                    <a:lnTo>
                      <a:pt x="5" y="1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8" name="Freeform 898"/>
              <p:cNvSpPr>
                <a:spLocks/>
              </p:cNvSpPr>
              <p:nvPr/>
            </p:nvSpPr>
            <p:spPr bwMode="auto">
              <a:xfrm>
                <a:off x="183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5" y="10"/>
                  </a:cxn>
                </a:cxnLst>
                <a:rect l="0" t="0" r="r" b="b"/>
                <a:pathLst>
                  <a:path w="5" h="10">
                    <a:moveTo>
                      <a:pt x="0" y="0"/>
                    </a:moveTo>
                    <a:lnTo>
                      <a:pt x="2" y="4"/>
                    </a:lnTo>
                    <a:lnTo>
                      <a:pt x="5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69" name="Freeform 899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0" name="Freeform 900"/>
              <p:cNvSpPr>
                <a:spLocks/>
              </p:cNvSpPr>
              <p:nvPr/>
            </p:nvSpPr>
            <p:spPr bwMode="auto">
              <a:xfrm>
                <a:off x="1840" y="2181"/>
                <a:ext cx="12" cy="10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  <a:cxn ang="0">
                    <a:pos x="43" y="42"/>
                  </a:cxn>
                  <a:cxn ang="0">
                    <a:pos x="72" y="26"/>
                  </a:cxn>
                  <a:cxn ang="0">
                    <a:pos x="59" y="0"/>
                  </a:cxn>
                </a:cxnLst>
                <a:rect l="0" t="0" r="r" b="b"/>
                <a:pathLst>
                  <a:path w="72" h="59">
                    <a:moveTo>
                      <a:pt x="59" y="0"/>
                    </a:move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lnTo>
                      <a:pt x="43" y="42"/>
                    </a:lnTo>
                    <a:lnTo>
                      <a:pt x="72" y="26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1" name="Freeform 901"/>
              <p:cNvSpPr>
                <a:spLocks/>
              </p:cNvSpPr>
              <p:nvPr/>
            </p:nvSpPr>
            <p:spPr bwMode="auto">
              <a:xfrm>
                <a:off x="1842" y="2188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7"/>
                  </a:cxn>
                  <a:cxn ang="0">
                    <a:pos x="2" y="21"/>
                  </a:cxn>
                  <a:cxn ang="0">
                    <a:pos x="6" y="26"/>
                  </a:cxn>
                  <a:cxn ang="0">
                    <a:pos x="30" y="0"/>
                  </a:cxn>
                </a:cxnLst>
                <a:rect l="0" t="0" r="r" b="b"/>
                <a:pathLst>
                  <a:path w="30" h="26">
                    <a:moveTo>
                      <a:pt x="30" y="0"/>
                    </a:moveTo>
                    <a:lnTo>
                      <a:pt x="0" y="17"/>
                    </a:lnTo>
                    <a:lnTo>
                      <a:pt x="2" y="21"/>
                    </a:lnTo>
                    <a:lnTo>
                      <a:pt x="6" y="26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2" name="Freeform 902"/>
              <p:cNvSpPr>
                <a:spLocks/>
              </p:cNvSpPr>
              <p:nvPr/>
            </p:nvSpPr>
            <p:spPr bwMode="auto">
              <a:xfrm>
                <a:off x="1842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" y="4"/>
                  </a:cxn>
                  <a:cxn ang="0">
                    <a:pos x="6" y="9"/>
                  </a:cxn>
                </a:cxnLst>
                <a:rect l="0" t="0" r="r" b="b"/>
                <a:pathLst>
                  <a:path w="6" h="9">
                    <a:moveTo>
                      <a:pt x="0" y="0"/>
                    </a:moveTo>
                    <a:lnTo>
                      <a:pt x="2" y="4"/>
                    </a:lnTo>
                    <a:lnTo>
                      <a:pt x="6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3" name="Freeform 903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4" name="Freeform 904"/>
              <p:cNvSpPr>
                <a:spLocks/>
              </p:cNvSpPr>
              <p:nvPr/>
            </p:nvSpPr>
            <p:spPr bwMode="auto">
              <a:xfrm>
                <a:off x="1843" y="218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19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5"/>
                    </a:lnTo>
                    <a:lnTo>
                      <a:pt x="0" y="51"/>
                    </a:lnTo>
                    <a:lnTo>
                      <a:pt x="19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5" name="Freeform 905"/>
              <p:cNvSpPr>
                <a:spLocks/>
              </p:cNvSpPr>
              <p:nvPr/>
            </p:nvSpPr>
            <p:spPr bwMode="auto">
              <a:xfrm>
                <a:off x="1846" y="2191"/>
                <a:ext cx="4" cy="6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6"/>
                  </a:cxn>
                  <a:cxn ang="0">
                    <a:pos x="4" y="29"/>
                  </a:cxn>
                  <a:cxn ang="0">
                    <a:pos x="9" y="33"/>
                  </a:cxn>
                  <a:cxn ang="0">
                    <a:pos x="25" y="0"/>
                  </a:cxn>
                </a:cxnLst>
                <a:rect l="0" t="0" r="r" b="b"/>
                <a:pathLst>
                  <a:path w="25" h="33">
                    <a:moveTo>
                      <a:pt x="25" y="0"/>
                    </a:moveTo>
                    <a:lnTo>
                      <a:pt x="0" y="26"/>
                    </a:lnTo>
                    <a:lnTo>
                      <a:pt x="4" y="29"/>
                    </a:lnTo>
                    <a:lnTo>
                      <a:pt x="9" y="33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6" name="Freeform 906"/>
              <p:cNvSpPr>
                <a:spLocks/>
              </p:cNvSpPr>
              <p:nvPr/>
            </p:nvSpPr>
            <p:spPr bwMode="auto">
              <a:xfrm>
                <a:off x="1846" y="219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3"/>
                  </a:cxn>
                  <a:cxn ang="0">
                    <a:pos x="9" y="7"/>
                  </a:cxn>
                </a:cxnLst>
                <a:rect l="0" t="0" r="r" b="b"/>
                <a:pathLst>
                  <a:path w="9" h="7">
                    <a:moveTo>
                      <a:pt x="0" y="0"/>
                    </a:moveTo>
                    <a:lnTo>
                      <a:pt x="4" y="3"/>
                    </a:lnTo>
                    <a:lnTo>
                      <a:pt x="9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7" name="Freeform 907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8" name="Freeform 908"/>
              <p:cNvSpPr>
                <a:spLocks/>
              </p:cNvSpPr>
              <p:nvPr/>
            </p:nvSpPr>
            <p:spPr bwMode="auto">
              <a:xfrm>
                <a:off x="1848" y="2186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7" y="14"/>
                  </a:cxn>
                  <a:cxn ang="0">
                    <a:pos x="31" y="0"/>
                  </a:cxn>
                </a:cxnLst>
                <a:rect l="0" t="0" r="r" b="b"/>
                <a:pathLst>
                  <a:path w="57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7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79" name="Freeform 909"/>
              <p:cNvSpPr>
                <a:spLocks/>
              </p:cNvSpPr>
              <p:nvPr/>
            </p:nvSpPr>
            <p:spPr bwMode="auto">
              <a:xfrm>
                <a:off x="1852" y="219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9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9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0" name="Freeform 910"/>
              <p:cNvSpPr>
                <a:spLocks/>
              </p:cNvSpPr>
              <p:nvPr/>
            </p:nvSpPr>
            <p:spPr bwMode="auto">
              <a:xfrm>
                <a:off x="1852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9" y="3"/>
                  </a:cxn>
                </a:cxnLst>
                <a:rect l="0" t="0" r="r" b="b"/>
                <a:pathLst>
                  <a:path w="9" h="3">
                    <a:moveTo>
                      <a:pt x="0" y="0"/>
                    </a:moveTo>
                    <a:lnTo>
                      <a:pt x="4" y="1"/>
                    </a:lnTo>
                    <a:lnTo>
                      <a:pt x="9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1" name="Freeform 911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2" name="Freeform 912"/>
              <p:cNvSpPr>
                <a:spLocks/>
              </p:cNvSpPr>
              <p:nvPr/>
            </p:nvSpPr>
            <p:spPr bwMode="auto">
              <a:xfrm>
                <a:off x="1854" y="2188"/>
                <a:ext cx="6" cy="12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8" y="77"/>
                  </a:cxn>
                  <a:cxn ang="0">
                    <a:pos x="33" y="41"/>
                  </a:cxn>
                  <a:cxn ang="0">
                    <a:pos x="39" y="5"/>
                  </a:cxn>
                  <a:cxn ang="0">
                    <a:pos x="11" y="0"/>
                  </a:cxn>
                </a:cxnLst>
                <a:rect l="0" t="0" r="r" b="b"/>
                <a:pathLst>
                  <a:path w="39" h="77">
                    <a:moveTo>
                      <a:pt x="11" y="0"/>
                    </a:moveTo>
                    <a:lnTo>
                      <a:pt x="6" y="36"/>
                    </a:lnTo>
                    <a:lnTo>
                      <a:pt x="0" y="72"/>
                    </a:lnTo>
                    <a:lnTo>
                      <a:pt x="28" y="77"/>
                    </a:lnTo>
                    <a:lnTo>
                      <a:pt x="33" y="41"/>
                    </a:lnTo>
                    <a:lnTo>
                      <a:pt x="39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3" name="Freeform 913"/>
              <p:cNvSpPr>
                <a:spLocks/>
              </p:cNvSpPr>
              <p:nvPr/>
            </p:nvSpPr>
            <p:spPr bwMode="auto">
              <a:xfrm>
                <a:off x="1858" y="2194"/>
                <a:ext cx="2" cy="6"/>
              </a:xfrm>
              <a:custGeom>
                <a:avLst/>
                <a:gdLst/>
                <a:ahLst/>
                <a:cxnLst>
                  <a:cxn ang="0">
                    <a:pos x="5" y="0"/>
                  </a:cxn>
                  <a:cxn ang="0">
                    <a:pos x="0" y="36"/>
                  </a:cxn>
                  <a:cxn ang="0">
                    <a:pos x="5" y="36"/>
                  </a:cxn>
                  <a:cxn ang="0">
                    <a:pos x="11" y="36"/>
                  </a:cxn>
                  <a:cxn ang="0">
                    <a:pos x="5" y="0"/>
                  </a:cxn>
                </a:cxnLst>
                <a:rect l="0" t="0" r="r" b="b"/>
                <a:pathLst>
                  <a:path w="11" h="36">
                    <a:moveTo>
                      <a:pt x="5" y="0"/>
                    </a:moveTo>
                    <a:lnTo>
                      <a:pt x="0" y="36"/>
                    </a:lnTo>
                    <a:lnTo>
                      <a:pt x="5" y="36"/>
                    </a:lnTo>
                    <a:lnTo>
                      <a:pt x="11" y="36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4" name="Freeform 914"/>
              <p:cNvSpPr>
                <a:spLocks/>
              </p:cNvSpPr>
              <p:nvPr/>
            </p:nvSpPr>
            <p:spPr bwMode="auto">
              <a:xfrm>
                <a:off x="1858" y="220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5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5" name="Freeform 915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6" name="Freeform 916"/>
              <p:cNvSpPr>
                <a:spLocks/>
              </p:cNvSpPr>
              <p:nvPr/>
            </p:nvSpPr>
            <p:spPr bwMode="auto">
              <a:xfrm>
                <a:off x="1858" y="2188"/>
                <a:ext cx="7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5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7" name="Freeform 917"/>
              <p:cNvSpPr>
                <a:spLocks/>
              </p:cNvSpPr>
              <p:nvPr/>
            </p:nvSpPr>
            <p:spPr bwMode="auto">
              <a:xfrm>
                <a:off x="1864" y="219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5" y="32"/>
                  </a:cxn>
                  <a:cxn ang="0">
                    <a:pos x="0" y="0"/>
                  </a:cxn>
                </a:cxnLst>
                <a:rect l="0" t="0" r="r" b="b"/>
                <a:pathLst>
                  <a:path w="15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5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8" name="Freeform 918"/>
              <p:cNvSpPr>
                <a:spLocks/>
              </p:cNvSpPr>
              <p:nvPr/>
            </p:nvSpPr>
            <p:spPr bwMode="auto">
              <a:xfrm>
                <a:off x="1865" y="2199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9" y="0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lnTo>
                      <a:pt x="4" y="3"/>
                    </a:lnTo>
                    <a:lnTo>
                      <a:pt x="9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89" name="Freeform 919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0" name="Freeform 920"/>
              <p:cNvSpPr>
                <a:spLocks/>
              </p:cNvSpPr>
              <p:nvPr/>
            </p:nvSpPr>
            <p:spPr bwMode="auto">
              <a:xfrm>
                <a:off x="1862" y="2186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0" y="77"/>
                  </a:cxn>
                  <a:cxn ang="0">
                    <a:pos x="56" y="63"/>
                  </a:cxn>
                  <a:cxn ang="0">
                    <a:pos x="40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0" y="77"/>
                    </a:lnTo>
                    <a:lnTo>
                      <a:pt x="56" y="63"/>
                    </a:lnTo>
                    <a:lnTo>
                      <a:pt x="40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1" name="Freeform 921"/>
              <p:cNvSpPr>
                <a:spLocks/>
              </p:cNvSpPr>
              <p:nvPr/>
            </p:nvSpPr>
            <p:spPr bwMode="auto">
              <a:xfrm>
                <a:off x="1868" y="2191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6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2" name="Line 922"/>
              <p:cNvSpPr>
                <a:spLocks noChangeShapeType="1"/>
              </p:cNvSpPr>
              <p:nvPr/>
            </p:nvSpPr>
            <p:spPr bwMode="auto">
              <a:xfrm flipV="1">
                <a:off x="1871" y="21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3" name="Freeform 923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4" name="Freeform 924"/>
              <p:cNvSpPr>
                <a:spLocks/>
              </p:cNvSpPr>
              <p:nvPr/>
            </p:nvSpPr>
            <p:spPr bwMode="auto">
              <a:xfrm>
                <a:off x="1865" y="2183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7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6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7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6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5" name="Freeform 925"/>
              <p:cNvSpPr>
                <a:spLocks/>
              </p:cNvSpPr>
              <p:nvPr/>
            </p:nvSpPr>
            <p:spPr bwMode="auto">
              <a:xfrm>
                <a:off x="1872" y="2188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3"/>
                  </a:cxn>
                  <a:cxn ang="0">
                    <a:pos x="30" y="17"/>
                  </a:cxn>
                  <a:cxn ang="0">
                    <a:pos x="0" y="0"/>
                  </a:cxn>
                </a:cxnLst>
                <a:rect l="0" t="0" r="r" b="b"/>
                <a:pathLst>
                  <a:path w="30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3"/>
                    </a:lnTo>
                    <a:lnTo>
                      <a:pt x="30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6" name="Freeform 926"/>
              <p:cNvSpPr>
                <a:spLocks/>
              </p:cNvSpPr>
              <p:nvPr/>
            </p:nvSpPr>
            <p:spPr bwMode="auto">
              <a:xfrm>
                <a:off x="1876" y="2191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4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4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7" name="Freeform 927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8" name="Freeform 928"/>
              <p:cNvSpPr>
                <a:spLocks/>
              </p:cNvSpPr>
              <p:nvPr/>
            </p:nvSpPr>
            <p:spPr bwMode="auto">
              <a:xfrm>
                <a:off x="1867" y="2181"/>
                <a:ext cx="12" cy="10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42"/>
                  </a:cxn>
                  <a:cxn ang="0">
                    <a:pos x="59" y="59"/>
                  </a:cxn>
                  <a:cxn ang="0">
                    <a:pos x="72" y="32"/>
                  </a:cxn>
                  <a:cxn ang="0">
                    <a:pos x="42" y="16"/>
                  </a:cxn>
                  <a:cxn ang="0">
                    <a:pos x="13" y="0"/>
                  </a:cxn>
                  <a:cxn ang="0">
                    <a:pos x="0" y="26"/>
                  </a:cxn>
                </a:cxnLst>
                <a:rect l="0" t="0" r="r" b="b"/>
                <a:pathLst>
                  <a:path w="72" h="59">
                    <a:moveTo>
                      <a:pt x="0" y="26"/>
                    </a:moveTo>
                    <a:lnTo>
                      <a:pt x="29" y="42"/>
                    </a:lnTo>
                    <a:lnTo>
                      <a:pt x="59" y="59"/>
                    </a:lnTo>
                    <a:lnTo>
                      <a:pt x="72" y="32"/>
                    </a:lnTo>
                    <a:lnTo>
                      <a:pt x="42" y="16"/>
                    </a:lnTo>
                    <a:lnTo>
                      <a:pt x="13" y="0"/>
                    </a:lnTo>
                    <a:lnTo>
                      <a:pt x="0" y="2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299" name="Freeform 929"/>
              <p:cNvSpPr>
                <a:spLocks/>
              </p:cNvSpPr>
              <p:nvPr/>
            </p:nvSpPr>
            <p:spPr bwMode="auto">
              <a:xfrm>
                <a:off x="1874" y="2183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5" y="6"/>
                  </a:cxn>
                  <a:cxn ang="0">
                    <a:pos x="0" y="0"/>
                  </a:cxn>
                </a:cxnLst>
                <a:rect l="0" t="0" r="r" b="b"/>
                <a:pathLst>
                  <a:path w="35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5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0" name="Freeform 930"/>
              <p:cNvSpPr>
                <a:spLocks/>
              </p:cNvSpPr>
              <p:nvPr/>
            </p:nvSpPr>
            <p:spPr bwMode="auto">
              <a:xfrm>
                <a:off x="1879" y="2184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5" y="0"/>
                  </a:cxn>
                </a:cxnLst>
                <a:rect l="0" t="0" r="r" b="b"/>
                <a:pathLst>
                  <a:path w="5" h="10">
                    <a:moveTo>
                      <a:pt x="0" y="10"/>
                    </a:moveTo>
                    <a:lnTo>
                      <a:pt x="2" y="5"/>
                    </a:lnTo>
                    <a:lnTo>
                      <a:pt x="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1" name="Freeform 931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2" name="Freeform 932"/>
              <p:cNvSpPr>
                <a:spLocks/>
              </p:cNvSpPr>
              <p:nvPr/>
            </p:nvSpPr>
            <p:spPr bwMode="auto">
              <a:xfrm>
                <a:off x="1868" y="2177"/>
                <a:ext cx="12" cy="7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</a:cxnLst>
                <a:rect l="0" t="0" r="r" b="b"/>
                <a:pathLst>
                  <a:path w="73" h="42">
                    <a:moveTo>
                      <a:pt x="0" y="30"/>
                    </a:move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3" name="Freeform 933"/>
              <p:cNvSpPr>
                <a:spLocks/>
              </p:cNvSpPr>
              <p:nvPr/>
            </p:nvSpPr>
            <p:spPr bwMode="auto">
              <a:xfrm>
                <a:off x="1875" y="2177"/>
                <a:ext cx="5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4" name="Freeform 934"/>
              <p:cNvSpPr>
                <a:spLocks/>
              </p:cNvSpPr>
              <p:nvPr/>
            </p:nvSpPr>
            <p:spPr bwMode="auto">
              <a:xfrm>
                <a:off x="1880" y="2177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5" name="Freeform 935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6" name="Freeform 936"/>
              <p:cNvSpPr>
                <a:spLocks/>
              </p:cNvSpPr>
              <p:nvPr/>
            </p:nvSpPr>
            <p:spPr bwMode="auto">
              <a:xfrm>
                <a:off x="3064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7" name="Freeform 937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8" name="Freeform 938"/>
              <p:cNvSpPr>
                <a:spLocks/>
              </p:cNvSpPr>
              <p:nvPr/>
            </p:nvSpPr>
            <p:spPr bwMode="auto">
              <a:xfrm>
                <a:off x="3070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3" y="72"/>
                  </a:cxn>
                  <a:cxn ang="0">
                    <a:pos x="1173" y="36"/>
                  </a:cxn>
                  <a:cxn ang="0">
                    <a:pos x="1173" y="0"/>
                  </a:cxn>
                  <a:cxn ang="0">
                    <a:pos x="0" y="0"/>
                  </a:cxn>
                </a:cxnLst>
                <a:rect l="0" t="0" r="r" b="b"/>
                <a:pathLst>
                  <a:path w="117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3" y="72"/>
                    </a:lnTo>
                    <a:lnTo>
                      <a:pt x="1173" y="36"/>
                    </a:lnTo>
                    <a:lnTo>
                      <a:pt x="117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09" name="Freeform 939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0" name="Freeform 940"/>
              <p:cNvSpPr>
                <a:spLocks/>
              </p:cNvSpPr>
              <p:nvPr/>
            </p:nvSpPr>
            <p:spPr bwMode="auto">
              <a:xfrm>
                <a:off x="3265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1" name="Freeform 941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2" name="Freeform 942"/>
              <p:cNvSpPr>
                <a:spLocks/>
              </p:cNvSpPr>
              <p:nvPr/>
            </p:nvSpPr>
            <p:spPr bwMode="auto">
              <a:xfrm>
                <a:off x="3097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3" name="Freeform 943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4" name="Freeform 944"/>
              <p:cNvSpPr>
                <a:spLocks/>
              </p:cNvSpPr>
              <p:nvPr/>
            </p:nvSpPr>
            <p:spPr bwMode="auto">
              <a:xfrm>
                <a:off x="3103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5" name="Freeform 945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6" name="Freeform 946"/>
              <p:cNvSpPr>
                <a:spLocks/>
              </p:cNvSpPr>
              <p:nvPr/>
            </p:nvSpPr>
            <p:spPr bwMode="auto">
              <a:xfrm>
                <a:off x="3233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7" name="Freeform 947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8" name="Freeform 948"/>
              <p:cNvSpPr>
                <a:spLocks/>
              </p:cNvSpPr>
              <p:nvPr/>
            </p:nvSpPr>
            <p:spPr bwMode="auto">
              <a:xfrm>
                <a:off x="3032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19" name="Freeform 949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0" name="Freeform 950"/>
              <p:cNvSpPr>
                <a:spLocks/>
              </p:cNvSpPr>
              <p:nvPr/>
            </p:nvSpPr>
            <p:spPr bwMode="auto">
              <a:xfrm>
                <a:off x="3038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1" name="Freeform 951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2" name="Freeform 952"/>
              <p:cNvSpPr>
                <a:spLocks/>
              </p:cNvSpPr>
              <p:nvPr/>
            </p:nvSpPr>
            <p:spPr bwMode="auto">
              <a:xfrm>
                <a:off x="3298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9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9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9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9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3" name="Freeform 953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4" name="Freeform 954"/>
              <p:cNvSpPr>
                <a:spLocks/>
              </p:cNvSpPr>
              <p:nvPr/>
            </p:nvSpPr>
            <p:spPr bwMode="auto">
              <a:xfrm>
                <a:off x="3359" y="336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2"/>
                  </a:cxn>
                  <a:cxn ang="0">
                    <a:pos x="15" y="5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2"/>
                    </a:lnTo>
                    <a:lnTo>
                      <a:pt x="15" y="5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5" name="Freeform 955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6" name="Freeform 956"/>
              <p:cNvSpPr>
                <a:spLocks/>
              </p:cNvSpPr>
              <p:nvPr/>
            </p:nvSpPr>
            <p:spPr bwMode="auto">
              <a:xfrm>
                <a:off x="3365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7" name="Freeform 957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8" name="Freeform 958"/>
              <p:cNvSpPr>
                <a:spLocks/>
              </p:cNvSpPr>
              <p:nvPr/>
            </p:nvSpPr>
            <p:spPr bwMode="auto">
              <a:xfrm>
                <a:off x="3625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29" name="Freeform 959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0" name="Freeform 960"/>
              <p:cNvSpPr>
                <a:spLocks/>
              </p:cNvSpPr>
              <p:nvPr/>
            </p:nvSpPr>
            <p:spPr bwMode="auto">
              <a:xfrm>
                <a:off x="3424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5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5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1" name="Freeform 961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2" name="Freeform 962"/>
              <p:cNvSpPr>
                <a:spLocks/>
              </p:cNvSpPr>
              <p:nvPr/>
            </p:nvSpPr>
            <p:spPr bwMode="auto">
              <a:xfrm>
                <a:off x="3430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3" y="72"/>
                  </a:cxn>
                  <a:cxn ang="0">
                    <a:pos x="783" y="36"/>
                  </a:cxn>
                  <a:cxn ang="0">
                    <a:pos x="783" y="0"/>
                  </a:cxn>
                  <a:cxn ang="0">
                    <a:pos x="0" y="0"/>
                  </a:cxn>
                </a:cxnLst>
                <a:rect l="0" t="0" r="r" b="b"/>
                <a:pathLst>
                  <a:path w="78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3" y="72"/>
                    </a:lnTo>
                    <a:lnTo>
                      <a:pt x="783" y="36"/>
                    </a:lnTo>
                    <a:lnTo>
                      <a:pt x="78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3" name="Freeform 963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4" name="Freeform 964"/>
              <p:cNvSpPr>
                <a:spLocks/>
              </p:cNvSpPr>
              <p:nvPr/>
            </p:nvSpPr>
            <p:spPr bwMode="auto">
              <a:xfrm>
                <a:off x="3560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6"/>
                  </a:cxn>
                  <a:cxn ang="0">
                    <a:pos x="25" y="13"/>
                  </a:cxn>
                  <a:cxn ang="0">
                    <a:pos x="30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0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6"/>
                    </a:lnTo>
                    <a:lnTo>
                      <a:pt x="25" y="13"/>
                    </a:lnTo>
                    <a:lnTo>
                      <a:pt x="30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0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5" name="Freeform 965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6" name="Freeform 966"/>
              <p:cNvSpPr>
                <a:spLocks/>
              </p:cNvSpPr>
              <p:nvPr/>
            </p:nvSpPr>
            <p:spPr bwMode="auto">
              <a:xfrm>
                <a:off x="3392" y="3417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7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7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7" name="Freeform 967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8" name="Freeform 968"/>
              <p:cNvSpPr>
                <a:spLocks/>
              </p:cNvSpPr>
              <p:nvPr/>
            </p:nvSpPr>
            <p:spPr bwMode="auto">
              <a:xfrm>
                <a:off x="3397" y="3417"/>
                <a:ext cx="19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1" y="72"/>
                  </a:cxn>
                  <a:cxn ang="0">
                    <a:pos x="1171" y="36"/>
                  </a:cxn>
                  <a:cxn ang="0">
                    <a:pos x="1171" y="0"/>
                  </a:cxn>
                  <a:cxn ang="0">
                    <a:pos x="0" y="0"/>
                  </a:cxn>
                </a:cxnLst>
                <a:rect l="0" t="0" r="r" b="b"/>
                <a:pathLst>
                  <a:path w="117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1" y="72"/>
                    </a:lnTo>
                    <a:lnTo>
                      <a:pt x="1171" y="36"/>
                    </a:lnTo>
                    <a:lnTo>
                      <a:pt x="117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39" name="Freeform 969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0" name="Freeform 970"/>
              <p:cNvSpPr>
                <a:spLocks/>
              </p:cNvSpPr>
              <p:nvPr/>
            </p:nvSpPr>
            <p:spPr bwMode="auto">
              <a:xfrm>
                <a:off x="3593" y="3417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1" name="Freeform 971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2" name="Freeform 972"/>
              <p:cNvSpPr>
                <a:spLocks/>
              </p:cNvSpPr>
              <p:nvPr/>
            </p:nvSpPr>
            <p:spPr bwMode="auto">
              <a:xfrm>
                <a:off x="3719" y="3417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6" y="67"/>
                  </a:cxn>
                  <a:cxn ang="0">
                    <a:pos x="9" y="60"/>
                  </a:cxn>
                  <a:cxn ang="0">
                    <a:pos x="4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4" y="21"/>
                  </a:cxn>
                  <a:cxn ang="0">
                    <a:pos x="9" y="13"/>
                  </a:cxn>
                  <a:cxn ang="0">
                    <a:pos x="16" y="6"/>
                  </a:cxn>
                  <a:cxn ang="0">
                    <a:pos x="24" y="2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6" y="67"/>
                    </a:lnTo>
                    <a:lnTo>
                      <a:pt x="9" y="60"/>
                    </a:lnTo>
                    <a:lnTo>
                      <a:pt x="4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4" y="21"/>
                    </a:lnTo>
                    <a:lnTo>
                      <a:pt x="9" y="13"/>
                    </a:lnTo>
                    <a:lnTo>
                      <a:pt x="16" y="6"/>
                    </a:lnTo>
                    <a:lnTo>
                      <a:pt x="24" y="2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3" name="Freeform 973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4" name="Freeform 974"/>
              <p:cNvSpPr>
                <a:spLocks/>
              </p:cNvSpPr>
              <p:nvPr/>
            </p:nvSpPr>
            <p:spPr bwMode="auto">
              <a:xfrm>
                <a:off x="3725" y="3417"/>
                <a:ext cx="19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172" y="72"/>
                  </a:cxn>
                  <a:cxn ang="0">
                    <a:pos x="1172" y="36"/>
                  </a:cxn>
                  <a:cxn ang="0">
                    <a:pos x="1172" y="0"/>
                  </a:cxn>
                  <a:cxn ang="0">
                    <a:pos x="0" y="0"/>
                  </a:cxn>
                </a:cxnLst>
                <a:rect l="0" t="0" r="r" b="b"/>
                <a:pathLst>
                  <a:path w="1172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172" y="72"/>
                    </a:lnTo>
                    <a:lnTo>
                      <a:pt x="1172" y="36"/>
                    </a:lnTo>
                    <a:lnTo>
                      <a:pt x="1172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5" name="Freeform 975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6" name="Freeform 976"/>
              <p:cNvSpPr>
                <a:spLocks/>
              </p:cNvSpPr>
              <p:nvPr/>
            </p:nvSpPr>
            <p:spPr bwMode="auto">
              <a:xfrm>
                <a:off x="3920" y="3417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2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7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2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7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7" name="Freeform 977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8" name="Freeform 978"/>
              <p:cNvSpPr>
                <a:spLocks/>
              </p:cNvSpPr>
              <p:nvPr/>
            </p:nvSpPr>
            <p:spPr bwMode="auto">
              <a:xfrm>
                <a:off x="3751" y="3470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49" name="Freeform 979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0" name="Freeform 980"/>
              <p:cNvSpPr>
                <a:spLocks/>
              </p:cNvSpPr>
              <p:nvPr/>
            </p:nvSpPr>
            <p:spPr bwMode="auto">
              <a:xfrm>
                <a:off x="3757" y="3470"/>
                <a:ext cx="13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781" y="72"/>
                  </a:cxn>
                  <a:cxn ang="0">
                    <a:pos x="781" y="36"/>
                  </a:cxn>
                  <a:cxn ang="0">
                    <a:pos x="781" y="0"/>
                  </a:cxn>
                  <a:cxn ang="0">
                    <a:pos x="0" y="0"/>
                  </a:cxn>
                </a:cxnLst>
                <a:rect l="0" t="0" r="r" b="b"/>
                <a:pathLst>
                  <a:path w="78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781" y="72"/>
                    </a:lnTo>
                    <a:lnTo>
                      <a:pt x="781" y="36"/>
                    </a:lnTo>
                    <a:lnTo>
                      <a:pt x="78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1" name="Freeform 981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2" name="Freeform 982"/>
              <p:cNvSpPr>
                <a:spLocks/>
              </p:cNvSpPr>
              <p:nvPr/>
            </p:nvSpPr>
            <p:spPr bwMode="auto">
              <a:xfrm>
                <a:off x="3887" y="3470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3" name="Freeform 983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36"/>
                  </a:cxn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  <a:cxn ang="0">
                    <a:pos x="35" y="36"/>
                  </a:cxn>
                </a:cxnLst>
                <a:rect l="0" t="0" r="r" b="b"/>
                <a:pathLst>
                  <a:path w="35" h="72">
                    <a:moveTo>
                      <a:pt x="35" y="36"/>
                    </a:moveTo>
                    <a:lnTo>
                      <a:pt x="35" y="72"/>
                    </a:ln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  <a:lnTo>
                      <a:pt x="3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4" name="Freeform 984"/>
              <p:cNvSpPr>
                <a:spLocks/>
              </p:cNvSpPr>
              <p:nvPr/>
            </p:nvSpPr>
            <p:spPr bwMode="auto">
              <a:xfrm>
                <a:off x="3686" y="3363"/>
                <a:ext cx="6" cy="12"/>
              </a:xfrm>
              <a:custGeom>
                <a:avLst/>
                <a:gdLst/>
                <a:ahLst/>
                <a:cxnLst>
                  <a:cxn ang="0">
                    <a:pos x="35" y="72"/>
                  </a:cxn>
                  <a:cxn ang="0">
                    <a:pos x="25" y="71"/>
                  </a:cxn>
                  <a:cxn ang="0">
                    <a:pos x="16" y="66"/>
                  </a:cxn>
                  <a:cxn ang="0">
                    <a:pos x="9" y="59"/>
                  </a:cxn>
                  <a:cxn ang="0">
                    <a:pos x="4" y="51"/>
                  </a:cxn>
                  <a:cxn ang="0">
                    <a:pos x="0" y="40"/>
                  </a:cxn>
                  <a:cxn ang="0">
                    <a:pos x="0" y="31"/>
                  </a:cxn>
                  <a:cxn ang="0">
                    <a:pos x="4" y="21"/>
                  </a:cxn>
                  <a:cxn ang="0">
                    <a:pos x="9" y="12"/>
                  </a:cxn>
                  <a:cxn ang="0">
                    <a:pos x="16" y="5"/>
                  </a:cxn>
                  <a:cxn ang="0">
                    <a:pos x="25" y="1"/>
                  </a:cxn>
                  <a:cxn ang="0">
                    <a:pos x="35" y="0"/>
                  </a:cxn>
                </a:cxnLst>
                <a:rect l="0" t="0" r="r" b="b"/>
                <a:pathLst>
                  <a:path w="35" h="72">
                    <a:moveTo>
                      <a:pt x="35" y="72"/>
                    </a:moveTo>
                    <a:lnTo>
                      <a:pt x="25" y="71"/>
                    </a:lnTo>
                    <a:lnTo>
                      <a:pt x="16" y="66"/>
                    </a:lnTo>
                    <a:lnTo>
                      <a:pt x="9" y="59"/>
                    </a:lnTo>
                    <a:lnTo>
                      <a:pt x="4" y="51"/>
                    </a:lnTo>
                    <a:lnTo>
                      <a:pt x="0" y="40"/>
                    </a:lnTo>
                    <a:lnTo>
                      <a:pt x="0" y="31"/>
                    </a:lnTo>
                    <a:lnTo>
                      <a:pt x="4" y="21"/>
                    </a:lnTo>
                    <a:lnTo>
                      <a:pt x="9" y="12"/>
                    </a:lnTo>
                    <a:lnTo>
                      <a:pt x="16" y="5"/>
                    </a:lnTo>
                    <a:lnTo>
                      <a:pt x="25" y="1"/>
                    </a:lnTo>
                    <a:lnTo>
                      <a:pt x="35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5" name="Freeform 985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6" name="Freeform 986"/>
              <p:cNvSpPr>
                <a:spLocks/>
              </p:cNvSpPr>
              <p:nvPr/>
            </p:nvSpPr>
            <p:spPr bwMode="auto">
              <a:xfrm>
                <a:off x="3692" y="3363"/>
                <a:ext cx="260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563" y="72"/>
                  </a:cxn>
                  <a:cxn ang="0">
                    <a:pos x="1563" y="36"/>
                  </a:cxn>
                  <a:cxn ang="0">
                    <a:pos x="1563" y="0"/>
                  </a:cxn>
                  <a:cxn ang="0">
                    <a:pos x="0" y="0"/>
                  </a:cxn>
                </a:cxnLst>
                <a:rect l="0" t="0" r="r" b="b"/>
                <a:pathLst>
                  <a:path w="156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563" y="72"/>
                    </a:lnTo>
                    <a:lnTo>
                      <a:pt x="1563" y="36"/>
                    </a:lnTo>
                    <a:lnTo>
                      <a:pt x="156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7" name="Freeform 987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8" name="Freeform 988"/>
              <p:cNvSpPr>
                <a:spLocks/>
              </p:cNvSpPr>
              <p:nvPr/>
            </p:nvSpPr>
            <p:spPr bwMode="auto">
              <a:xfrm>
                <a:off x="3952" y="336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8" y="5"/>
                  </a:cxn>
                  <a:cxn ang="0">
                    <a:pos x="25" y="12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0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8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8" y="5"/>
                    </a:lnTo>
                    <a:lnTo>
                      <a:pt x="25" y="12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0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8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59" name="Freeform 989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8" y="34"/>
                  </a:cxn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8" y="34"/>
                  </a:cxn>
                </a:cxnLst>
                <a:rect l="0" t="0" r="r" b="b"/>
                <a:pathLst>
                  <a:path w="42" h="70">
                    <a:moveTo>
                      <a:pt x="8" y="34"/>
                    </a:moveTo>
                    <a:lnTo>
                      <a:pt x="16" y="0"/>
                    </a:ln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0" name="Freeform 990"/>
              <p:cNvSpPr>
                <a:spLocks/>
              </p:cNvSpPr>
              <p:nvPr/>
            </p:nvSpPr>
            <p:spPr bwMode="auto">
              <a:xfrm>
                <a:off x="3908" y="3078"/>
                <a:ext cx="7" cy="11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25" y="3"/>
                  </a:cxn>
                  <a:cxn ang="0">
                    <a:pos x="32" y="9"/>
                  </a:cxn>
                  <a:cxn ang="0">
                    <a:pos x="38" y="17"/>
                  </a:cxn>
                  <a:cxn ang="0">
                    <a:pos x="41" y="28"/>
                  </a:cxn>
                  <a:cxn ang="0">
                    <a:pos x="42" y="38"/>
                  </a:cxn>
                  <a:cxn ang="0">
                    <a:pos x="40" y="47"/>
                  </a:cxn>
                  <a:cxn ang="0">
                    <a:pos x="36" y="57"/>
                  </a:cxn>
                  <a:cxn ang="0">
                    <a:pos x="28" y="64"/>
                  </a:cxn>
                  <a:cxn ang="0">
                    <a:pos x="19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6" y="0"/>
                    </a:moveTo>
                    <a:lnTo>
                      <a:pt x="25" y="3"/>
                    </a:lnTo>
                    <a:lnTo>
                      <a:pt x="32" y="9"/>
                    </a:lnTo>
                    <a:lnTo>
                      <a:pt x="38" y="17"/>
                    </a:lnTo>
                    <a:lnTo>
                      <a:pt x="41" y="28"/>
                    </a:lnTo>
                    <a:lnTo>
                      <a:pt x="42" y="38"/>
                    </a:lnTo>
                    <a:lnTo>
                      <a:pt x="40" y="47"/>
                    </a:lnTo>
                    <a:lnTo>
                      <a:pt x="36" y="57"/>
                    </a:lnTo>
                    <a:lnTo>
                      <a:pt x="28" y="64"/>
                    </a:lnTo>
                    <a:lnTo>
                      <a:pt x="19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1" name="Freeform 991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2" name="Freeform 992"/>
              <p:cNvSpPr>
                <a:spLocks/>
              </p:cNvSpPr>
              <p:nvPr/>
            </p:nvSpPr>
            <p:spPr bwMode="auto">
              <a:xfrm>
                <a:off x="3886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6" y="66"/>
                  </a:cxn>
                  <a:cxn ang="0">
                    <a:pos x="144" y="32"/>
                  </a:cxn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4" h="101">
                    <a:moveTo>
                      <a:pt x="128" y="101"/>
                    </a:moveTo>
                    <a:lnTo>
                      <a:pt x="136" y="66"/>
                    </a:lnTo>
                    <a:lnTo>
                      <a:pt x="144" y="32"/>
                    </a:lnTo>
                    <a:lnTo>
                      <a:pt x="15" y="0"/>
                    </a:lnTo>
                    <a:lnTo>
                      <a:pt x="7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3" name="Freeform 993"/>
              <p:cNvSpPr>
                <a:spLocks/>
              </p:cNvSpPr>
              <p:nvPr/>
            </p:nvSpPr>
            <p:spPr bwMode="auto">
              <a:xfrm>
                <a:off x="3888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4" name="Line 994"/>
              <p:cNvSpPr>
                <a:spLocks noChangeShapeType="1"/>
              </p:cNvSpPr>
              <p:nvPr/>
            </p:nvSpPr>
            <p:spPr bwMode="auto">
              <a:xfrm flipH="1" flipV="1">
                <a:off x="388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5" name="Freeform 995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6" name="Freeform 996"/>
              <p:cNvSpPr>
                <a:spLocks/>
              </p:cNvSpPr>
              <p:nvPr/>
            </p:nvSpPr>
            <p:spPr bwMode="auto">
              <a:xfrm>
                <a:off x="3865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7" name="Freeform 997"/>
              <p:cNvSpPr>
                <a:spLocks/>
              </p:cNvSpPr>
              <p:nvPr/>
            </p:nvSpPr>
            <p:spPr bwMode="auto">
              <a:xfrm>
                <a:off x="3866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5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5" h="36">
                    <a:moveTo>
                      <a:pt x="0" y="36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8" name="Line 998"/>
              <p:cNvSpPr>
                <a:spLocks noChangeShapeType="1"/>
              </p:cNvSpPr>
              <p:nvPr/>
            </p:nvSpPr>
            <p:spPr bwMode="auto">
              <a:xfrm flipH="1">
                <a:off x="3866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69" name="Freeform 999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0" name="Freeform 1000"/>
              <p:cNvSpPr>
                <a:spLocks/>
              </p:cNvSpPr>
              <p:nvPr/>
            </p:nvSpPr>
            <p:spPr bwMode="auto">
              <a:xfrm>
                <a:off x="3844" y="3066"/>
                <a:ext cx="22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4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4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1" name="Freeform 1001"/>
              <p:cNvSpPr>
                <a:spLocks/>
              </p:cNvSpPr>
              <p:nvPr/>
            </p:nvSpPr>
            <p:spPr bwMode="auto">
              <a:xfrm>
                <a:off x="3844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2" name="Line 1002"/>
              <p:cNvSpPr>
                <a:spLocks noChangeShapeType="1"/>
              </p:cNvSpPr>
              <p:nvPr/>
            </p:nvSpPr>
            <p:spPr bwMode="auto">
              <a:xfrm flipH="1">
                <a:off x="3844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3" name="Freeform 1003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4" name="Freeform 1004"/>
              <p:cNvSpPr>
                <a:spLocks/>
              </p:cNvSpPr>
              <p:nvPr/>
            </p:nvSpPr>
            <p:spPr bwMode="auto">
              <a:xfrm>
                <a:off x="3822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4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4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4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5" name="Freeform 1005"/>
              <p:cNvSpPr>
                <a:spLocks/>
              </p:cNvSpPr>
              <p:nvPr/>
            </p:nvSpPr>
            <p:spPr bwMode="auto">
              <a:xfrm>
                <a:off x="3822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6" name="Line 1006"/>
              <p:cNvSpPr>
                <a:spLocks noChangeShapeType="1"/>
              </p:cNvSpPr>
              <p:nvPr/>
            </p:nvSpPr>
            <p:spPr bwMode="auto">
              <a:xfrm flipH="1">
                <a:off x="3822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7" name="Freeform 1007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8" name="Freeform 1008"/>
              <p:cNvSpPr>
                <a:spLocks/>
              </p:cNvSpPr>
              <p:nvPr/>
            </p:nvSpPr>
            <p:spPr bwMode="auto">
              <a:xfrm>
                <a:off x="3800" y="3065"/>
                <a:ext cx="22" cy="13"/>
              </a:xfrm>
              <a:custGeom>
                <a:avLst/>
                <a:gdLst/>
                <a:ahLst/>
                <a:cxnLst>
                  <a:cxn ang="0">
                    <a:pos x="133" y="72"/>
                  </a:cxn>
                  <a:cxn ang="0">
                    <a:pos x="132" y="36"/>
                  </a:cxn>
                  <a:cxn ang="0">
                    <a:pos x="131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3" y="72"/>
                  </a:cxn>
                </a:cxnLst>
                <a:rect l="0" t="0" r="r" b="b"/>
                <a:pathLst>
                  <a:path w="133" h="77">
                    <a:moveTo>
                      <a:pt x="133" y="72"/>
                    </a:moveTo>
                    <a:lnTo>
                      <a:pt x="132" y="36"/>
                    </a:lnTo>
                    <a:lnTo>
                      <a:pt x="131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3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79" name="Freeform 1009"/>
              <p:cNvSpPr>
                <a:spLocks/>
              </p:cNvSpPr>
              <p:nvPr/>
            </p:nvSpPr>
            <p:spPr bwMode="auto">
              <a:xfrm>
                <a:off x="3800" y="3066"/>
                <a:ext cx="1" cy="6"/>
              </a:xfrm>
              <a:custGeom>
                <a:avLst/>
                <a:gdLst/>
                <a:ahLst/>
                <a:cxnLst>
                  <a:cxn ang="0">
                    <a:pos x="4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4" y="36"/>
                  </a:cxn>
                </a:cxnLst>
                <a:rect l="0" t="0" r="r" b="b"/>
                <a:pathLst>
                  <a:path w="4" h="36">
                    <a:moveTo>
                      <a:pt x="4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0" name="Line 1010"/>
              <p:cNvSpPr>
                <a:spLocks noChangeShapeType="1"/>
              </p:cNvSpPr>
              <p:nvPr/>
            </p:nvSpPr>
            <p:spPr bwMode="auto">
              <a:xfrm flipH="1">
                <a:off x="380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1" name="Freeform 1011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2" name="Freeform 1012"/>
              <p:cNvSpPr>
                <a:spLocks/>
              </p:cNvSpPr>
              <p:nvPr/>
            </p:nvSpPr>
            <p:spPr bwMode="auto">
              <a:xfrm>
                <a:off x="3778" y="3066"/>
                <a:ext cx="23" cy="15"/>
              </a:xfrm>
              <a:custGeom>
                <a:avLst/>
                <a:gdLst/>
                <a:ahLst/>
                <a:cxnLst>
                  <a:cxn ang="0">
                    <a:pos x="139" y="72"/>
                  </a:cxn>
                  <a:cxn ang="0">
                    <a:pos x="136" y="36"/>
                  </a:cxn>
                  <a:cxn ang="0">
                    <a:pos x="132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9" y="72"/>
                  </a:cxn>
                </a:cxnLst>
                <a:rect l="0" t="0" r="r" b="b"/>
                <a:pathLst>
                  <a:path w="139" h="86">
                    <a:moveTo>
                      <a:pt x="139" y="72"/>
                    </a:moveTo>
                    <a:lnTo>
                      <a:pt x="136" y="36"/>
                    </a:lnTo>
                    <a:lnTo>
                      <a:pt x="132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9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3" name="Freeform 1013"/>
              <p:cNvSpPr>
                <a:spLocks/>
              </p:cNvSpPr>
              <p:nvPr/>
            </p:nvSpPr>
            <p:spPr bwMode="auto">
              <a:xfrm>
                <a:off x="3777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4" name="Line 1014"/>
              <p:cNvSpPr>
                <a:spLocks noChangeShapeType="1"/>
              </p:cNvSpPr>
              <p:nvPr/>
            </p:nvSpPr>
            <p:spPr bwMode="auto">
              <a:xfrm flipH="1">
                <a:off x="3777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5" name="Freeform 1015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6" name="Freeform 1016"/>
              <p:cNvSpPr>
                <a:spLocks/>
              </p:cNvSpPr>
              <p:nvPr/>
            </p:nvSpPr>
            <p:spPr bwMode="auto">
              <a:xfrm>
                <a:off x="3756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7" name="Freeform 1017"/>
              <p:cNvSpPr>
                <a:spLocks/>
              </p:cNvSpPr>
              <p:nvPr/>
            </p:nvSpPr>
            <p:spPr bwMode="auto">
              <a:xfrm>
                <a:off x="3755" y="3072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8" name="Line 1018"/>
              <p:cNvSpPr>
                <a:spLocks noChangeShapeType="1"/>
              </p:cNvSpPr>
              <p:nvPr/>
            </p:nvSpPr>
            <p:spPr bwMode="auto">
              <a:xfrm flipH="1">
                <a:off x="3755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389" name="Freeform 1019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8" name="Group 1221"/>
            <p:cNvGrpSpPr>
              <a:grpSpLocks/>
            </p:cNvGrpSpPr>
            <p:nvPr/>
          </p:nvGrpSpPr>
          <p:grpSpPr bwMode="auto">
            <a:xfrm>
              <a:off x="2067" y="1884"/>
              <a:ext cx="1848" cy="1491"/>
              <a:chOff x="2067" y="1884"/>
              <a:chExt cx="1848" cy="1491"/>
            </a:xfrm>
          </p:grpSpPr>
          <p:sp>
            <p:nvSpPr>
              <p:cNvPr id="1990" name="Freeform 1021"/>
              <p:cNvSpPr>
                <a:spLocks/>
              </p:cNvSpPr>
              <p:nvPr/>
            </p:nvSpPr>
            <p:spPr bwMode="auto">
              <a:xfrm>
                <a:off x="3734" y="3072"/>
                <a:ext cx="24" cy="17"/>
              </a:xfrm>
              <a:custGeom>
                <a:avLst/>
                <a:gdLst/>
                <a:ahLst/>
                <a:cxnLst>
                  <a:cxn ang="0">
                    <a:pos x="145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5" y="70"/>
                  </a:cxn>
                </a:cxnLst>
                <a:rect l="0" t="0" r="r" b="b"/>
                <a:pathLst>
                  <a:path w="145" h="101">
                    <a:moveTo>
                      <a:pt x="145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5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1" name="Freeform 1022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2" name="Freeform 1023"/>
              <p:cNvSpPr>
                <a:spLocks/>
              </p:cNvSpPr>
              <p:nvPr/>
            </p:nvSpPr>
            <p:spPr bwMode="auto">
              <a:xfrm>
                <a:off x="3730" y="3078"/>
                <a:ext cx="6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3" name="Freeform 1024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4" name="Freeform 1025"/>
              <p:cNvSpPr>
                <a:spLocks/>
              </p:cNvSpPr>
              <p:nvPr/>
            </p:nvSpPr>
            <p:spPr bwMode="auto">
              <a:xfrm>
                <a:off x="3816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2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2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5" name="Freeform 1026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6" name="Freeform 1027"/>
              <p:cNvSpPr>
                <a:spLocks/>
              </p:cNvSpPr>
              <p:nvPr/>
            </p:nvSpPr>
            <p:spPr bwMode="auto">
              <a:xfrm>
                <a:off x="3816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7" name="Freeform 1028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8" name="Freeform 1029"/>
              <p:cNvSpPr>
                <a:spLocks/>
              </p:cNvSpPr>
              <p:nvPr/>
            </p:nvSpPr>
            <p:spPr bwMode="auto">
              <a:xfrm>
                <a:off x="3816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19" y="4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2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19" y="4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2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99" name="Freeform 1030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0" name="Freeform 1031"/>
              <p:cNvSpPr>
                <a:spLocks/>
              </p:cNvSpPr>
              <p:nvPr/>
            </p:nvSpPr>
            <p:spPr bwMode="auto">
              <a:xfrm>
                <a:off x="3730" y="3004"/>
                <a:ext cx="5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1" name="Freeform 1032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2" name="Freeform 1033"/>
              <p:cNvSpPr>
                <a:spLocks/>
              </p:cNvSpPr>
              <p:nvPr/>
            </p:nvSpPr>
            <p:spPr bwMode="auto">
              <a:xfrm>
                <a:off x="3735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3" name="Freeform 1034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4" name="Freeform 1035"/>
              <p:cNvSpPr>
                <a:spLocks/>
              </p:cNvSpPr>
              <p:nvPr/>
            </p:nvSpPr>
            <p:spPr bwMode="auto">
              <a:xfrm>
                <a:off x="3909" y="3004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5" name="Freeform 1036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6" name="Freeform 1037"/>
              <p:cNvSpPr>
                <a:spLocks/>
              </p:cNvSpPr>
              <p:nvPr/>
            </p:nvSpPr>
            <p:spPr bwMode="auto">
              <a:xfrm>
                <a:off x="3162" y="3010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9" y="33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6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9" y="33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6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7" name="Freeform 1038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8" name="Freeform 1039"/>
              <p:cNvSpPr>
                <a:spLocks/>
              </p:cNvSpPr>
              <p:nvPr/>
            </p:nvSpPr>
            <p:spPr bwMode="auto">
              <a:xfrm>
                <a:off x="3162" y="2805"/>
                <a:ext cx="11" cy="205"/>
              </a:xfrm>
              <a:custGeom>
                <a:avLst/>
                <a:gdLst/>
                <a:ahLst/>
                <a:cxnLst>
                  <a:cxn ang="0">
                    <a:pos x="0" y="1227"/>
                  </a:cxn>
                  <a:cxn ang="0">
                    <a:pos x="34" y="1227"/>
                  </a:cxn>
                  <a:cxn ang="0">
                    <a:pos x="69" y="1227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227"/>
                  </a:cxn>
                </a:cxnLst>
                <a:rect l="0" t="0" r="r" b="b"/>
                <a:pathLst>
                  <a:path w="69" h="1227">
                    <a:moveTo>
                      <a:pt x="0" y="1227"/>
                    </a:moveTo>
                    <a:lnTo>
                      <a:pt x="34" y="1227"/>
                    </a:lnTo>
                    <a:lnTo>
                      <a:pt x="69" y="1227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2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09" name="Freeform 1040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0" name="Freeform 1041"/>
              <p:cNvSpPr>
                <a:spLocks/>
              </p:cNvSpPr>
              <p:nvPr/>
            </p:nvSpPr>
            <p:spPr bwMode="auto">
              <a:xfrm>
                <a:off x="3162" y="2799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1" name="Freeform 1042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2" name="Freeform 1043"/>
              <p:cNvSpPr>
                <a:spLocks/>
              </p:cNvSpPr>
              <p:nvPr/>
            </p:nvSpPr>
            <p:spPr bwMode="auto">
              <a:xfrm>
                <a:off x="3489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3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3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3" name="Freeform 1044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4" name="Freeform 1045"/>
              <p:cNvSpPr>
                <a:spLocks/>
              </p:cNvSpPr>
              <p:nvPr/>
            </p:nvSpPr>
            <p:spPr bwMode="auto">
              <a:xfrm>
                <a:off x="3489" y="2260"/>
                <a:ext cx="12" cy="750"/>
              </a:xfrm>
              <a:custGeom>
                <a:avLst/>
                <a:gdLst/>
                <a:ahLst/>
                <a:cxnLst>
                  <a:cxn ang="0">
                    <a:pos x="0" y="4499"/>
                  </a:cxn>
                  <a:cxn ang="0">
                    <a:pos x="34" y="4499"/>
                  </a:cxn>
                  <a:cxn ang="0">
                    <a:pos x="68" y="4499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4499"/>
                  </a:cxn>
                </a:cxnLst>
                <a:rect l="0" t="0" r="r" b="b"/>
                <a:pathLst>
                  <a:path w="68" h="4499">
                    <a:moveTo>
                      <a:pt x="0" y="4499"/>
                    </a:moveTo>
                    <a:lnTo>
                      <a:pt x="34" y="4499"/>
                    </a:lnTo>
                    <a:lnTo>
                      <a:pt x="68" y="4499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449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5" name="Freeform 1046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6" name="Freeform 1047"/>
              <p:cNvSpPr>
                <a:spLocks/>
              </p:cNvSpPr>
              <p:nvPr/>
            </p:nvSpPr>
            <p:spPr bwMode="auto">
              <a:xfrm>
                <a:off x="3489" y="2254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7" name="Freeform 1048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8" name="Freeform 1049"/>
              <p:cNvSpPr>
                <a:spLocks/>
              </p:cNvSpPr>
              <p:nvPr/>
            </p:nvSpPr>
            <p:spPr bwMode="auto">
              <a:xfrm>
                <a:off x="3402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8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8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8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8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19" name="Freeform 1050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0" name="Freeform 1051"/>
              <p:cNvSpPr>
                <a:spLocks/>
              </p:cNvSpPr>
              <p:nvPr/>
            </p:nvSpPr>
            <p:spPr bwMode="auto">
              <a:xfrm>
                <a:off x="3408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1" y="72"/>
                  </a:cxn>
                  <a:cxn ang="0">
                    <a:pos x="1041" y="36"/>
                  </a:cxn>
                  <a:cxn ang="0">
                    <a:pos x="1041" y="0"/>
                  </a:cxn>
                  <a:cxn ang="0">
                    <a:pos x="0" y="0"/>
                  </a:cxn>
                </a:cxnLst>
                <a:rect l="0" t="0" r="r" b="b"/>
                <a:pathLst>
                  <a:path w="1041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1" y="72"/>
                    </a:lnTo>
                    <a:lnTo>
                      <a:pt x="1041" y="36"/>
                    </a:lnTo>
                    <a:lnTo>
                      <a:pt x="1041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1" name="Freeform 1052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5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2" name="Freeform 1053"/>
              <p:cNvSpPr>
                <a:spLocks/>
              </p:cNvSpPr>
              <p:nvPr/>
            </p:nvSpPr>
            <p:spPr bwMode="auto">
              <a:xfrm>
                <a:off x="3582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6" y="13"/>
                  </a:cxn>
                  <a:cxn ang="0">
                    <a:pos x="31" y="21"/>
                  </a:cxn>
                  <a:cxn ang="0">
                    <a:pos x="35" y="32"/>
                  </a:cxn>
                  <a:cxn ang="0">
                    <a:pos x="35" y="41"/>
                  </a:cxn>
                  <a:cxn ang="0">
                    <a:pos x="31" y="51"/>
                  </a:cxn>
                  <a:cxn ang="0">
                    <a:pos x="26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5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6" y="13"/>
                    </a:lnTo>
                    <a:lnTo>
                      <a:pt x="31" y="21"/>
                    </a:lnTo>
                    <a:lnTo>
                      <a:pt x="35" y="32"/>
                    </a:lnTo>
                    <a:lnTo>
                      <a:pt x="35" y="41"/>
                    </a:lnTo>
                    <a:lnTo>
                      <a:pt x="31" y="51"/>
                    </a:lnTo>
                    <a:lnTo>
                      <a:pt x="26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3" name="Freeform 1054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4" name="Freeform 1055"/>
              <p:cNvSpPr>
                <a:spLocks/>
              </p:cNvSpPr>
              <p:nvPr/>
            </p:nvSpPr>
            <p:spPr bwMode="auto">
              <a:xfrm>
                <a:off x="3489" y="3369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8" y="32"/>
                  </a:cxn>
                  <a:cxn ang="0">
                    <a:pos x="38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5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8" y="32"/>
                    </a:lnTo>
                    <a:lnTo>
                      <a:pt x="38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5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5" name="Freeform 1056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6" name="Freeform 1057"/>
              <p:cNvSpPr>
                <a:spLocks/>
              </p:cNvSpPr>
              <p:nvPr/>
            </p:nvSpPr>
            <p:spPr bwMode="auto">
              <a:xfrm>
                <a:off x="3489" y="3071"/>
                <a:ext cx="12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8" y="1786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8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8" y="1786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7" name="Freeform 1058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8" name="Freeform 1059"/>
              <p:cNvSpPr>
                <a:spLocks/>
              </p:cNvSpPr>
              <p:nvPr/>
            </p:nvSpPr>
            <p:spPr bwMode="auto">
              <a:xfrm>
                <a:off x="3489" y="3065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5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8" y="0"/>
                  </a:cxn>
                  <a:cxn ang="0">
                    <a:pos x="48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6"/>
                    </a:lnTo>
                    <a:lnTo>
                      <a:pt x="5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8" y="0"/>
                    </a:lnTo>
                    <a:lnTo>
                      <a:pt x="48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29" name="Freeform 1060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7" y="34"/>
                  </a:cxn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  <a:cxn ang="0">
                    <a:pos x="7" y="34"/>
                  </a:cxn>
                </a:cxnLst>
                <a:rect l="0" t="0" r="r" b="b"/>
                <a:pathLst>
                  <a:path w="42" h="70">
                    <a:moveTo>
                      <a:pt x="7" y="34"/>
                    </a:moveTo>
                    <a:lnTo>
                      <a:pt x="15" y="0"/>
                    </a:ln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  <a:lnTo>
                      <a:pt x="7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0" name="Freeform 1061"/>
              <p:cNvSpPr>
                <a:spLocks/>
              </p:cNvSpPr>
              <p:nvPr/>
            </p:nvSpPr>
            <p:spPr bwMode="auto">
              <a:xfrm>
                <a:off x="3580" y="3078"/>
                <a:ext cx="7" cy="11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24" y="3"/>
                  </a:cxn>
                  <a:cxn ang="0">
                    <a:pos x="32" y="9"/>
                  </a:cxn>
                  <a:cxn ang="0">
                    <a:pos x="37" y="18"/>
                  </a:cxn>
                  <a:cxn ang="0">
                    <a:pos x="40" y="28"/>
                  </a:cxn>
                  <a:cxn ang="0">
                    <a:pos x="42" y="38"/>
                  </a:cxn>
                  <a:cxn ang="0">
                    <a:pos x="39" y="47"/>
                  </a:cxn>
                  <a:cxn ang="0">
                    <a:pos x="35" y="57"/>
                  </a:cxn>
                  <a:cxn ang="0">
                    <a:pos x="27" y="64"/>
                  </a:cxn>
                  <a:cxn ang="0">
                    <a:pos x="18" y="68"/>
                  </a:cxn>
                  <a:cxn ang="0">
                    <a:pos x="10" y="70"/>
                  </a:cxn>
                  <a:cxn ang="0">
                    <a:pos x="0" y="69"/>
                  </a:cxn>
                </a:cxnLst>
                <a:rect l="0" t="0" r="r" b="b"/>
                <a:pathLst>
                  <a:path w="42" h="70">
                    <a:moveTo>
                      <a:pt x="15" y="0"/>
                    </a:moveTo>
                    <a:lnTo>
                      <a:pt x="24" y="3"/>
                    </a:lnTo>
                    <a:lnTo>
                      <a:pt x="32" y="9"/>
                    </a:lnTo>
                    <a:lnTo>
                      <a:pt x="37" y="18"/>
                    </a:lnTo>
                    <a:lnTo>
                      <a:pt x="40" y="28"/>
                    </a:lnTo>
                    <a:lnTo>
                      <a:pt x="42" y="38"/>
                    </a:lnTo>
                    <a:lnTo>
                      <a:pt x="39" y="47"/>
                    </a:lnTo>
                    <a:lnTo>
                      <a:pt x="35" y="57"/>
                    </a:lnTo>
                    <a:lnTo>
                      <a:pt x="27" y="64"/>
                    </a:lnTo>
                    <a:lnTo>
                      <a:pt x="18" y="68"/>
                    </a:lnTo>
                    <a:lnTo>
                      <a:pt x="10" y="70"/>
                    </a:lnTo>
                    <a:lnTo>
                      <a:pt x="0" y="6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1" name="Freeform 1062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2" name="Freeform 1063"/>
              <p:cNvSpPr>
                <a:spLocks/>
              </p:cNvSpPr>
              <p:nvPr/>
            </p:nvSpPr>
            <p:spPr bwMode="auto">
              <a:xfrm>
                <a:off x="3559" y="3072"/>
                <a:ext cx="24" cy="17"/>
              </a:xfrm>
              <a:custGeom>
                <a:avLst/>
                <a:gdLst/>
                <a:ahLst/>
                <a:cxnLst>
                  <a:cxn ang="0">
                    <a:pos x="128" y="101"/>
                  </a:cxn>
                  <a:cxn ang="0">
                    <a:pos x="135" y="66"/>
                  </a:cxn>
                  <a:cxn ang="0">
                    <a:pos x="143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8" y="101"/>
                  </a:cxn>
                </a:cxnLst>
                <a:rect l="0" t="0" r="r" b="b"/>
                <a:pathLst>
                  <a:path w="143" h="101">
                    <a:moveTo>
                      <a:pt x="128" y="101"/>
                    </a:moveTo>
                    <a:lnTo>
                      <a:pt x="135" y="66"/>
                    </a:lnTo>
                    <a:lnTo>
                      <a:pt x="143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8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3" name="Freeform 1064"/>
              <p:cNvSpPr>
                <a:spLocks/>
              </p:cNvSpPr>
              <p:nvPr/>
            </p:nvSpPr>
            <p:spPr bwMode="auto">
              <a:xfrm>
                <a:off x="3560" y="307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4" name="Line 1065"/>
              <p:cNvSpPr>
                <a:spLocks noChangeShapeType="1"/>
              </p:cNvSpPr>
              <p:nvPr/>
            </p:nvSpPr>
            <p:spPr bwMode="auto">
              <a:xfrm flipH="1" flipV="1">
                <a:off x="356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5" name="Freeform 1066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6" name="Freeform 1067"/>
              <p:cNvSpPr>
                <a:spLocks/>
              </p:cNvSpPr>
              <p:nvPr/>
            </p:nvSpPr>
            <p:spPr bwMode="auto">
              <a:xfrm>
                <a:off x="3538" y="3069"/>
                <a:ext cx="23" cy="15"/>
              </a:xfrm>
              <a:custGeom>
                <a:avLst/>
                <a:gdLst/>
                <a:ahLst/>
                <a:cxnLst>
                  <a:cxn ang="0">
                    <a:pos x="129" y="94"/>
                  </a:cxn>
                  <a:cxn ang="0">
                    <a:pos x="135" y="58"/>
                  </a:cxn>
                  <a:cxn ang="0">
                    <a:pos x="140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29" y="94"/>
                  </a:cxn>
                </a:cxnLst>
                <a:rect l="0" t="0" r="r" b="b"/>
                <a:pathLst>
                  <a:path w="140" h="94">
                    <a:moveTo>
                      <a:pt x="129" y="94"/>
                    </a:moveTo>
                    <a:lnTo>
                      <a:pt x="135" y="58"/>
                    </a:lnTo>
                    <a:lnTo>
                      <a:pt x="140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29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7" name="Freeform 1068"/>
              <p:cNvSpPr>
                <a:spLocks/>
              </p:cNvSpPr>
              <p:nvPr/>
            </p:nvSpPr>
            <p:spPr bwMode="auto">
              <a:xfrm>
                <a:off x="3539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8" name="Line 1069"/>
              <p:cNvSpPr>
                <a:spLocks noChangeShapeType="1"/>
              </p:cNvSpPr>
              <p:nvPr/>
            </p:nvSpPr>
            <p:spPr bwMode="auto">
              <a:xfrm flipH="1">
                <a:off x="3539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39" name="Freeform 1070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0" name="Freeform 1071"/>
              <p:cNvSpPr>
                <a:spLocks/>
              </p:cNvSpPr>
              <p:nvPr/>
            </p:nvSpPr>
            <p:spPr bwMode="auto">
              <a:xfrm>
                <a:off x="3516" y="3066"/>
                <a:ext cx="23" cy="15"/>
              </a:xfrm>
              <a:custGeom>
                <a:avLst/>
                <a:gdLst/>
                <a:ahLst/>
                <a:cxnLst>
                  <a:cxn ang="0">
                    <a:pos x="132" y="86"/>
                  </a:cxn>
                  <a:cxn ang="0">
                    <a:pos x="135" y="50"/>
                  </a:cxn>
                  <a:cxn ang="0">
                    <a:pos x="138" y="14"/>
                  </a:cxn>
                  <a:cxn ang="0">
                    <a:pos x="6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2" y="86"/>
                  </a:cxn>
                </a:cxnLst>
                <a:rect l="0" t="0" r="r" b="b"/>
                <a:pathLst>
                  <a:path w="138" h="86">
                    <a:moveTo>
                      <a:pt x="132" y="86"/>
                    </a:moveTo>
                    <a:lnTo>
                      <a:pt x="135" y="50"/>
                    </a:lnTo>
                    <a:lnTo>
                      <a:pt x="138" y="14"/>
                    </a:lnTo>
                    <a:lnTo>
                      <a:pt x="6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1" name="Freeform 1072"/>
              <p:cNvSpPr>
                <a:spLocks/>
              </p:cNvSpPr>
              <p:nvPr/>
            </p:nvSpPr>
            <p:spPr bwMode="auto">
              <a:xfrm>
                <a:off x="3517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3" y="0"/>
                  </a:cxn>
                  <a:cxn ang="0">
                    <a:pos x="1" y="0"/>
                  </a:cxn>
                  <a:cxn ang="0">
                    <a:pos x="0" y="36"/>
                  </a:cxn>
                </a:cxnLst>
                <a:rect l="0" t="0" r="r" b="b"/>
                <a:pathLst>
                  <a:path w="3" h="36">
                    <a:moveTo>
                      <a:pt x="0" y="36"/>
                    </a:moveTo>
                    <a:lnTo>
                      <a:pt x="3" y="0"/>
                    </a:lnTo>
                    <a:lnTo>
                      <a:pt x="1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2" name="Line 1073"/>
              <p:cNvSpPr>
                <a:spLocks noChangeShapeType="1"/>
              </p:cNvSpPr>
              <p:nvPr/>
            </p:nvSpPr>
            <p:spPr bwMode="auto">
              <a:xfrm flipH="1">
                <a:off x="3517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3" name="Freeform 1074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4" name="Freeform 1075"/>
              <p:cNvSpPr>
                <a:spLocks/>
              </p:cNvSpPr>
              <p:nvPr/>
            </p:nvSpPr>
            <p:spPr bwMode="auto">
              <a:xfrm>
                <a:off x="3495" y="3065"/>
                <a:ext cx="22" cy="13"/>
              </a:xfrm>
              <a:custGeom>
                <a:avLst/>
                <a:gdLst/>
                <a:ahLst/>
                <a:cxnLst>
                  <a:cxn ang="0">
                    <a:pos x="131" y="77"/>
                  </a:cxn>
                  <a:cxn ang="0">
                    <a:pos x="132" y="41"/>
                  </a:cxn>
                  <a:cxn ang="0">
                    <a:pos x="133" y="5"/>
                  </a:cxn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1" y="77"/>
                  </a:cxn>
                </a:cxnLst>
                <a:rect l="0" t="0" r="r" b="b"/>
                <a:pathLst>
                  <a:path w="133" h="77">
                    <a:moveTo>
                      <a:pt x="131" y="77"/>
                    </a:moveTo>
                    <a:lnTo>
                      <a:pt x="132" y="41"/>
                    </a:lnTo>
                    <a:lnTo>
                      <a:pt x="133" y="5"/>
                    </a:lnTo>
                    <a:lnTo>
                      <a:pt x="2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1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5" name="Freeform 1076"/>
              <p:cNvSpPr>
                <a:spLocks/>
              </p:cNvSpPr>
              <p:nvPr/>
            </p:nvSpPr>
            <p:spPr bwMode="auto">
              <a:xfrm>
                <a:off x="3495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2" h="36">
                    <a:moveTo>
                      <a:pt x="1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6" name="Line 1077"/>
              <p:cNvSpPr>
                <a:spLocks noChangeShapeType="1"/>
              </p:cNvSpPr>
              <p:nvPr/>
            </p:nvSpPr>
            <p:spPr bwMode="auto">
              <a:xfrm flipH="1">
                <a:off x="3495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7" name="Freeform 1078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8" name="Freeform 1079"/>
              <p:cNvSpPr>
                <a:spLocks/>
              </p:cNvSpPr>
              <p:nvPr/>
            </p:nvSpPr>
            <p:spPr bwMode="auto">
              <a:xfrm>
                <a:off x="3473" y="3065"/>
                <a:ext cx="22" cy="13"/>
              </a:xfrm>
              <a:custGeom>
                <a:avLst/>
                <a:gdLst/>
                <a:ahLst/>
                <a:cxnLst>
                  <a:cxn ang="0">
                    <a:pos x="134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2" y="77"/>
                  </a:cxn>
                  <a:cxn ang="0">
                    <a:pos x="134" y="72"/>
                  </a:cxn>
                </a:cxnLst>
                <a:rect l="0" t="0" r="r" b="b"/>
                <a:pathLst>
                  <a:path w="134" h="77">
                    <a:moveTo>
                      <a:pt x="134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2" y="77"/>
                    </a:lnTo>
                    <a:lnTo>
                      <a:pt x="134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49" name="Freeform 1080"/>
              <p:cNvSpPr>
                <a:spLocks/>
              </p:cNvSpPr>
              <p:nvPr/>
            </p:nvSpPr>
            <p:spPr bwMode="auto">
              <a:xfrm>
                <a:off x="3472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0" name="Line 1081"/>
              <p:cNvSpPr>
                <a:spLocks noChangeShapeType="1"/>
              </p:cNvSpPr>
              <p:nvPr/>
            </p:nvSpPr>
            <p:spPr bwMode="auto">
              <a:xfrm flipH="1">
                <a:off x="3472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1" name="Freeform 1082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2" name="Freeform 1083"/>
              <p:cNvSpPr>
                <a:spLocks/>
              </p:cNvSpPr>
              <p:nvPr/>
            </p:nvSpPr>
            <p:spPr bwMode="auto">
              <a:xfrm>
                <a:off x="3451" y="3066"/>
                <a:ext cx="23" cy="15"/>
              </a:xfrm>
              <a:custGeom>
                <a:avLst/>
                <a:gdLst/>
                <a:ahLst/>
                <a:cxnLst>
                  <a:cxn ang="0">
                    <a:pos x="137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3" y="50"/>
                  </a:cxn>
                  <a:cxn ang="0">
                    <a:pos x="6" y="86"/>
                  </a:cxn>
                  <a:cxn ang="0">
                    <a:pos x="137" y="72"/>
                  </a:cxn>
                </a:cxnLst>
                <a:rect l="0" t="0" r="r" b="b"/>
                <a:pathLst>
                  <a:path w="137" h="86">
                    <a:moveTo>
                      <a:pt x="137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3" y="50"/>
                    </a:lnTo>
                    <a:lnTo>
                      <a:pt x="6" y="86"/>
                    </a:lnTo>
                    <a:lnTo>
                      <a:pt x="137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3" name="Freeform 1084"/>
              <p:cNvSpPr>
                <a:spLocks/>
              </p:cNvSpPr>
              <p:nvPr/>
            </p:nvSpPr>
            <p:spPr bwMode="auto">
              <a:xfrm>
                <a:off x="3450" y="30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4" name="Line 1085"/>
              <p:cNvSpPr>
                <a:spLocks noChangeShapeType="1"/>
              </p:cNvSpPr>
              <p:nvPr/>
            </p:nvSpPr>
            <p:spPr bwMode="auto">
              <a:xfrm flipH="1">
                <a:off x="3450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5" name="Freeform 1086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6" name="Freeform 1087"/>
              <p:cNvSpPr>
                <a:spLocks/>
              </p:cNvSpPr>
              <p:nvPr/>
            </p:nvSpPr>
            <p:spPr bwMode="auto">
              <a:xfrm>
                <a:off x="3429" y="3069"/>
                <a:ext cx="23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5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5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5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5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7" name="Freeform 1088"/>
              <p:cNvSpPr>
                <a:spLocks/>
              </p:cNvSpPr>
              <p:nvPr/>
            </p:nvSpPr>
            <p:spPr bwMode="auto">
              <a:xfrm>
                <a:off x="3428" y="3072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8" name="Line 1089"/>
              <p:cNvSpPr>
                <a:spLocks noChangeShapeType="1"/>
              </p:cNvSpPr>
              <p:nvPr/>
            </p:nvSpPr>
            <p:spPr bwMode="auto">
              <a:xfrm flipH="1">
                <a:off x="3428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59" name="Freeform 1090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0" name="Freeform 1091"/>
              <p:cNvSpPr>
                <a:spLocks/>
              </p:cNvSpPr>
              <p:nvPr/>
            </p:nvSpPr>
            <p:spPr bwMode="auto">
              <a:xfrm>
                <a:off x="3407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6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5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6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5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1" name="Freeform 1092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1" h="70">
                    <a:moveTo>
                      <a:pt x="34" y="34"/>
                    </a:moveTo>
                    <a:lnTo>
                      <a:pt x="41" y="69"/>
                    </a:ln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2" name="Freeform 1093"/>
              <p:cNvSpPr>
                <a:spLocks/>
              </p:cNvSpPr>
              <p:nvPr/>
            </p:nvSpPr>
            <p:spPr bwMode="auto">
              <a:xfrm>
                <a:off x="3402" y="3078"/>
                <a:ext cx="7" cy="11"/>
              </a:xfrm>
              <a:custGeom>
                <a:avLst/>
                <a:gdLst/>
                <a:ahLst/>
                <a:cxnLst>
                  <a:cxn ang="0">
                    <a:pos x="41" y="69"/>
                  </a:cxn>
                  <a:cxn ang="0">
                    <a:pos x="31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6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9" y="9"/>
                  </a:cxn>
                  <a:cxn ang="0">
                    <a:pos x="17" y="3"/>
                  </a:cxn>
                  <a:cxn ang="0">
                    <a:pos x="26" y="0"/>
                  </a:cxn>
                </a:cxnLst>
                <a:rect l="0" t="0" r="r" b="b"/>
                <a:pathLst>
                  <a:path w="41" h="70">
                    <a:moveTo>
                      <a:pt x="41" y="69"/>
                    </a:moveTo>
                    <a:lnTo>
                      <a:pt x="31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6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9" y="9"/>
                    </a:lnTo>
                    <a:lnTo>
                      <a:pt x="17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3" name="Freeform 1094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4" name="Freeform 1095"/>
              <p:cNvSpPr>
                <a:spLocks/>
              </p:cNvSpPr>
              <p:nvPr/>
            </p:nvSpPr>
            <p:spPr bwMode="auto">
              <a:xfrm>
                <a:off x="2292" y="1908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20"/>
                  </a:cxn>
                  <a:cxn ang="0">
                    <a:pos x="61" y="29"/>
                  </a:cxn>
                  <a:cxn ang="0">
                    <a:pos x="58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5" y="56"/>
                  </a:cxn>
                  <a:cxn ang="0">
                    <a:pos x="25" y="57"/>
                  </a:cxn>
                  <a:cxn ang="0">
                    <a:pos x="15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20"/>
                    </a:lnTo>
                    <a:lnTo>
                      <a:pt x="61" y="29"/>
                    </a:lnTo>
                    <a:lnTo>
                      <a:pt x="58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5" y="56"/>
                    </a:lnTo>
                    <a:lnTo>
                      <a:pt x="25" y="57"/>
                    </a:lnTo>
                    <a:lnTo>
                      <a:pt x="15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5" name="Freeform 1096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6" name="Freeform 1097"/>
              <p:cNvSpPr>
                <a:spLocks/>
              </p:cNvSpPr>
              <p:nvPr/>
            </p:nvSpPr>
            <p:spPr bwMode="auto">
              <a:xfrm>
                <a:off x="2287" y="1901"/>
                <a:ext cx="14" cy="14"/>
              </a:xfrm>
              <a:custGeom>
                <a:avLst/>
                <a:gdLst/>
                <a:ahLst/>
                <a:cxnLst>
                  <a:cxn ang="0">
                    <a:pos x="28" y="85"/>
                  </a:cxn>
                  <a:cxn ang="0">
                    <a:pos x="56" y="64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1"/>
                  </a:cxn>
                  <a:cxn ang="0">
                    <a:pos x="0" y="42"/>
                  </a:cxn>
                  <a:cxn ang="0">
                    <a:pos x="28" y="85"/>
                  </a:cxn>
                </a:cxnLst>
                <a:rect l="0" t="0" r="r" b="b"/>
                <a:pathLst>
                  <a:path w="83" h="85">
                    <a:moveTo>
                      <a:pt x="28" y="85"/>
                    </a:moveTo>
                    <a:lnTo>
                      <a:pt x="56" y="64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1"/>
                    </a:lnTo>
                    <a:lnTo>
                      <a:pt x="0" y="42"/>
                    </a:lnTo>
                    <a:lnTo>
                      <a:pt x="28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7" name="Freeform 1098"/>
              <p:cNvSpPr>
                <a:spLocks/>
              </p:cNvSpPr>
              <p:nvPr/>
            </p:nvSpPr>
            <p:spPr bwMode="auto">
              <a:xfrm>
                <a:off x="2292" y="1900"/>
                <a:ext cx="4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8" name="Line 1099"/>
              <p:cNvSpPr>
                <a:spLocks noChangeShapeType="1"/>
              </p:cNvSpPr>
              <p:nvPr/>
            </p:nvSpPr>
            <p:spPr bwMode="auto">
              <a:xfrm flipH="1" flipV="1">
                <a:off x="2296" y="19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69" name="Freeform 1100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0" name="Freeform 1101"/>
              <p:cNvSpPr>
                <a:spLocks/>
              </p:cNvSpPr>
              <p:nvPr/>
            </p:nvSpPr>
            <p:spPr bwMode="auto">
              <a:xfrm>
                <a:off x="2282" y="1894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1" name="Freeform 1102"/>
              <p:cNvSpPr>
                <a:spLocks/>
              </p:cNvSpPr>
              <p:nvPr/>
            </p:nvSpPr>
            <p:spPr bwMode="auto">
              <a:xfrm>
                <a:off x="2286" y="1894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2" name="Line 1103"/>
              <p:cNvSpPr>
                <a:spLocks noChangeShapeType="1"/>
              </p:cNvSpPr>
              <p:nvPr/>
            </p:nvSpPr>
            <p:spPr bwMode="auto">
              <a:xfrm flipH="1" flipV="1">
                <a:off x="2289" y="18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3" name="Freeform 1104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4" name="Freeform 1105"/>
              <p:cNvSpPr>
                <a:spLocks/>
              </p:cNvSpPr>
              <p:nvPr/>
            </p:nvSpPr>
            <p:spPr bwMode="auto">
              <a:xfrm>
                <a:off x="2276" y="1889"/>
                <a:ext cx="13" cy="15"/>
              </a:xfrm>
              <a:custGeom>
                <a:avLst/>
                <a:gdLst/>
                <a:ahLst/>
                <a:cxnLst>
                  <a:cxn ang="0">
                    <a:pos x="41" y="89"/>
                  </a:cxn>
                  <a:cxn ang="0">
                    <a:pos x="60" y="58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8" y="31"/>
                  </a:cxn>
                  <a:cxn ang="0">
                    <a:pos x="0" y="61"/>
                  </a:cxn>
                  <a:cxn ang="0">
                    <a:pos x="41" y="89"/>
                  </a:cxn>
                </a:cxnLst>
                <a:rect l="0" t="0" r="r" b="b"/>
                <a:pathLst>
                  <a:path w="79" h="89">
                    <a:moveTo>
                      <a:pt x="41" y="89"/>
                    </a:moveTo>
                    <a:lnTo>
                      <a:pt x="60" y="58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8" y="31"/>
                    </a:lnTo>
                    <a:lnTo>
                      <a:pt x="0" y="61"/>
                    </a:lnTo>
                    <a:lnTo>
                      <a:pt x="41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5" name="Freeform 1106"/>
              <p:cNvSpPr>
                <a:spLocks/>
              </p:cNvSpPr>
              <p:nvPr/>
            </p:nvSpPr>
            <p:spPr bwMode="auto">
              <a:xfrm>
                <a:off x="2279" y="1889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6" name="Line 1107"/>
              <p:cNvSpPr>
                <a:spLocks noChangeShapeType="1"/>
              </p:cNvSpPr>
              <p:nvPr/>
            </p:nvSpPr>
            <p:spPr bwMode="auto">
              <a:xfrm flipH="1" flipV="1">
                <a:off x="2281" y="18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7" name="Freeform 1108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8" name="Freeform 1109"/>
              <p:cNvSpPr>
                <a:spLocks/>
              </p:cNvSpPr>
              <p:nvPr/>
            </p:nvSpPr>
            <p:spPr bwMode="auto">
              <a:xfrm>
                <a:off x="2269" y="1886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79" name="Freeform 1110"/>
              <p:cNvSpPr>
                <a:spLocks/>
              </p:cNvSpPr>
              <p:nvPr/>
            </p:nvSpPr>
            <p:spPr bwMode="auto">
              <a:xfrm>
                <a:off x="2271" y="1885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0" name="Line 1111"/>
              <p:cNvSpPr>
                <a:spLocks noChangeShapeType="1"/>
              </p:cNvSpPr>
              <p:nvPr/>
            </p:nvSpPr>
            <p:spPr bwMode="auto">
              <a:xfrm flipH="1" flipV="1">
                <a:off x="2272" y="18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1" name="Freeform 1112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2" name="Freeform 1113"/>
              <p:cNvSpPr>
                <a:spLocks/>
              </p:cNvSpPr>
              <p:nvPr/>
            </p:nvSpPr>
            <p:spPr bwMode="auto">
              <a:xfrm>
                <a:off x="2262" y="1884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3" name="Freeform 1114"/>
              <p:cNvSpPr>
                <a:spLocks/>
              </p:cNvSpPr>
              <p:nvPr/>
            </p:nvSpPr>
            <p:spPr bwMode="auto">
              <a:xfrm>
                <a:off x="2263" y="1884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4" name="Line 1115"/>
              <p:cNvSpPr>
                <a:spLocks noChangeShapeType="1"/>
              </p:cNvSpPr>
              <p:nvPr/>
            </p:nvSpPr>
            <p:spPr bwMode="auto">
              <a:xfrm flipH="1">
                <a:off x="226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5" name="Freeform 1116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6" name="Freeform 1117"/>
              <p:cNvSpPr>
                <a:spLocks/>
              </p:cNvSpPr>
              <p:nvPr/>
            </p:nvSpPr>
            <p:spPr bwMode="auto">
              <a:xfrm>
                <a:off x="2254" y="1884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7" name="Freeform 1118"/>
              <p:cNvSpPr>
                <a:spLocks/>
              </p:cNvSpPr>
              <p:nvPr/>
            </p:nvSpPr>
            <p:spPr bwMode="auto">
              <a:xfrm>
                <a:off x="2253" y="1884"/>
                <a:ext cx="2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8" name="Line 1119"/>
              <p:cNvSpPr>
                <a:spLocks noChangeShapeType="1"/>
              </p:cNvSpPr>
              <p:nvPr/>
            </p:nvSpPr>
            <p:spPr bwMode="auto">
              <a:xfrm flipH="1">
                <a:off x="2253" y="18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89" name="Freeform 1120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0" name="Freeform 1121"/>
              <p:cNvSpPr>
                <a:spLocks/>
              </p:cNvSpPr>
              <p:nvPr/>
            </p:nvSpPr>
            <p:spPr bwMode="auto">
              <a:xfrm>
                <a:off x="2245" y="1884"/>
                <a:ext cx="11" cy="14"/>
              </a:xfrm>
              <a:custGeom>
                <a:avLst/>
                <a:gdLst/>
                <a:ahLst/>
                <a:cxnLst>
                  <a:cxn ang="0">
                    <a:pos x="63" y="70"/>
                  </a:cxn>
                  <a:cxn ang="0">
                    <a:pos x="55" y="35"/>
                  </a:cxn>
                  <a:cxn ang="0">
                    <a:pos x="47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1"/>
                  </a:cxn>
                  <a:cxn ang="0">
                    <a:pos x="63" y="70"/>
                  </a:cxn>
                </a:cxnLst>
                <a:rect l="0" t="0" r="r" b="b"/>
                <a:pathLst>
                  <a:path w="63" h="81">
                    <a:moveTo>
                      <a:pt x="63" y="70"/>
                    </a:moveTo>
                    <a:lnTo>
                      <a:pt x="55" y="35"/>
                    </a:lnTo>
                    <a:lnTo>
                      <a:pt x="47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1"/>
                    </a:lnTo>
                    <a:lnTo>
                      <a:pt x="63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1" name="Freeform 1122"/>
              <p:cNvSpPr>
                <a:spLocks/>
              </p:cNvSpPr>
              <p:nvPr/>
            </p:nvSpPr>
            <p:spPr bwMode="auto">
              <a:xfrm>
                <a:off x="2244" y="1886"/>
                <a:ext cx="3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2" name="Line 1123"/>
              <p:cNvSpPr>
                <a:spLocks noChangeShapeType="1"/>
              </p:cNvSpPr>
              <p:nvPr/>
            </p:nvSpPr>
            <p:spPr bwMode="auto">
              <a:xfrm flipH="1">
                <a:off x="2244" y="18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3" name="Freeform 1124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4" name="Freeform 1125"/>
              <p:cNvSpPr>
                <a:spLocks/>
              </p:cNvSpPr>
              <p:nvPr/>
            </p:nvSpPr>
            <p:spPr bwMode="auto">
              <a:xfrm>
                <a:off x="2237" y="1887"/>
                <a:ext cx="12" cy="14"/>
              </a:xfrm>
              <a:custGeom>
                <a:avLst/>
                <a:gdLst/>
                <a:ahLst/>
                <a:cxnLst>
                  <a:cxn ang="0">
                    <a:pos x="74" y="65"/>
                  </a:cxn>
                  <a:cxn ang="0">
                    <a:pos x="60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4" y="65"/>
                  </a:cxn>
                </a:cxnLst>
                <a:rect l="0" t="0" r="r" b="b"/>
                <a:pathLst>
                  <a:path w="74" h="87">
                    <a:moveTo>
                      <a:pt x="74" y="65"/>
                    </a:moveTo>
                    <a:lnTo>
                      <a:pt x="60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4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5" name="Freeform 1126"/>
              <p:cNvSpPr>
                <a:spLocks/>
              </p:cNvSpPr>
              <p:nvPr/>
            </p:nvSpPr>
            <p:spPr bwMode="auto">
              <a:xfrm>
                <a:off x="2236" y="1890"/>
                <a:ext cx="3" cy="6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6" name="Line 1127"/>
              <p:cNvSpPr>
                <a:spLocks noChangeShapeType="1"/>
              </p:cNvSpPr>
              <p:nvPr/>
            </p:nvSpPr>
            <p:spPr bwMode="auto">
              <a:xfrm flipH="1">
                <a:off x="2236" y="18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7" name="Freeform 1128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8" name="Freeform 1129"/>
              <p:cNvSpPr>
                <a:spLocks/>
              </p:cNvSpPr>
              <p:nvPr/>
            </p:nvSpPr>
            <p:spPr bwMode="auto">
              <a:xfrm>
                <a:off x="2229" y="1891"/>
                <a:ext cx="13" cy="14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099" name="Freeform 1130"/>
              <p:cNvSpPr>
                <a:spLocks/>
              </p:cNvSpPr>
              <p:nvPr/>
            </p:nvSpPr>
            <p:spPr bwMode="auto">
              <a:xfrm>
                <a:off x="2228" y="1896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0" name="Line 1131"/>
              <p:cNvSpPr>
                <a:spLocks noChangeShapeType="1"/>
              </p:cNvSpPr>
              <p:nvPr/>
            </p:nvSpPr>
            <p:spPr bwMode="auto">
              <a:xfrm flipH="1">
                <a:off x="2228" y="189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1" name="Freeform 1132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2" name="Freeform 1133"/>
              <p:cNvSpPr>
                <a:spLocks/>
              </p:cNvSpPr>
              <p:nvPr/>
            </p:nvSpPr>
            <p:spPr bwMode="auto">
              <a:xfrm>
                <a:off x="2222" y="1897"/>
                <a:ext cx="15" cy="14"/>
              </a:xfrm>
              <a:custGeom>
                <a:avLst/>
                <a:gdLst/>
                <a:ahLst/>
                <a:cxnLst>
                  <a:cxn ang="0">
                    <a:pos x="84" y="49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9"/>
                  </a:cxn>
                  <a:cxn ang="0">
                    <a:pos x="25" y="63"/>
                  </a:cxn>
                  <a:cxn ang="0">
                    <a:pos x="50" y="88"/>
                  </a:cxn>
                  <a:cxn ang="0">
                    <a:pos x="84" y="49"/>
                  </a:cxn>
                </a:cxnLst>
                <a:rect l="0" t="0" r="r" b="b"/>
                <a:pathLst>
                  <a:path w="84" h="88">
                    <a:moveTo>
                      <a:pt x="84" y="49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9"/>
                    </a:lnTo>
                    <a:lnTo>
                      <a:pt x="25" y="63"/>
                    </a:lnTo>
                    <a:lnTo>
                      <a:pt x="50" y="88"/>
                    </a:lnTo>
                    <a:lnTo>
                      <a:pt x="84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3" name="Freeform 1134"/>
              <p:cNvSpPr>
                <a:spLocks/>
              </p:cNvSpPr>
              <p:nvPr/>
            </p:nvSpPr>
            <p:spPr bwMode="auto">
              <a:xfrm>
                <a:off x="2222" y="1903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6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6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4" name="Line 1135"/>
              <p:cNvSpPr>
                <a:spLocks noChangeShapeType="1"/>
              </p:cNvSpPr>
              <p:nvPr/>
            </p:nvSpPr>
            <p:spPr bwMode="auto">
              <a:xfrm flipH="1">
                <a:off x="2222" y="190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5" name="Freeform 1136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6" name="Freeform 1137"/>
              <p:cNvSpPr>
                <a:spLocks/>
              </p:cNvSpPr>
              <p:nvPr/>
            </p:nvSpPr>
            <p:spPr bwMode="auto">
              <a:xfrm>
                <a:off x="2217" y="1904"/>
                <a:ext cx="15" cy="13"/>
              </a:xfrm>
              <a:custGeom>
                <a:avLst/>
                <a:gdLst/>
                <a:ahLst/>
                <a:cxnLst>
                  <a:cxn ang="0">
                    <a:pos x="85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4"/>
                  </a:cxn>
                  <a:cxn ang="0">
                    <a:pos x="30" y="62"/>
                  </a:cxn>
                  <a:cxn ang="0">
                    <a:pos x="59" y="81"/>
                  </a:cxn>
                  <a:cxn ang="0">
                    <a:pos x="85" y="37"/>
                  </a:cxn>
                </a:cxnLst>
                <a:rect l="0" t="0" r="r" b="b"/>
                <a:pathLst>
                  <a:path w="85" h="81">
                    <a:moveTo>
                      <a:pt x="85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4"/>
                    </a:lnTo>
                    <a:lnTo>
                      <a:pt x="30" y="62"/>
                    </a:lnTo>
                    <a:lnTo>
                      <a:pt x="59" y="81"/>
                    </a:lnTo>
                    <a:lnTo>
                      <a:pt x="85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7" name="Freeform 1138"/>
              <p:cNvSpPr>
                <a:spLocks/>
              </p:cNvSpPr>
              <p:nvPr/>
            </p:nvSpPr>
            <p:spPr bwMode="auto">
              <a:xfrm>
                <a:off x="2217" y="1911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8" name="Line 1139"/>
              <p:cNvSpPr>
                <a:spLocks noChangeShapeType="1"/>
              </p:cNvSpPr>
              <p:nvPr/>
            </p:nvSpPr>
            <p:spPr bwMode="auto">
              <a:xfrm flipH="1">
                <a:off x="2217" y="19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09" name="Freeform 1140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0" name="Freeform 1141"/>
              <p:cNvSpPr>
                <a:spLocks/>
              </p:cNvSpPr>
              <p:nvPr/>
            </p:nvSpPr>
            <p:spPr bwMode="auto">
              <a:xfrm>
                <a:off x="2214" y="1912"/>
                <a:ext cx="14" cy="13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1" name="Freeform 1142"/>
              <p:cNvSpPr>
                <a:spLocks/>
              </p:cNvSpPr>
              <p:nvPr/>
            </p:nvSpPr>
            <p:spPr bwMode="auto">
              <a:xfrm>
                <a:off x="2214" y="1920"/>
                <a:ext cx="5" cy="3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2" name="Line 1143"/>
              <p:cNvSpPr>
                <a:spLocks noChangeShapeType="1"/>
              </p:cNvSpPr>
              <p:nvPr/>
            </p:nvSpPr>
            <p:spPr bwMode="auto">
              <a:xfrm flipH="1">
                <a:off x="2214" y="1920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3" name="Freeform 1144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4" name="Freeform 1145"/>
              <p:cNvSpPr>
                <a:spLocks/>
              </p:cNvSpPr>
              <p:nvPr/>
            </p:nvSpPr>
            <p:spPr bwMode="auto">
              <a:xfrm>
                <a:off x="2212" y="1922"/>
                <a:ext cx="13" cy="10"/>
              </a:xfrm>
              <a:custGeom>
                <a:avLst/>
                <a:gdLst/>
                <a:ahLst/>
                <a:cxnLst>
                  <a:cxn ang="0">
                    <a:pos x="77" y="12"/>
                  </a:cxn>
                  <a:cxn ang="0">
                    <a:pos x="43" y="6"/>
                  </a:cxn>
                  <a:cxn ang="0">
                    <a:pos x="9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7" y="12"/>
                  </a:cxn>
                </a:cxnLst>
                <a:rect l="0" t="0" r="r" b="b"/>
                <a:pathLst>
                  <a:path w="77" h="64">
                    <a:moveTo>
                      <a:pt x="77" y="12"/>
                    </a:moveTo>
                    <a:lnTo>
                      <a:pt x="43" y="6"/>
                    </a:lnTo>
                    <a:lnTo>
                      <a:pt x="9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7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5" name="Freeform 1146"/>
              <p:cNvSpPr>
                <a:spLocks/>
              </p:cNvSpPr>
              <p:nvPr/>
            </p:nvSpPr>
            <p:spPr bwMode="auto">
              <a:xfrm>
                <a:off x="2212" y="1930"/>
                <a:ext cx="6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6" name="Line 1147"/>
              <p:cNvSpPr>
                <a:spLocks noChangeShapeType="1"/>
              </p:cNvSpPr>
              <p:nvPr/>
            </p:nvSpPr>
            <p:spPr bwMode="auto">
              <a:xfrm>
                <a:off x="2212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7" name="Freeform 1148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8" name="Freeform 1149"/>
              <p:cNvSpPr>
                <a:spLocks/>
              </p:cNvSpPr>
              <p:nvPr/>
            </p:nvSpPr>
            <p:spPr bwMode="auto">
              <a:xfrm>
                <a:off x="2212" y="1931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2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2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19" name="Freeform 1150"/>
              <p:cNvSpPr>
                <a:spLocks/>
              </p:cNvSpPr>
              <p:nvPr/>
            </p:nvSpPr>
            <p:spPr bwMode="auto">
              <a:xfrm>
                <a:off x="2213" y="1940"/>
                <a:ext cx="5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0" name="Line 1151"/>
              <p:cNvSpPr>
                <a:spLocks noChangeShapeType="1"/>
              </p:cNvSpPr>
              <p:nvPr/>
            </p:nvSpPr>
            <p:spPr bwMode="auto">
              <a:xfrm>
                <a:off x="2213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1" name="Freeform 1152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2" name="Freeform 1153"/>
              <p:cNvSpPr>
                <a:spLocks/>
              </p:cNvSpPr>
              <p:nvPr/>
            </p:nvSpPr>
            <p:spPr bwMode="auto">
              <a:xfrm>
                <a:off x="2213" y="1939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49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49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3" name="Freeform 1154"/>
              <p:cNvSpPr>
                <a:spLocks/>
              </p:cNvSpPr>
              <p:nvPr/>
            </p:nvSpPr>
            <p:spPr bwMode="auto">
              <a:xfrm>
                <a:off x="2215" y="1948"/>
                <a:ext cx="5" cy="3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4" name="Line 1155"/>
              <p:cNvSpPr>
                <a:spLocks noChangeShapeType="1"/>
              </p:cNvSpPr>
              <p:nvPr/>
            </p:nvSpPr>
            <p:spPr bwMode="auto">
              <a:xfrm>
                <a:off x="2215" y="19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5" name="Freeform 1156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6" name="Freeform 1157"/>
              <p:cNvSpPr>
                <a:spLocks/>
              </p:cNvSpPr>
              <p:nvPr/>
            </p:nvSpPr>
            <p:spPr bwMode="auto">
              <a:xfrm>
                <a:off x="2215" y="1946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6"/>
                  </a:cxn>
                  <a:cxn ang="0">
                    <a:pos x="0" y="31"/>
                  </a:cxn>
                  <a:cxn ang="0">
                    <a:pos x="20" y="78"/>
                  </a:cxn>
                  <a:cxn ang="0">
                    <a:pos x="51" y="63"/>
                  </a:cxn>
                  <a:cxn ang="0">
                    <a:pos x="82" y="48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6"/>
                    </a:lnTo>
                    <a:lnTo>
                      <a:pt x="0" y="31"/>
                    </a:lnTo>
                    <a:lnTo>
                      <a:pt x="20" y="78"/>
                    </a:lnTo>
                    <a:lnTo>
                      <a:pt x="51" y="63"/>
                    </a:lnTo>
                    <a:lnTo>
                      <a:pt x="82" y="48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7" name="Freeform 1158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8" name="Freeform 1159"/>
              <p:cNvSpPr>
                <a:spLocks/>
              </p:cNvSpPr>
              <p:nvPr/>
            </p:nvSpPr>
            <p:spPr bwMode="auto">
              <a:xfrm>
                <a:off x="2219" y="1954"/>
                <a:ext cx="10" cy="8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9"/>
                  </a:cxn>
                  <a:cxn ang="0">
                    <a:pos x="65" y="20"/>
                  </a:cxn>
                  <a:cxn ang="0">
                    <a:pos x="62" y="30"/>
                  </a:cxn>
                  <a:cxn ang="0">
                    <a:pos x="58" y="38"/>
                  </a:cxn>
                  <a:cxn ang="0">
                    <a:pos x="50" y="45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5"/>
                  </a:cxn>
                  <a:cxn ang="0">
                    <a:pos x="6" y="38"/>
                  </a:cxn>
                  <a:cxn ang="0">
                    <a:pos x="0" y="30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9"/>
                    </a:lnTo>
                    <a:lnTo>
                      <a:pt x="65" y="20"/>
                    </a:lnTo>
                    <a:lnTo>
                      <a:pt x="62" y="30"/>
                    </a:lnTo>
                    <a:lnTo>
                      <a:pt x="58" y="38"/>
                    </a:lnTo>
                    <a:lnTo>
                      <a:pt x="50" y="45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5"/>
                    </a:lnTo>
                    <a:lnTo>
                      <a:pt x="6" y="38"/>
                    </a:lnTo>
                    <a:lnTo>
                      <a:pt x="0" y="3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29" name="Freeform 1160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27" y="21"/>
                  </a:cxn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7" y="21"/>
                  </a:cxn>
                </a:cxnLst>
                <a:rect l="0" t="0" r="r" b="b"/>
                <a:pathLst>
                  <a:path w="62" h="57">
                    <a:moveTo>
                      <a:pt x="27" y="21"/>
                    </a:moveTo>
                    <a:lnTo>
                      <a:pt x="55" y="0"/>
                    </a:ln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7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0" name="Freeform 1161"/>
              <p:cNvSpPr>
                <a:spLocks/>
              </p:cNvSpPr>
              <p:nvPr/>
            </p:nvSpPr>
            <p:spPr bwMode="auto">
              <a:xfrm>
                <a:off x="2146" y="1997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10"/>
                  </a:cxn>
                  <a:cxn ang="0">
                    <a:pos x="62" y="20"/>
                  </a:cxn>
                  <a:cxn ang="0">
                    <a:pos x="60" y="29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3" y="54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4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59" y="10"/>
                    </a:lnTo>
                    <a:lnTo>
                      <a:pt x="62" y="20"/>
                    </a:lnTo>
                    <a:lnTo>
                      <a:pt x="60" y="29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3" y="54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4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1" name="Freeform 1162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2" name="Freeform 1163"/>
              <p:cNvSpPr>
                <a:spLocks/>
              </p:cNvSpPr>
              <p:nvPr/>
            </p:nvSpPr>
            <p:spPr bwMode="auto">
              <a:xfrm>
                <a:off x="2141" y="1990"/>
                <a:ext cx="14" cy="14"/>
              </a:xfrm>
              <a:custGeom>
                <a:avLst/>
                <a:gdLst/>
                <a:ahLst/>
                <a:cxnLst>
                  <a:cxn ang="0">
                    <a:pos x="29" y="85"/>
                  </a:cxn>
                  <a:cxn ang="0">
                    <a:pos x="56" y="64"/>
                  </a:cxn>
                  <a:cxn ang="0">
                    <a:pos x="84" y="43"/>
                  </a:cxn>
                  <a:cxn ang="0">
                    <a:pos x="55" y="0"/>
                  </a:cxn>
                  <a:cxn ang="0">
                    <a:pos x="28" y="21"/>
                  </a:cxn>
                  <a:cxn ang="0">
                    <a:pos x="0" y="42"/>
                  </a:cxn>
                  <a:cxn ang="0">
                    <a:pos x="29" y="85"/>
                  </a:cxn>
                </a:cxnLst>
                <a:rect l="0" t="0" r="r" b="b"/>
                <a:pathLst>
                  <a:path w="84" h="85">
                    <a:moveTo>
                      <a:pt x="29" y="85"/>
                    </a:moveTo>
                    <a:lnTo>
                      <a:pt x="56" y="64"/>
                    </a:lnTo>
                    <a:lnTo>
                      <a:pt x="84" y="43"/>
                    </a:lnTo>
                    <a:lnTo>
                      <a:pt x="55" y="0"/>
                    </a:lnTo>
                    <a:lnTo>
                      <a:pt x="28" y="21"/>
                    </a:lnTo>
                    <a:lnTo>
                      <a:pt x="0" y="42"/>
                    </a:lnTo>
                    <a:lnTo>
                      <a:pt x="29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3" name="Freeform 1164"/>
              <p:cNvSpPr>
                <a:spLocks/>
              </p:cNvSpPr>
              <p:nvPr/>
            </p:nvSpPr>
            <p:spPr bwMode="auto">
              <a:xfrm>
                <a:off x="2146" y="1989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7" y="5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7" h="26">
                    <a:moveTo>
                      <a:pt x="0" y="26"/>
                    </a:moveTo>
                    <a:lnTo>
                      <a:pt x="27" y="5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4" name="Line 1165"/>
              <p:cNvSpPr>
                <a:spLocks noChangeShapeType="1"/>
              </p:cNvSpPr>
              <p:nvPr/>
            </p:nvSpPr>
            <p:spPr bwMode="auto">
              <a:xfrm flipH="1" flipV="1">
                <a:off x="2150" y="19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5" name="Freeform 1166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6" name="Freeform 1167"/>
              <p:cNvSpPr>
                <a:spLocks/>
              </p:cNvSpPr>
              <p:nvPr/>
            </p:nvSpPr>
            <p:spPr bwMode="auto">
              <a:xfrm>
                <a:off x="2136" y="1983"/>
                <a:ext cx="14" cy="15"/>
              </a:xfrm>
              <a:custGeom>
                <a:avLst/>
                <a:gdLst/>
                <a:ahLst/>
                <a:cxnLst>
                  <a:cxn ang="0">
                    <a:pos x="37" y="88"/>
                  </a:cxn>
                  <a:cxn ang="0">
                    <a:pos x="60" y="61"/>
                  </a:cxn>
                  <a:cxn ang="0">
                    <a:pos x="83" y="35"/>
                  </a:cxn>
                  <a:cxn ang="0">
                    <a:pos x="47" y="0"/>
                  </a:cxn>
                  <a:cxn ang="0">
                    <a:pos x="24" y="27"/>
                  </a:cxn>
                  <a:cxn ang="0">
                    <a:pos x="0" y="53"/>
                  </a:cxn>
                  <a:cxn ang="0">
                    <a:pos x="37" y="88"/>
                  </a:cxn>
                </a:cxnLst>
                <a:rect l="0" t="0" r="r" b="b"/>
                <a:pathLst>
                  <a:path w="83" h="88">
                    <a:moveTo>
                      <a:pt x="37" y="88"/>
                    </a:moveTo>
                    <a:lnTo>
                      <a:pt x="60" y="61"/>
                    </a:lnTo>
                    <a:lnTo>
                      <a:pt x="83" y="35"/>
                    </a:lnTo>
                    <a:lnTo>
                      <a:pt x="47" y="0"/>
                    </a:lnTo>
                    <a:lnTo>
                      <a:pt x="24" y="27"/>
                    </a:lnTo>
                    <a:lnTo>
                      <a:pt x="0" y="53"/>
                    </a:lnTo>
                    <a:lnTo>
                      <a:pt x="37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7" name="Freeform 1168"/>
              <p:cNvSpPr>
                <a:spLocks/>
              </p:cNvSpPr>
              <p:nvPr/>
            </p:nvSpPr>
            <p:spPr bwMode="auto">
              <a:xfrm>
                <a:off x="2140" y="1983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8" name="Line 1169"/>
              <p:cNvSpPr>
                <a:spLocks noChangeShapeType="1"/>
              </p:cNvSpPr>
              <p:nvPr/>
            </p:nvSpPr>
            <p:spPr bwMode="auto">
              <a:xfrm flipH="1" flipV="1">
                <a:off x="2143" y="19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39" name="Freeform 1170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0" name="Freeform 1171"/>
              <p:cNvSpPr>
                <a:spLocks/>
              </p:cNvSpPr>
              <p:nvPr/>
            </p:nvSpPr>
            <p:spPr bwMode="auto">
              <a:xfrm>
                <a:off x="2130" y="1978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9"/>
                  </a:cxn>
                  <a:cxn ang="0">
                    <a:pos x="79" y="28"/>
                  </a:cxn>
                  <a:cxn ang="0">
                    <a:pos x="37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9"/>
                    </a:lnTo>
                    <a:lnTo>
                      <a:pt x="79" y="28"/>
                    </a:lnTo>
                    <a:lnTo>
                      <a:pt x="37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1" name="Freeform 1172"/>
              <p:cNvSpPr>
                <a:spLocks/>
              </p:cNvSpPr>
              <p:nvPr/>
            </p:nvSpPr>
            <p:spPr bwMode="auto">
              <a:xfrm>
                <a:off x="2133" y="1977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2" name="Line 1173"/>
              <p:cNvSpPr>
                <a:spLocks noChangeShapeType="1"/>
              </p:cNvSpPr>
              <p:nvPr/>
            </p:nvSpPr>
            <p:spPr bwMode="auto">
              <a:xfrm flipH="1" flipV="1">
                <a:off x="21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3" name="Freeform 1174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4" name="Freeform 1175"/>
              <p:cNvSpPr>
                <a:spLocks/>
              </p:cNvSpPr>
              <p:nvPr/>
            </p:nvSpPr>
            <p:spPr bwMode="auto">
              <a:xfrm>
                <a:off x="2123" y="1974"/>
                <a:ext cx="12" cy="15"/>
              </a:xfrm>
              <a:custGeom>
                <a:avLst/>
                <a:gdLst/>
                <a:ahLst/>
                <a:cxnLst>
                  <a:cxn ang="0">
                    <a:pos x="47" y="86"/>
                  </a:cxn>
                  <a:cxn ang="0">
                    <a:pos x="59" y="53"/>
                  </a:cxn>
                  <a:cxn ang="0">
                    <a:pos x="71" y="19"/>
                  </a:cxn>
                  <a:cxn ang="0">
                    <a:pos x="25" y="0"/>
                  </a:cxn>
                  <a:cxn ang="0">
                    <a:pos x="13" y="34"/>
                  </a:cxn>
                  <a:cxn ang="0">
                    <a:pos x="0" y="68"/>
                  </a:cxn>
                  <a:cxn ang="0">
                    <a:pos x="47" y="86"/>
                  </a:cxn>
                </a:cxnLst>
                <a:rect l="0" t="0" r="r" b="b"/>
                <a:pathLst>
                  <a:path w="71" h="86">
                    <a:moveTo>
                      <a:pt x="47" y="86"/>
                    </a:moveTo>
                    <a:lnTo>
                      <a:pt x="59" y="53"/>
                    </a:lnTo>
                    <a:lnTo>
                      <a:pt x="71" y="19"/>
                    </a:lnTo>
                    <a:lnTo>
                      <a:pt x="25" y="0"/>
                    </a:lnTo>
                    <a:lnTo>
                      <a:pt x="13" y="34"/>
                    </a:lnTo>
                    <a:lnTo>
                      <a:pt x="0" y="68"/>
                    </a:lnTo>
                    <a:lnTo>
                      <a:pt x="47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5" name="Freeform 1176"/>
              <p:cNvSpPr>
                <a:spLocks/>
              </p:cNvSpPr>
              <p:nvPr/>
            </p:nvSpPr>
            <p:spPr bwMode="auto">
              <a:xfrm>
                <a:off x="2125" y="197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6" name="Line 1177"/>
              <p:cNvSpPr>
                <a:spLocks noChangeShapeType="1"/>
              </p:cNvSpPr>
              <p:nvPr/>
            </p:nvSpPr>
            <p:spPr bwMode="auto">
              <a:xfrm flipH="1" flipV="1">
                <a:off x="2126" y="19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7" name="Freeform 1178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8" name="Freeform 1179"/>
              <p:cNvSpPr>
                <a:spLocks/>
              </p:cNvSpPr>
              <p:nvPr/>
            </p:nvSpPr>
            <p:spPr bwMode="auto">
              <a:xfrm>
                <a:off x="2116" y="1973"/>
                <a:ext cx="10" cy="13"/>
              </a:xfrm>
              <a:custGeom>
                <a:avLst/>
                <a:gdLst/>
                <a:ahLst/>
                <a:cxnLst>
                  <a:cxn ang="0">
                    <a:pos x="48" y="80"/>
                  </a:cxn>
                  <a:cxn ang="0">
                    <a:pos x="54" y="44"/>
                  </a:cxn>
                  <a:cxn ang="0">
                    <a:pos x="59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8" y="80"/>
                  </a:cxn>
                </a:cxnLst>
                <a:rect l="0" t="0" r="r" b="b"/>
                <a:pathLst>
                  <a:path w="59" h="80">
                    <a:moveTo>
                      <a:pt x="48" y="80"/>
                    </a:moveTo>
                    <a:lnTo>
                      <a:pt x="54" y="44"/>
                    </a:lnTo>
                    <a:lnTo>
                      <a:pt x="59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8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49" name="Freeform 1180"/>
              <p:cNvSpPr>
                <a:spLocks/>
              </p:cNvSpPr>
              <p:nvPr/>
            </p:nvSpPr>
            <p:spPr bwMode="auto">
              <a:xfrm>
                <a:off x="2117" y="1973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0" name="Line 1181"/>
              <p:cNvSpPr>
                <a:spLocks noChangeShapeType="1"/>
              </p:cNvSpPr>
              <p:nvPr/>
            </p:nvSpPr>
            <p:spPr bwMode="auto">
              <a:xfrm flipH="1">
                <a:off x="2117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1" name="Freeform 1182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2" name="Freeform 1183"/>
              <p:cNvSpPr>
                <a:spLocks/>
              </p:cNvSpPr>
              <p:nvPr/>
            </p:nvSpPr>
            <p:spPr bwMode="auto">
              <a:xfrm>
                <a:off x="2109" y="1973"/>
                <a:ext cx="8" cy="12"/>
              </a:xfrm>
              <a:custGeom>
                <a:avLst/>
                <a:gdLst/>
                <a:ahLst/>
                <a:cxnLst>
                  <a:cxn ang="0">
                    <a:pos x="51" y="72"/>
                  </a:cxn>
                  <a:cxn ang="0">
                    <a:pos x="50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1" y="72"/>
                  </a:cxn>
                </a:cxnLst>
                <a:rect l="0" t="0" r="r" b="b"/>
                <a:pathLst>
                  <a:path w="51" h="73">
                    <a:moveTo>
                      <a:pt x="51" y="72"/>
                    </a:moveTo>
                    <a:lnTo>
                      <a:pt x="50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3" name="Freeform 1184"/>
              <p:cNvSpPr>
                <a:spLocks/>
              </p:cNvSpPr>
              <p:nvPr/>
            </p:nvSpPr>
            <p:spPr bwMode="auto">
              <a:xfrm>
                <a:off x="2108" y="1973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4" name="Line 1185"/>
              <p:cNvSpPr>
                <a:spLocks noChangeShapeType="1"/>
              </p:cNvSpPr>
              <p:nvPr/>
            </p:nvSpPr>
            <p:spPr bwMode="auto">
              <a:xfrm flipH="1">
                <a:off x="2108" y="19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5" name="Freeform 1186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6" name="Freeform 1187"/>
              <p:cNvSpPr>
                <a:spLocks/>
              </p:cNvSpPr>
              <p:nvPr/>
            </p:nvSpPr>
            <p:spPr bwMode="auto">
              <a:xfrm>
                <a:off x="2100" y="1973"/>
                <a:ext cx="10" cy="14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7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7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7" name="Freeform 1188"/>
              <p:cNvSpPr>
                <a:spLocks/>
              </p:cNvSpPr>
              <p:nvPr/>
            </p:nvSpPr>
            <p:spPr bwMode="auto">
              <a:xfrm>
                <a:off x="2098" y="1975"/>
                <a:ext cx="3" cy="6"/>
              </a:xfrm>
              <a:custGeom>
                <a:avLst/>
                <a:gdLst/>
                <a:ahLst/>
                <a:cxnLst>
                  <a:cxn ang="0">
                    <a:pos x="14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4" y="35"/>
                  </a:cxn>
                </a:cxnLst>
                <a:rect l="0" t="0" r="r" b="b"/>
                <a:pathLst>
                  <a:path w="14" h="35">
                    <a:moveTo>
                      <a:pt x="14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4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8" name="Line 1189"/>
              <p:cNvSpPr>
                <a:spLocks noChangeShapeType="1"/>
              </p:cNvSpPr>
              <p:nvPr/>
            </p:nvSpPr>
            <p:spPr bwMode="auto">
              <a:xfrm flipH="1">
                <a:off x="2098" y="197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59" name="Freeform 1190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0" name="Freeform 1191"/>
              <p:cNvSpPr>
                <a:spLocks/>
              </p:cNvSpPr>
              <p:nvPr/>
            </p:nvSpPr>
            <p:spPr bwMode="auto">
              <a:xfrm>
                <a:off x="2091" y="1975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5" y="0"/>
                  </a:cxn>
                  <a:cxn ang="0">
                    <a:pos x="0" y="22"/>
                  </a:cxn>
                  <a:cxn ang="0">
                    <a:pos x="14" y="55"/>
                  </a:cxn>
                  <a:cxn ang="0">
                    <a:pos x="28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5" y="0"/>
                    </a:lnTo>
                    <a:lnTo>
                      <a:pt x="0" y="22"/>
                    </a:lnTo>
                    <a:lnTo>
                      <a:pt x="14" y="55"/>
                    </a:lnTo>
                    <a:lnTo>
                      <a:pt x="28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1" name="Freeform 1192"/>
              <p:cNvSpPr>
                <a:spLocks/>
              </p:cNvSpPr>
              <p:nvPr/>
            </p:nvSpPr>
            <p:spPr bwMode="auto">
              <a:xfrm>
                <a:off x="2090" y="1979"/>
                <a:ext cx="3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2" name="Line 1193"/>
              <p:cNvSpPr>
                <a:spLocks noChangeShapeType="1"/>
              </p:cNvSpPr>
              <p:nvPr/>
            </p:nvSpPr>
            <p:spPr bwMode="auto">
              <a:xfrm flipH="1">
                <a:off x="2090" y="19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3" name="Freeform 1194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4" name="Freeform 1195"/>
              <p:cNvSpPr>
                <a:spLocks/>
              </p:cNvSpPr>
              <p:nvPr/>
            </p:nvSpPr>
            <p:spPr bwMode="auto">
              <a:xfrm>
                <a:off x="2083" y="1980"/>
                <a:ext cx="14" cy="14"/>
              </a:xfrm>
              <a:custGeom>
                <a:avLst/>
                <a:gdLst/>
                <a:ahLst/>
                <a:cxnLst>
                  <a:cxn ang="0">
                    <a:pos x="79" y="58"/>
                  </a:cxn>
                  <a:cxn ang="0">
                    <a:pos x="59" y="29"/>
                  </a:cxn>
                  <a:cxn ang="0">
                    <a:pos x="39" y="0"/>
                  </a:cxn>
                  <a:cxn ang="0">
                    <a:pos x="0" y="30"/>
                  </a:cxn>
                  <a:cxn ang="0">
                    <a:pos x="19" y="59"/>
                  </a:cxn>
                  <a:cxn ang="0">
                    <a:pos x="39" y="88"/>
                  </a:cxn>
                  <a:cxn ang="0">
                    <a:pos x="79" y="58"/>
                  </a:cxn>
                </a:cxnLst>
                <a:rect l="0" t="0" r="r" b="b"/>
                <a:pathLst>
                  <a:path w="79" h="88">
                    <a:moveTo>
                      <a:pt x="79" y="58"/>
                    </a:moveTo>
                    <a:lnTo>
                      <a:pt x="59" y="29"/>
                    </a:lnTo>
                    <a:lnTo>
                      <a:pt x="39" y="0"/>
                    </a:lnTo>
                    <a:lnTo>
                      <a:pt x="0" y="30"/>
                    </a:lnTo>
                    <a:lnTo>
                      <a:pt x="19" y="59"/>
                    </a:lnTo>
                    <a:lnTo>
                      <a:pt x="39" y="88"/>
                    </a:lnTo>
                    <a:lnTo>
                      <a:pt x="79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5" name="Freeform 1196"/>
              <p:cNvSpPr>
                <a:spLocks/>
              </p:cNvSpPr>
              <p:nvPr/>
            </p:nvSpPr>
            <p:spPr bwMode="auto">
              <a:xfrm>
                <a:off x="2083" y="1985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6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6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6" name="Line 1197"/>
              <p:cNvSpPr>
                <a:spLocks noChangeShapeType="1"/>
              </p:cNvSpPr>
              <p:nvPr/>
            </p:nvSpPr>
            <p:spPr bwMode="auto">
              <a:xfrm flipH="1">
                <a:off x="2083" y="19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7" name="Freeform 1198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8" name="Freeform 1199"/>
              <p:cNvSpPr>
                <a:spLocks/>
              </p:cNvSpPr>
              <p:nvPr/>
            </p:nvSpPr>
            <p:spPr bwMode="auto">
              <a:xfrm>
                <a:off x="2077" y="1985"/>
                <a:ext cx="14" cy="15"/>
              </a:xfrm>
              <a:custGeom>
                <a:avLst/>
                <a:gdLst/>
                <a:ahLst/>
                <a:cxnLst>
                  <a:cxn ang="0">
                    <a:pos x="85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1" y="87"/>
                  </a:cxn>
                  <a:cxn ang="0">
                    <a:pos x="85" y="48"/>
                  </a:cxn>
                </a:cxnLst>
                <a:rect l="0" t="0" r="r" b="b"/>
                <a:pathLst>
                  <a:path w="85" h="87">
                    <a:moveTo>
                      <a:pt x="85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1" y="87"/>
                    </a:lnTo>
                    <a:lnTo>
                      <a:pt x="85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69" name="Freeform 1200"/>
              <p:cNvSpPr>
                <a:spLocks/>
              </p:cNvSpPr>
              <p:nvPr/>
            </p:nvSpPr>
            <p:spPr bwMode="auto">
              <a:xfrm>
                <a:off x="2076" y="1992"/>
                <a:ext cx="5" cy="4"/>
              </a:xfrm>
              <a:custGeom>
                <a:avLst/>
                <a:gdLst/>
                <a:ahLst/>
                <a:cxnLst>
                  <a:cxn ang="0">
                    <a:pos x="28" y="24"/>
                  </a:cxn>
                  <a:cxn ang="0">
                    <a:pos x="3" y="0"/>
                  </a:cxn>
                  <a:cxn ang="0">
                    <a:pos x="0" y="5"/>
                  </a:cxn>
                  <a:cxn ang="0">
                    <a:pos x="28" y="24"/>
                  </a:cxn>
                </a:cxnLst>
                <a:rect l="0" t="0" r="r" b="b"/>
                <a:pathLst>
                  <a:path w="28" h="24">
                    <a:moveTo>
                      <a:pt x="28" y="24"/>
                    </a:moveTo>
                    <a:lnTo>
                      <a:pt x="3" y="0"/>
                    </a:lnTo>
                    <a:lnTo>
                      <a:pt x="0" y="5"/>
                    </a:lnTo>
                    <a:lnTo>
                      <a:pt x="28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0" name="Line 1201"/>
              <p:cNvSpPr>
                <a:spLocks noChangeShapeType="1"/>
              </p:cNvSpPr>
              <p:nvPr/>
            </p:nvSpPr>
            <p:spPr bwMode="auto">
              <a:xfrm flipH="1">
                <a:off x="2076" y="19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1" name="Freeform 1202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2" name="Freeform 1203"/>
              <p:cNvSpPr>
                <a:spLocks/>
              </p:cNvSpPr>
              <p:nvPr/>
            </p:nvSpPr>
            <p:spPr bwMode="auto">
              <a:xfrm>
                <a:off x="2072" y="1993"/>
                <a:ext cx="14" cy="14"/>
              </a:xfrm>
              <a:custGeom>
                <a:avLst/>
                <a:gdLst/>
                <a:ahLst/>
                <a:cxnLst>
                  <a:cxn ang="0">
                    <a:pos x="84" y="39"/>
                  </a:cxn>
                  <a:cxn ang="0">
                    <a:pos x="55" y="19"/>
                  </a:cxn>
                  <a:cxn ang="0">
                    <a:pos x="27" y="0"/>
                  </a:cxn>
                  <a:cxn ang="0">
                    <a:pos x="0" y="44"/>
                  </a:cxn>
                  <a:cxn ang="0">
                    <a:pos x="29" y="63"/>
                  </a:cxn>
                  <a:cxn ang="0">
                    <a:pos x="58" y="83"/>
                  </a:cxn>
                  <a:cxn ang="0">
                    <a:pos x="84" y="39"/>
                  </a:cxn>
                </a:cxnLst>
                <a:rect l="0" t="0" r="r" b="b"/>
                <a:pathLst>
                  <a:path w="84" h="83">
                    <a:moveTo>
                      <a:pt x="84" y="39"/>
                    </a:moveTo>
                    <a:lnTo>
                      <a:pt x="55" y="19"/>
                    </a:lnTo>
                    <a:lnTo>
                      <a:pt x="27" y="0"/>
                    </a:lnTo>
                    <a:lnTo>
                      <a:pt x="0" y="44"/>
                    </a:lnTo>
                    <a:lnTo>
                      <a:pt x="29" y="63"/>
                    </a:lnTo>
                    <a:lnTo>
                      <a:pt x="58" y="83"/>
                    </a:lnTo>
                    <a:lnTo>
                      <a:pt x="84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3" name="Freeform 1204"/>
              <p:cNvSpPr>
                <a:spLocks/>
              </p:cNvSpPr>
              <p:nvPr/>
            </p:nvSpPr>
            <p:spPr bwMode="auto">
              <a:xfrm>
                <a:off x="2071" y="2000"/>
                <a:ext cx="6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7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7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4" name="Line 1205"/>
              <p:cNvSpPr>
                <a:spLocks noChangeShapeType="1"/>
              </p:cNvSpPr>
              <p:nvPr/>
            </p:nvSpPr>
            <p:spPr bwMode="auto">
              <a:xfrm flipH="1">
                <a:off x="2071" y="20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5" name="Freeform 1206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6" name="Freeform 1207"/>
              <p:cNvSpPr>
                <a:spLocks/>
              </p:cNvSpPr>
              <p:nvPr/>
            </p:nvSpPr>
            <p:spPr bwMode="auto">
              <a:xfrm>
                <a:off x="2068" y="2001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7" name="Freeform 1208"/>
              <p:cNvSpPr>
                <a:spLocks/>
              </p:cNvSpPr>
              <p:nvPr/>
            </p:nvSpPr>
            <p:spPr bwMode="auto">
              <a:xfrm>
                <a:off x="2068" y="2009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8" name="Line 1209"/>
              <p:cNvSpPr>
                <a:spLocks noChangeShapeType="1"/>
              </p:cNvSpPr>
              <p:nvPr/>
            </p:nvSpPr>
            <p:spPr bwMode="auto">
              <a:xfrm flipH="1">
                <a:off x="2068" y="200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79" name="Freeform 1210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0" name="Freeform 1211"/>
              <p:cNvSpPr>
                <a:spLocks/>
              </p:cNvSpPr>
              <p:nvPr/>
            </p:nvSpPr>
            <p:spPr bwMode="auto">
              <a:xfrm>
                <a:off x="2067" y="2010"/>
                <a:ext cx="12" cy="11"/>
              </a:xfrm>
              <a:custGeom>
                <a:avLst/>
                <a:gdLst/>
                <a:ahLst/>
                <a:cxnLst>
                  <a:cxn ang="0">
                    <a:pos x="75" y="12"/>
                  </a:cxn>
                  <a:cxn ang="0">
                    <a:pos x="41" y="6"/>
                  </a:cxn>
                  <a:cxn ang="0">
                    <a:pos x="7" y="0"/>
                  </a:cxn>
                  <a:cxn ang="0">
                    <a:pos x="0" y="53"/>
                  </a:cxn>
                  <a:cxn ang="0">
                    <a:pos x="34" y="58"/>
                  </a:cxn>
                  <a:cxn ang="0">
                    <a:pos x="68" y="64"/>
                  </a:cxn>
                  <a:cxn ang="0">
                    <a:pos x="75" y="12"/>
                  </a:cxn>
                </a:cxnLst>
                <a:rect l="0" t="0" r="r" b="b"/>
                <a:pathLst>
                  <a:path w="75" h="64">
                    <a:moveTo>
                      <a:pt x="75" y="12"/>
                    </a:moveTo>
                    <a:lnTo>
                      <a:pt x="41" y="6"/>
                    </a:lnTo>
                    <a:lnTo>
                      <a:pt x="7" y="0"/>
                    </a:lnTo>
                    <a:lnTo>
                      <a:pt x="0" y="53"/>
                    </a:lnTo>
                    <a:lnTo>
                      <a:pt x="34" y="58"/>
                    </a:lnTo>
                    <a:lnTo>
                      <a:pt x="68" y="64"/>
                    </a:lnTo>
                    <a:lnTo>
                      <a:pt x="75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1" name="Freeform 1212"/>
              <p:cNvSpPr>
                <a:spLocks/>
              </p:cNvSpPr>
              <p:nvPr/>
            </p:nvSpPr>
            <p:spPr bwMode="auto">
              <a:xfrm>
                <a:off x="2067" y="2019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2" name="Line 1213"/>
              <p:cNvSpPr>
                <a:spLocks noChangeShapeType="1"/>
              </p:cNvSpPr>
              <p:nvPr/>
            </p:nvSpPr>
            <p:spPr bwMode="auto">
              <a:xfrm>
                <a:off x="2067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3" name="Freeform 1214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4" name="Freeform 1215"/>
              <p:cNvSpPr>
                <a:spLocks/>
              </p:cNvSpPr>
              <p:nvPr/>
            </p:nvSpPr>
            <p:spPr bwMode="auto">
              <a:xfrm>
                <a:off x="2067" y="2020"/>
                <a:ext cx="11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5" name="Freeform 1216"/>
              <p:cNvSpPr>
                <a:spLocks/>
              </p:cNvSpPr>
              <p:nvPr/>
            </p:nvSpPr>
            <p:spPr bwMode="auto">
              <a:xfrm>
                <a:off x="2067" y="2029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9"/>
                  </a:cxn>
                  <a:cxn ang="0">
                    <a:pos x="34" y="0"/>
                  </a:cxn>
                </a:cxnLst>
                <a:rect l="0" t="0" r="r" b="b"/>
                <a:pathLst>
                  <a:path w="34" h="9">
                    <a:moveTo>
                      <a:pt x="34" y="0"/>
                    </a:moveTo>
                    <a:lnTo>
                      <a:pt x="0" y="1"/>
                    </a:lnTo>
                    <a:lnTo>
                      <a:pt x="1" y="9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6" name="Line 1217"/>
              <p:cNvSpPr>
                <a:spLocks noChangeShapeType="1"/>
              </p:cNvSpPr>
              <p:nvPr/>
            </p:nvSpPr>
            <p:spPr bwMode="auto">
              <a:xfrm>
                <a:off x="2067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7" name="Freeform 1218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8" name="Freeform 1219"/>
              <p:cNvSpPr>
                <a:spLocks/>
              </p:cNvSpPr>
              <p:nvPr/>
            </p:nvSpPr>
            <p:spPr bwMode="auto">
              <a:xfrm>
                <a:off x="2067" y="2027"/>
                <a:ext cx="13" cy="12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10"/>
                  </a:cxn>
                  <a:cxn ang="0">
                    <a:pos x="0" y="19"/>
                  </a:cxn>
                  <a:cxn ang="0">
                    <a:pos x="12" y="69"/>
                  </a:cxn>
                  <a:cxn ang="0">
                    <a:pos x="45" y="60"/>
                  </a:cxn>
                  <a:cxn ang="0">
                    <a:pos x="78" y="50"/>
                  </a:cxn>
                  <a:cxn ang="0">
                    <a:pos x="66" y="0"/>
                  </a:cxn>
                </a:cxnLst>
                <a:rect l="0" t="0" r="r" b="b"/>
                <a:pathLst>
                  <a:path w="78" h="69">
                    <a:moveTo>
                      <a:pt x="66" y="0"/>
                    </a:moveTo>
                    <a:lnTo>
                      <a:pt x="33" y="10"/>
                    </a:lnTo>
                    <a:lnTo>
                      <a:pt x="0" y="19"/>
                    </a:lnTo>
                    <a:lnTo>
                      <a:pt x="12" y="69"/>
                    </a:lnTo>
                    <a:lnTo>
                      <a:pt x="45" y="60"/>
                    </a:lnTo>
                    <a:lnTo>
                      <a:pt x="78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2189" name="Freeform 1220"/>
              <p:cNvSpPr>
                <a:spLocks/>
              </p:cNvSpPr>
              <p:nvPr/>
            </p:nvSpPr>
            <p:spPr bwMode="auto">
              <a:xfrm>
                <a:off x="2069" y="2037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9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9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19" name="Group 1422"/>
            <p:cNvGrpSpPr>
              <a:grpSpLocks/>
            </p:cNvGrpSpPr>
            <p:nvPr/>
          </p:nvGrpSpPr>
          <p:grpSpPr bwMode="auto">
            <a:xfrm>
              <a:off x="1921" y="1928"/>
              <a:ext cx="308" cy="212"/>
              <a:chOff x="1921" y="1928"/>
              <a:chExt cx="308" cy="212"/>
            </a:xfrm>
          </p:grpSpPr>
          <p:sp>
            <p:nvSpPr>
              <p:cNvPr id="1790" name="Line 1222"/>
              <p:cNvSpPr>
                <a:spLocks noChangeShapeType="1"/>
              </p:cNvSpPr>
              <p:nvPr/>
            </p:nvSpPr>
            <p:spPr bwMode="auto">
              <a:xfrm>
                <a:off x="2069" y="20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1" name="Freeform 1223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2" name="Freeform 1224"/>
              <p:cNvSpPr>
                <a:spLocks/>
              </p:cNvSpPr>
              <p:nvPr/>
            </p:nvSpPr>
            <p:spPr bwMode="auto">
              <a:xfrm>
                <a:off x="2070" y="2035"/>
                <a:ext cx="13" cy="12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1" y="61"/>
                  </a:cxn>
                  <a:cxn ang="0">
                    <a:pos x="81" y="47"/>
                  </a:cxn>
                  <a:cxn ang="0">
                    <a:pos x="62" y="0"/>
                  </a:cxn>
                </a:cxnLst>
                <a:rect l="0" t="0" r="r" b="b"/>
                <a:pathLst>
                  <a:path w="81" h="75">
                    <a:moveTo>
                      <a:pt x="62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1" y="61"/>
                    </a:lnTo>
                    <a:lnTo>
                      <a:pt x="81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3" name="Freeform 1225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31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1" y="14"/>
                  </a:cxn>
                </a:cxnLst>
                <a:rect l="0" t="0" r="r" b="b"/>
                <a:pathLst>
                  <a:path w="65" h="50">
                    <a:moveTo>
                      <a:pt x="31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1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4" name="Freeform 1226"/>
              <p:cNvSpPr>
                <a:spLocks/>
              </p:cNvSpPr>
              <p:nvPr/>
            </p:nvSpPr>
            <p:spPr bwMode="auto">
              <a:xfrm>
                <a:off x="2073" y="2043"/>
                <a:ext cx="11" cy="8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1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1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5" name="Freeform 1227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27" y="22"/>
                  </a:cxn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  <a:cxn ang="0">
                    <a:pos x="27" y="22"/>
                  </a:cxn>
                </a:cxnLst>
                <a:rect l="0" t="0" r="r" b="b"/>
                <a:pathLst>
                  <a:path w="61" h="58">
                    <a:moveTo>
                      <a:pt x="27" y="22"/>
                    </a:moveTo>
                    <a:lnTo>
                      <a:pt x="55" y="0"/>
                    </a:ln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  <a:lnTo>
                      <a:pt x="27" y="2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6" name="Freeform 1228"/>
              <p:cNvSpPr>
                <a:spLocks/>
              </p:cNvSpPr>
              <p:nvPr/>
            </p:nvSpPr>
            <p:spPr bwMode="auto">
              <a:xfrm>
                <a:off x="2219" y="1953"/>
                <a:ext cx="10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59" y="9"/>
                  </a:cxn>
                  <a:cxn ang="0">
                    <a:pos x="61" y="20"/>
                  </a:cxn>
                  <a:cxn ang="0">
                    <a:pos x="60" y="30"/>
                  </a:cxn>
                  <a:cxn ang="0">
                    <a:pos x="57" y="40"/>
                  </a:cxn>
                  <a:cxn ang="0">
                    <a:pos x="51" y="48"/>
                  </a:cxn>
                  <a:cxn ang="0">
                    <a:pos x="44" y="54"/>
                  </a:cxn>
                  <a:cxn ang="0">
                    <a:pos x="35" y="57"/>
                  </a:cxn>
                  <a:cxn ang="0">
                    <a:pos x="25" y="58"/>
                  </a:cxn>
                  <a:cxn ang="0">
                    <a:pos x="15" y="56"/>
                  </a:cxn>
                  <a:cxn ang="0">
                    <a:pos x="6" y="51"/>
                  </a:cxn>
                  <a:cxn ang="0">
                    <a:pos x="0" y="44"/>
                  </a:cxn>
                </a:cxnLst>
                <a:rect l="0" t="0" r="r" b="b"/>
                <a:pathLst>
                  <a:path w="61" h="58">
                    <a:moveTo>
                      <a:pt x="55" y="0"/>
                    </a:moveTo>
                    <a:lnTo>
                      <a:pt x="59" y="9"/>
                    </a:lnTo>
                    <a:lnTo>
                      <a:pt x="61" y="20"/>
                    </a:lnTo>
                    <a:lnTo>
                      <a:pt x="60" y="30"/>
                    </a:lnTo>
                    <a:lnTo>
                      <a:pt x="57" y="40"/>
                    </a:lnTo>
                    <a:lnTo>
                      <a:pt x="51" y="48"/>
                    </a:lnTo>
                    <a:lnTo>
                      <a:pt x="44" y="54"/>
                    </a:lnTo>
                    <a:lnTo>
                      <a:pt x="35" y="57"/>
                    </a:lnTo>
                    <a:lnTo>
                      <a:pt x="25" y="58"/>
                    </a:lnTo>
                    <a:lnTo>
                      <a:pt x="15" y="56"/>
                    </a:lnTo>
                    <a:lnTo>
                      <a:pt x="6" y="51"/>
                    </a:lnTo>
                    <a:lnTo>
                      <a:pt x="0" y="4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7" name="Freeform 1229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8" name="Freeform 1230"/>
              <p:cNvSpPr>
                <a:spLocks/>
              </p:cNvSpPr>
              <p:nvPr/>
            </p:nvSpPr>
            <p:spPr bwMode="auto">
              <a:xfrm>
                <a:off x="2214" y="1946"/>
                <a:ext cx="14" cy="14"/>
              </a:xfrm>
              <a:custGeom>
                <a:avLst/>
                <a:gdLst/>
                <a:ahLst/>
                <a:cxnLst>
                  <a:cxn ang="0">
                    <a:pos x="30" y="86"/>
                  </a:cxn>
                  <a:cxn ang="0">
                    <a:pos x="57" y="64"/>
                  </a:cxn>
                  <a:cxn ang="0">
                    <a:pos x="85" y="42"/>
                  </a:cxn>
                  <a:cxn ang="0">
                    <a:pos x="55" y="0"/>
                  </a:cxn>
                  <a:cxn ang="0">
                    <a:pos x="28" y="22"/>
                  </a:cxn>
                  <a:cxn ang="0">
                    <a:pos x="0" y="44"/>
                  </a:cxn>
                  <a:cxn ang="0">
                    <a:pos x="30" y="86"/>
                  </a:cxn>
                </a:cxnLst>
                <a:rect l="0" t="0" r="r" b="b"/>
                <a:pathLst>
                  <a:path w="85" h="86">
                    <a:moveTo>
                      <a:pt x="30" y="86"/>
                    </a:moveTo>
                    <a:lnTo>
                      <a:pt x="57" y="64"/>
                    </a:lnTo>
                    <a:lnTo>
                      <a:pt x="85" y="42"/>
                    </a:lnTo>
                    <a:lnTo>
                      <a:pt x="55" y="0"/>
                    </a:lnTo>
                    <a:lnTo>
                      <a:pt x="28" y="22"/>
                    </a:lnTo>
                    <a:lnTo>
                      <a:pt x="0" y="44"/>
                    </a:lnTo>
                    <a:lnTo>
                      <a:pt x="30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99" name="Freeform 1231"/>
              <p:cNvSpPr>
                <a:spLocks/>
              </p:cNvSpPr>
              <p:nvPr/>
            </p:nvSpPr>
            <p:spPr bwMode="auto">
              <a:xfrm>
                <a:off x="2219" y="1945"/>
                <a:ext cx="4" cy="4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27" y="3"/>
                  </a:cxn>
                  <a:cxn ang="0">
                    <a:pos x="24" y="0"/>
                  </a:cxn>
                  <a:cxn ang="0">
                    <a:pos x="0" y="25"/>
                  </a:cxn>
                </a:cxnLst>
                <a:rect l="0" t="0" r="r" b="b"/>
                <a:pathLst>
                  <a:path w="27" h="25">
                    <a:moveTo>
                      <a:pt x="0" y="25"/>
                    </a:moveTo>
                    <a:lnTo>
                      <a:pt x="27" y="3"/>
                    </a:lnTo>
                    <a:lnTo>
                      <a:pt x="2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0" name="Line 1232"/>
              <p:cNvSpPr>
                <a:spLocks noChangeShapeType="1"/>
              </p:cNvSpPr>
              <p:nvPr/>
            </p:nvSpPr>
            <p:spPr bwMode="auto">
              <a:xfrm flipH="1" flipV="1">
                <a:off x="2223" y="19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1" name="Freeform 1233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2" name="Freeform 1234"/>
              <p:cNvSpPr>
                <a:spLocks/>
              </p:cNvSpPr>
              <p:nvPr/>
            </p:nvSpPr>
            <p:spPr bwMode="auto">
              <a:xfrm>
                <a:off x="2209" y="1939"/>
                <a:ext cx="14" cy="14"/>
              </a:xfrm>
              <a:custGeom>
                <a:avLst/>
                <a:gdLst/>
                <a:ahLst/>
                <a:cxnLst>
                  <a:cxn ang="0">
                    <a:pos x="35" y="87"/>
                  </a:cxn>
                  <a:cxn ang="0">
                    <a:pos x="60" y="61"/>
                  </a:cxn>
                  <a:cxn ang="0">
                    <a:pos x="84" y="36"/>
                  </a:cxn>
                  <a:cxn ang="0">
                    <a:pos x="49" y="0"/>
                  </a:cxn>
                  <a:cxn ang="0">
                    <a:pos x="24" y="25"/>
                  </a:cxn>
                  <a:cxn ang="0">
                    <a:pos x="0" y="51"/>
                  </a:cxn>
                  <a:cxn ang="0">
                    <a:pos x="35" y="87"/>
                  </a:cxn>
                </a:cxnLst>
                <a:rect l="0" t="0" r="r" b="b"/>
                <a:pathLst>
                  <a:path w="84" h="87">
                    <a:moveTo>
                      <a:pt x="35" y="87"/>
                    </a:moveTo>
                    <a:lnTo>
                      <a:pt x="60" y="61"/>
                    </a:lnTo>
                    <a:lnTo>
                      <a:pt x="84" y="36"/>
                    </a:lnTo>
                    <a:lnTo>
                      <a:pt x="49" y="0"/>
                    </a:lnTo>
                    <a:lnTo>
                      <a:pt x="24" y="25"/>
                    </a:lnTo>
                    <a:lnTo>
                      <a:pt x="0" y="51"/>
                    </a:lnTo>
                    <a:lnTo>
                      <a:pt x="35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3" name="Freeform 1235"/>
              <p:cNvSpPr>
                <a:spLocks/>
              </p:cNvSpPr>
              <p:nvPr/>
            </p:nvSpPr>
            <p:spPr bwMode="auto">
              <a:xfrm>
                <a:off x="2213" y="1938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5" y="5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5" h="30">
                    <a:moveTo>
                      <a:pt x="0" y="30"/>
                    </a:moveTo>
                    <a:lnTo>
                      <a:pt x="25" y="5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4" name="Line 1236"/>
              <p:cNvSpPr>
                <a:spLocks noChangeShapeType="1"/>
              </p:cNvSpPr>
              <p:nvPr/>
            </p:nvSpPr>
            <p:spPr bwMode="auto">
              <a:xfrm flipH="1" flipV="1">
                <a:off x="2216" y="193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5" name="Freeform 1237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6" name="Freeform 1238"/>
              <p:cNvSpPr>
                <a:spLocks/>
              </p:cNvSpPr>
              <p:nvPr/>
            </p:nvSpPr>
            <p:spPr bwMode="auto">
              <a:xfrm>
                <a:off x="2203" y="1934"/>
                <a:ext cx="13" cy="14"/>
              </a:xfrm>
              <a:custGeom>
                <a:avLst/>
                <a:gdLst/>
                <a:ahLst/>
                <a:cxnLst>
                  <a:cxn ang="0">
                    <a:pos x="43" y="89"/>
                  </a:cxn>
                  <a:cxn ang="0">
                    <a:pos x="60" y="58"/>
                  </a:cxn>
                  <a:cxn ang="0">
                    <a:pos x="78" y="28"/>
                  </a:cxn>
                  <a:cxn ang="0">
                    <a:pos x="35" y="0"/>
                  </a:cxn>
                  <a:cxn ang="0">
                    <a:pos x="17" y="31"/>
                  </a:cxn>
                  <a:cxn ang="0">
                    <a:pos x="0" y="61"/>
                  </a:cxn>
                  <a:cxn ang="0">
                    <a:pos x="43" y="89"/>
                  </a:cxn>
                </a:cxnLst>
                <a:rect l="0" t="0" r="r" b="b"/>
                <a:pathLst>
                  <a:path w="78" h="89">
                    <a:moveTo>
                      <a:pt x="43" y="89"/>
                    </a:moveTo>
                    <a:lnTo>
                      <a:pt x="60" y="58"/>
                    </a:lnTo>
                    <a:lnTo>
                      <a:pt x="78" y="28"/>
                    </a:lnTo>
                    <a:lnTo>
                      <a:pt x="35" y="0"/>
                    </a:lnTo>
                    <a:lnTo>
                      <a:pt x="17" y="31"/>
                    </a:lnTo>
                    <a:lnTo>
                      <a:pt x="0" y="61"/>
                    </a:lnTo>
                    <a:lnTo>
                      <a:pt x="43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7" name="Freeform 1239"/>
              <p:cNvSpPr>
                <a:spLocks/>
              </p:cNvSpPr>
              <p:nvPr/>
            </p:nvSpPr>
            <p:spPr bwMode="auto">
              <a:xfrm>
                <a:off x="2206" y="1933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8" y="3"/>
                  </a:cxn>
                  <a:cxn ang="0">
                    <a:pos x="11" y="0"/>
                  </a:cxn>
                  <a:cxn ang="0">
                    <a:pos x="0" y="34"/>
                  </a:cxn>
                </a:cxnLst>
                <a:rect l="0" t="0" r="r" b="b"/>
                <a:pathLst>
                  <a:path w="18" h="34">
                    <a:moveTo>
                      <a:pt x="0" y="34"/>
                    </a:moveTo>
                    <a:lnTo>
                      <a:pt x="18" y="3"/>
                    </a:lnTo>
                    <a:lnTo>
                      <a:pt x="11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8" name="Line 1240"/>
              <p:cNvSpPr>
                <a:spLocks noChangeShapeType="1"/>
              </p:cNvSpPr>
              <p:nvPr/>
            </p:nvSpPr>
            <p:spPr bwMode="auto">
              <a:xfrm flipH="1" flipV="1">
                <a:off x="2208" y="193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09" name="Freeform 1241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0" name="Freeform 1242"/>
              <p:cNvSpPr>
                <a:spLocks/>
              </p:cNvSpPr>
              <p:nvPr/>
            </p:nvSpPr>
            <p:spPr bwMode="auto">
              <a:xfrm>
                <a:off x="2196" y="1930"/>
                <a:ext cx="12" cy="14"/>
              </a:xfrm>
              <a:custGeom>
                <a:avLst/>
                <a:gdLst/>
                <a:ahLst/>
                <a:cxnLst>
                  <a:cxn ang="0">
                    <a:pos x="46" y="85"/>
                  </a:cxn>
                  <a:cxn ang="0">
                    <a:pos x="57" y="52"/>
                  </a:cxn>
                  <a:cxn ang="0">
                    <a:pos x="68" y="18"/>
                  </a:cxn>
                  <a:cxn ang="0">
                    <a:pos x="22" y="0"/>
                  </a:cxn>
                  <a:cxn ang="0">
                    <a:pos x="11" y="34"/>
                  </a:cxn>
                  <a:cxn ang="0">
                    <a:pos x="0" y="68"/>
                  </a:cxn>
                  <a:cxn ang="0">
                    <a:pos x="46" y="85"/>
                  </a:cxn>
                </a:cxnLst>
                <a:rect l="0" t="0" r="r" b="b"/>
                <a:pathLst>
                  <a:path w="68" h="85">
                    <a:moveTo>
                      <a:pt x="46" y="85"/>
                    </a:moveTo>
                    <a:lnTo>
                      <a:pt x="57" y="52"/>
                    </a:lnTo>
                    <a:lnTo>
                      <a:pt x="68" y="18"/>
                    </a:lnTo>
                    <a:lnTo>
                      <a:pt x="22" y="0"/>
                    </a:lnTo>
                    <a:lnTo>
                      <a:pt x="11" y="34"/>
                    </a:lnTo>
                    <a:lnTo>
                      <a:pt x="0" y="68"/>
                    </a:lnTo>
                    <a:lnTo>
                      <a:pt x="46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1" name="Freeform 1243"/>
              <p:cNvSpPr>
                <a:spLocks/>
              </p:cNvSpPr>
              <p:nvPr/>
            </p:nvSpPr>
            <p:spPr bwMode="auto">
              <a:xfrm>
                <a:off x="2198" y="1930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1" y="2"/>
                  </a:cxn>
                  <a:cxn ang="0">
                    <a:pos x="7" y="0"/>
                  </a:cxn>
                  <a:cxn ang="0">
                    <a:pos x="0" y="36"/>
                  </a:cxn>
                </a:cxnLst>
                <a:rect l="0" t="0" r="r" b="b"/>
                <a:pathLst>
                  <a:path w="11" h="36">
                    <a:moveTo>
                      <a:pt x="0" y="36"/>
                    </a:moveTo>
                    <a:lnTo>
                      <a:pt x="11" y="2"/>
                    </a:lnTo>
                    <a:lnTo>
                      <a:pt x="7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2" name="Line 1244"/>
              <p:cNvSpPr>
                <a:spLocks noChangeShapeType="1"/>
              </p:cNvSpPr>
              <p:nvPr/>
            </p:nvSpPr>
            <p:spPr bwMode="auto">
              <a:xfrm flipH="1" flipV="1">
                <a:off x="2199" y="19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3" name="Freeform 1245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4" name="Freeform 1246"/>
              <p:cNvSpPr>
                <a:spLocks/>
              </p:cNvSpPr>
              <p:nvPr/>
            </p:nvSpPr>
            <p:spPr bwMode="auto">
              <a:xfrm>
                <a:off x="2189" y="1928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5"/>
                  </a:cxn>
                  <a:cxn ang="0">
                    <a:pos x="62" y="9"/>
                  </a:cxn>
                  <a:cxn ang="0">
                    <a:pos x="13" y="0"/>
                  </a:cxn>
                  <a:cxn ang="0">
                    <a:pos x="7" y="36"/>
                  </a:cxn>
                  <a:cxn ang="0">
                    <a:pos x="0" y="71"/>
                  </a:cxn>
                  <a:cxn ang="0">
                    <a:pos x="49" y="80"/>
                  </a:cxn>
                </a:cxnLst>
                <a:rect l="0" t="0" r="r" b="b"/>
                <a:pathLst>
                  <a:path w="62" h="80">
                    <a:moveTo>
                      <a:pt x="49" y="80"/>
                    </a:moveTo>
                    <a:lnTo>
                      <a:pt x="55" y="45"/>
                    </a:lnTo>
                    <a:lnTo>
                      <a:pt x="62" y="9"/>
                    </a:lnTo>
                    <a:lnTo>
                      <a:pt x="13" y="0"/>
                    </a:lnTo>
                    <a:lnTo>
                      <a:pt x="7" y="36"/>
                    </a:lnTo>
                    <a:lnTo>
                      <a:pt x="0" y="71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5" name="Freeform 1247"/>
              <p:cNvSpPr>
                <a:spLocks/>
              </p:cNvSpPr>
              <p:nvPr/>
            </p:nvSpPr>
            <p:spPr bwMode="auto">
              <a:xfrm>
                <a:off x="2190" y="1928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6" name="Line 1248"/>
              <p:cNvSpPr>
                <a:spLocks noChangeShapeType="1"/>
              </p:cNvSpPr>
              <p:nvPr/>
            </p:nvSpPr>
            <p:spPr bwMode="auto">
              <a:xfrm flipH="1">
                <a:off x="2190" y="19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7" name="Freeform 1249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8" name="Freeform 1250"/>
              <p:cNvSpPr>
                <a:spLocks/>
              </p:cNvSpPr>
              <p:nvPr/>
            </p:nvSpPr>
            <p:spPr bwMode="auto">
              <a:xfrm>
                <a:off x="2182" y="1928"/>
                <a:ext cx="8" cy="13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50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2" y="72"/>
                  </a:cxn>
                </a:cxnLst>
                <a:rect l="0" t="0" r="r" b="b"/>
                <a:pathLst>
                  <a:path w="52" h="74">
                    <a:moveTo>
                      <a:pt x="52" y="72"/>
                    </a:moveTo>
                    <a:lnTo>
                      <a:pt x="51" y="36"/>
                    </a:lnTo>
                    <a:lnTo>
                      <a:pt x="50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19" name="Freeform 1251"/>
              <p:cNvSpPr>
                <a:spLocks/>
              </p:cNvSpPr>
              <p:nvPr/>
            </p:nvSpPr>
            <p:spPr bwMode="auto">
              <a:xfrm>
                <a:off x="2180" y="1929"/>
                <a:ext cx="2" cy="6"/>
              </a:xfrm>
              <a:custGeom>
                <a:avLst/>
                <a:gdLst/>
                <a:ahLst/>
                <a:cxnLst>
                  <a:cxn ang="0">
                    <a:pos x="7" y="36"/>
                  </a:cxn>
                  <a:cxn ang="0">
                    <a:pos x="6" y="0"/>
                  </a:cxn>
                  <a:cxn ang="0">
                    <a:pos x="0" y="1"/>
                  </a:cxn>
                  <a:cxn ang="0">
                    <a:pos x="7" y="36"/>
                  </a:cxn>
                </a:cxnLst>
                <a:rect l="0" t="0" r="r" b="b"/>
                <a:pathLst>
                  <a:path w="7" h="36">
                    <a:moveTo>
                      <a:pt x="7" y="36"/>
                    </a:moveTo>
                    <a:lnTo>
                      <a:pt x="6" y="0"/>
                    </a:lnTo>
                    <a:lnTo>
                      <a:pt x="0" y="1"/>
                    </a:lnTo>
                    <a:lnTo>
                      <a:pt x="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0" name="Line 1252"/>
              <p:cNvSpPr>
                <a:spLocks noChangeShapeType="1"/>
              </p:cNvSpPr>
              <p:nvPr/>
            </p:nvSpPr>
            <p:spPr bwMode="auto">
              <a:xfrm flipH="1">
                <a:off x="2180" y="192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1" name="Freeform 1253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2" name="Freeform 1254"/>
              <p:cNvSpPr>
                <a:spLocks/>
              </p:cNvSpPr>
              <p:nvPr/>
            </p:nvSpPr>
            <p:spPr bwMode="auto">
              <a:xfrm>
                <a:off x="2172" y="1929"/>
                <a:ext cx="11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9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6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9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6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3" name="Freeform 1255"/>
              <p:cNvSpPr>
                <a:spLocks/>
              </p:cNvSpPr>
              <p:nvPr/>
            </p:nvSpPr>
            <p:spPr bwMode="auto">
              <a:xfrm>
                <a:off x="2171" y="1931"/>
                <a:ext cx="3" cy="5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5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5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4" name="Line 1256"/>
              <p:cNvSpPr>
                <a:spLocks noChangeShapeType="1"/>
              </p:cNvSpPr>
              <p:nvPr/>
            </p:nvSpPr>
            <p:spPr bwMode="auto">
              <a:xfrm flipH="1">
                <a:off x="2171" y="19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5" name="Freeform 1257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6" name="Freeform 1258"/>
              <p:cNvSpPr>
                <a:spLocks/>
              </p:cNvSpPr>
              <p:nvPr/>
            </p:nvSpPr>
            <p:spPr bwMode="auto">
              <a:xfrm>
                <a:off x="2164" y="1931"/>
                <a:ext cx="12" cy="14"/>
              </a:xfrm>
              <a:custGeom>
                <a:avLst/>
                <a:gdLst/>
                <a:ahLst/>
                <a:cxnLst>
                  <a:cxn ang="0">
                    <a:pos x="71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6" y="86"/>
                  </a:cxn>
                  <a:cxn ang="0">
                    <a:pos x="71" y="65"/>
                  </a:cxn>
                </a:cxnLst>
                <a:rect l="0" t="0" r="r" b="b"/>
                <a:pathLst>
                  <a:path w="71" h="86">
                    <a:moveTo>
                      <a:pt x="71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6" y="86"/>
                    </a:lnTo>
                    <a:lnTo>
                      <a:pt x="71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7" name="Freeform 1259"/>
              <p:cNvSpPr>
                <a:spLocks/>
              </p:cNvSpPr>
              <p:nvPr/>
            </p:nvSpPr>
            <p:spPr bwMode="auto">
              <a:xfrm>
                <a:off x="2163" y="1935"/>
                <a:ext cx="3" cy="5"/>
              </a:xfrm>
              <a:custGeom>
                <a:avLst/>
                <a:gdLst/>
                <a:ahLst/>
                <a:cxnLst>
                  <a:cxn ang="0">
                    <a:pos x="21" y="33"/>
                  </a:cxn>
                  <a:cxn ang="0">
                    <a:pos x="8" y="0"/>
                  </a:cxn>
                  <a:cxn ang="0">
                    <a:pos x="0" y="4"/>
                  </a:cxn>
                  <a:cxn ang="0">
                    <a:pos x="21" y="33"/>
                  </a:cxn>
                </a:cxnLst>
                <a:rect l="0" t="0" r="r" b="b"/>
                <a:pathLst>
                  <a:path w="21" h="33">
                    <a:moveTo>
                      <a:pt x="21" y="33"/>
                    </a:moveTo>
                    <a:lnTo>
                      <a:pt x="8" y="0"/>
                    </a:lnTo>
                    <a:lnTo>
                      <a:pt x="0" y="4"/>
                    </a:lnTo>
                    <a:lnTo>
                      <a:pt x="21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8" name="Line 1260"/>
              <p:cNvSpPr>
                <a:spLocks noChangeShapeType="1"/>
              </p:cNvSpPr>
              <p:nvPr/>
            </p:nvSpPr>
            <p:spPr bwMode="auto">
              <a:xfrm flipH="1">
                <a:off x="2163" y="193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29" name="Freeform 1261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0" name="Freeform 1262"/>
              <p:cNvSpPr>
                <a:spLocks/>
              </p:cNvSpPr>
              <p:nvPr/>
            </p:nvSpPr>
            <p:spPr bwMode="auto">
              <a:xfrm>
                <a:off x="2156" y="1935"/>
                <a:ext cx="14" cy="15"/>
              </a:xfrm>
              <a:custGeom>
                <a:avLst/>
                <a:gdLst/>
                <a:ahLst/>
                <a:cxnLst>
                  <a:cxn ang="0">
                    <a:pos x="82" y="58"/>
                  </a:cxn>
                  <a:cxn ang="0">
                    <a:pos x="61" y="29"/>
                  </a:cxn>
                  <a:cxn ang="0">
                    <a:pos x="40" y="0"/>
                  </a:cxn>
                  <a:cxn ang="0">
                    <a:pos x="0" y="31"/>
                  </a:cxn>
                  <a:cxn ang="0">
                    <a:pos x="21" y="60"/>
                  </a:cxn>
                  <a:cxn ang="0">
                    <a:pos x="42" y="89"/>
                  </a:cxn>
                  <a:cxn ang="0">
                    <a:pos x="82" y="58"/>
                  </a:cxn>
                </a:cxnLst>
                <a:rect l="0" t="0" r="r" b="b"/>
                <a:pathLst>
                  <a:path w="82" h="89">
                    <a:moveTo>
                      <a:pt x="82" y="58"/>
                    </a:moveTo>
                    <a:lnTo>
                      <a:pt x="61" y="29"/>
                    </a:lnTo>
                    <a:lnTo>
                      <a:pt x="40" y="0"/>
                    </a:lnTo>
                    <a:lnTo>
                      <a:pt x="0" y="31"/>
                    </a:lnTo>
                    <a:lnTo>
                      <a:pt x="21" y="60"/>
                    </a:lnTo>
                    <a:lnTo>
                      <a:pt x="42" y="89"/>
                    </a:lnTo>
                    <a:lnTo>
                      <a:pt x="82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1" name="Freeform 1263"/>
              <p:cNvSpPr>
                <a:spLocks/>
              </p:cNvSpPr>
              <p:nvPr/>
            </p:nvSpPr>
            <p:spPr bwMode="auto">
              <a:xfrm>
                <a:off x="2156" y="1940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2" name="Line 1264"/>
              <p:cNvSpPr>
                <a:spLocks noChangeShapeType="1"/>
              </p:cNvSpPr>
              <p:nvPr/>
            </p:nvSpPr>
            <p:spPr bwMode="auto">
              <a:xfrm flipH="1">
                <a:off x="2156" y="19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3" name="Freeform 1265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4" name="Freeform 1266"/>
              <p:cNvSpPr>
                <a:spLocks/>
              </p:cNvSpPr>
              <p:nvPr/>
            </p:nvSpPr>
            <p:spPr bwMode="auto">
              <a:xfrm>
                <a:off x="2150" y="1941"/>
                <a:ext cx="14" cy="15"/>
              </a:xfrm>
              <a:custGeom>
                <a:avLst/>
                <a:gdLst/>
                <a:ahLst/>
                <a:cxnLst>
                  <a:cxn ang="0">
                    <a:pos x="82" y="52"/>
                  </a:cxn>
                  <a:cxn ang="0">
                    <a:pos x="58" y="26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4" y="63"/>
                  </a:cxn>
                  <a:cxn ang="0">
                    <a:pos x="48" y="89"/>
                  </a:cxn>
                  <a:cxn ang="0">
                    <a:pos x="82" y="52"/>
                  </a:cxn>
                </a:cxnLst>
                <a:rect l="0" t="0" r="r" b="b"/>
                <a:pathLst>
                  <a:path w="82" h="89">
                    <a:moveTo>
                      <a:pt x="82" y="52"/>
                    </a:moveTo>
                    <a:lnTo>
                      <a:pt x="58" y="26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4" y="63"/>
                    </a:lnTo>
                    <a:lnTo>
                      <a:pt x="48" y="89"/>
                    </a:lnTo>
                    <a:lnTo>
                      <a:pt x="82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5" name="Freeform 1267"/>
              <p:cNvSpPr>
                <a:spLocks/>
              </p:cNvSpPr>
              <p:nvPr/>
            </p:nvSpPr>
            <p:spPr bwMode="auto">
              <a:xfrm>
                <a:off x="2149" y="1947"/>
                <a:ext cx="5" cy="4"/>
              </a:xfrm>
              <a:custGeom>
                <a:avLst/>
                <a:gdLst/>
                <a:ahLst/>
                <a:cxnLst>
                  <a:cxn ang="0">
                    <a:pos x="28" y="25"/>
                  </a:cxn>
                  <a:cxn ang="0">
                    <a:pos x="4" y="0"/>
                  </a:cxn>
                  <a:cxn ang="0">
                    <a:pos x="0" y="7"/>
                  </a:cxn>
                  <a:cxn ang="0">
                    <a:pos x="28" y="25"/>
                  </a:cxn>
                </a:cxnLst>
                <a:rect l="0" t="0" r="r" b="b"/>
                <a:pathLst>
                  <a:path w="28" h="25">
                    <a:moveTo>
                      <a:pt x="28" y="25"/>
                    </a:moveTo>
                    <a:lnTo>
                      <a:pt x="4" y="0"/>
                    </a:lnTo>
                    <a:lnTo>
                      <a:pt x="0" y="7"/>
                    </a:lnTo>
                    <a:lnTo>
                      <a:pt x="28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6" name="Line 1268"/>
              <p:cNvSpPr>
                <a:spLocks noChangeShapeType="1"/>
              </p:cNvSpPr>
              <p:nvPr/>
            </p:nvSpPr>
            <p:spPr bwMode="auto">
              <a:xfrm flipH="1">
                <a:off x="2149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7" name="Freeform 1269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8" name="Freeform 1270"/>
              <p:cNvSpPr>
                <a:spLocks/>
              </p:cNvSpPr>
              <p:nvPr/>
            </p:nvSpPr>
            <p:spPr bwMode="auto">
              <a:xfrm>
                <a:off x="2145" y="1948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7" y="0"/>
                  </a:cxn>
                  <a:cxn ang="0">
                    <a:pos x="0" y="45"/>
                  </a:cxn>
                  <a:cxn ang="0">
                    <a:pos x="29" y="63"/>
                  </a:cxn>
                  <a:cxn ang="0">
                    <a:pos x="57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7" y="0"/>
                    </a:lnTo>
                    <a:lnTo>
                      <a:pt x="0" y="45"/>
                    </a:lnTo>
                    <a:lnTo>
                      <a:pt x="29" y="63"/>
                    </a:lnTo>
                    <a:lnTo>
                      <a:pt x="57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39" name="Freeform 1271"/>
              <p:cNvSpPr>
                <a:spLocks/>
              </p:cNvSpPr>
              <p:nvPr/>
            </p:nvSpPr>
            <p:spPr bwMode="auto">
              <a:xfrm>
                <a:off x="2144" y="1956"/>
                <a:ext cx="5" cy="3"/>
              </a:xfrm>
              <a:custGeom>
                <a:avLst/>
                <a:gdLst/>
                <a:ahLst/>
                <a:cxnLst>
                  <a:cxn ang="0">
                    <a:pos x="32" y="18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8"/>
                  </a:cxn>
                </a:cxnLst>
                <a:rect l="0" t="0" r="r" b="b"/>
                <a:pathLst>
                  <a:path w="32" h="18">
                    <a:moveTo>
                      <a:pt x="32" y="18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0" name="Line 1272"/>
              <p:cNvSpPr>
                <a:spLocks noChangeShapeType="1"/>
              </p:cNvSpPr>
              <p:nvPr/>
            </p:nvSpPr>
            <p:spPr bwMode="auto">
              <a:xfrm flipH="1">
                <a:off x="2144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1" name="Freeform 1273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2" name="Freeform 1274"/>
              <p:cNvSpPr>
                <a:spLocks/>
              </p:cNvSpPr>
              <p:nvPr/>
            </p:nvSpPr>
            <p:spPr bwMode="auto">
              <a:xfrm>
                <a:off x="2141" y="1957"/>
                <a:ext cx="14" cy="12"/>
              </a:xfrm>
              <a:custGeom>
                <a:avLst/>
                <a:gdLst/>
                <a:ahLst/>
                <a:cxnLst>
                  <a:cxn ang="0">
                    <a:pos x="82" y="25"/>
                  </a:cxn>
                  <a:cxn ang="0">
                    <a:pos x="50" y="12"/>
                  </a:cxn>
                  <a:cxn ang="0">
                    <a:pos x="18" y="0"/>
                  </a:cxn>
                  <a:cxn ang="0">
                    <a:pos x="0" y="48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2" y="25"/>
                  </a:cxn>
                </a:cxnLst>
                <a:rect l="0" t="0" r="r" b="b"/>
                <a:pathLst>
                  <a:path w="82" h="74">
                    <a:moveTo>
                      <a:pt x="82" y="25"/>
                    </a:moveTo>
                    <a:lnTo>
                      <a:pt x="50" y="12"/>
                    </a:lnTo>
                    <a:lnTo>
                      <a:pt x="18" y="0"/>
                    </a:lnTo>
                    <a:lnTo>
                      <a:pt x="0" y="48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2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3" name="Freeform 1275"/>
              <p:cNvSpPr>
                <a:spLocks/>
              </p:cNvSpPr>
              <p:nvPr/>
            </p:nvSpPr>
            <p:spPr bwMode="auto">
              <a:xfrm>
                <a:off x="2141" y="1965"/>
                <a:ext cx="6" cy="2"/>
              </a:xfrm>
              <a:custGeom>
                <a:avLst/>
                <a:gdLst/>
                <a:ahLst/>
                <a:cxnLst>
                  <a:cxn ang="0">
                    <a:pos x="34" y="13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3"/>
                  </a:cxn>
                </a:cxnLst>
                <a:rect l="0" t="0" r="r" b="b"/>
                <a:pathLst>
                  <a:path w="34" h="13">
                    <a:moveTo>
                      <a:pt x="34" y="13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4" name="Line 1276"/>
              <p:cNvSpPr>
                <a:spLocks noChangeShapeType="1"/>
              </p:cNvSpPr>
              <p:nvPr/>
            </p:nvSpPr>
            <p:spPr bwMode="auto">
              <a:xfrm flipH="1">
                <a:off x="2141" y="19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5" name="Freeform 1277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6" name="Freeform 1278"/>
              <p:cNvSpPr>
                <a:spLocks/>
              </p:cNvSpPr>
              <p:nvPr/>
            </p:nvSpPr>
            <p:spPr bwMode="auto">
              <a:xfrm>
                <a:off x="2140" y="1966"/>
                <a:ext cx="12" cy="11"/>
              </a:xfrm>
              <a:custGeom>
                <a:avLst/>
                <a:gdLst/>
                <a:ahLst/>
                <a:cxnLst>
                  <a:cxn ang="0">
                    <a:pos x="76" y="12"/>
                  </a:cxn>
                  <a:cxn ang="0">
                    <a:pos x="42" y="6"/>
                  </a:cxn>
                  <a:cxn ang="0">
                    <a:pos x="8" y="0"/>
                  </a:cxn>
                  <a:cxn ang="0">
                    <a:pos x="0" y="52"/>
                  </a:cxn>
                  <a:cxn ang="0">
                    <a:pos x="34" y="57"/>
                  </a:cxn>
                  <a:cxn ang="0">
                    <a:pos x="69" y="63"/>
                  </a:cxn>
                  <a:cxn ang="0">
                    <a:pos x="76" y="12"/>
                  </a:cxn>
                </a:cxnLst>
                <a:rect l="0" t="0" r="r" b="b"/>
                <a:pathLst>
                  <a:path w="76" h="63">
                    <a:moveTo>
                      <a:pt x="76" y="12"/>
                    </a:moveTo>
                    <a:lnTo>
                      <a:pt x="42" y="6"/>
                    </a:lnTo>
                    <a:lnTo>
                      <a:pt x="8" y="0"/>
                    </a:lnTo>
                    <a:lnTo>
                      <a:pt x="0" y="52"/>
                    </a:lnTo>
                    <a:lnTo>
                      <a:pt x="34" y="57"/>
                    </a:lnTo>
                    <a:lnTo>
                      <a:pt x="69" y="63"/>
                    </a:lnTo>
                    <a:lnTo>
                      <a:pt x="76" y="1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7" name="Freeform 1279"/>
              <p:cNvSpPr>
                <a:spLocks/>
              </p:cNvSpPr>
              <p:nvPr/>
            </p:nvSpPr>
            <p:spPr bwMode="auto">
              <a:xfrm>
                <a:off x="2140" y="1975"/>
                <a:ext cx="5" cy="1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8" name="Line 1280"/>
              <p:cNvSpPr>
                <a:spLocks noChangeShapeType="1"/>
              </p:cNvSpPr>
              <p:nvPr/>
            </p:nvSpPr>
            <p:spPr bwMode="auto">
              <a:xfrm>
                <a:off x="2140" y="197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49" name="Freeform 1281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0" name="Freeform 1282"/>
              <p:cNvSpPr>
                <a:spLocks/>
              </p:cNvSpPr>
              <p:nvPr/>
            </p:nvSpPr>
            <p:spPr bwMode="auto">
              <a:xfrm>
                <a:off x="2140" y="1975"/>
                <a:ext cx="11" cy="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3" y="55"/>
                  </a:cxn>
                  <a:cxn ang="0">
                    <a:pos x="37" y="54"/>
                  </a:cxn>
                  <a:cxn ang="0">
                    <a:pos x="71" y="52"/>
                  </a:cxn>
                  <a:cxn ang="0">
                    <a:pos x="69" y="0"/>
                  </a:cxn>
                </a:cxnLst>
                <a:rect l="0" t="0" r="r" b="b"/>
                <a:pathLst>
                  <a:path w="71" h="55">
                    <a:moveTo>
                      <a:pt x="69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3" y="55"/>
                    </a:lnTo>
                    <a:lnTo>
                      <a:pt x="37" y="54"/>
                    </a:lnTo>
                    <a:lnTo>
                      <a:pt x="71" y="52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1" name="Freeform 1283"/>
              <p:cNvSpPr>
                <a:spLocks/>
              </p:cNvSpPr>
              <p:nvPr/>
            </p:nvSpPr>
            <p:spPr bwMode="auto">
              <a:xfrm>
                <a:off x="2140" y="198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2" name="Line 1284"/>
              <p:cNvSpPr>
                <a:spLocks noChangeShapeType="1"/>
              </p:cNvSpPr>
              <p:nvPr/>
            </p:nvSpPr>
            <p:spPr bwMode="auto">
              <a:xfrm>
                <a:off x="2140" y="1984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3" name="Freeform 1285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4" name="Freeform 1286"/>
              <p:cNvSpPr>
                <a:spLocks/>
              </p:cNvSpPr>
              <p:nvPr/>
            </p:nvSpPr>
            <p:spPr bwMode="auto">
              <a:xfrm>
                <a:off x="2140" y="1983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9"/>
                  </a:cxn>
                  <a:cxn ang="0">
                    <a:pos x="0" y="17"/>
                  </a:cxn>
                  <a:cxn ang="0">
                    <a:pos x="11" y="68"/>
                  </a:cxn>
                  <a:cxn ang="0">
                    <a:pos x="44" y="60"/>
                  </a:cxn>
                  <a:cxn ang="0">
                    <a:pos x="77" y="52"/>
                  </a:cxn>
                  <a:cxn ang="0">
                    <a:pos x="66" y="0"/>
                  </a:cxn>
                </a:cxnLst>
                <a:rect l="0" t="0" r="r" b="b"/>
                <a:pathLst>
                  <a:path w="77" h="68">
                    <a:moveTo>
                      <a:pt x="66" y="0"/>
                    </a:moveTo>
                    <a:lnTo>
                      <a:pt x="33" y="9"/>
                    </a:lnTo>
                    <a:lnTo>
                      <a:pt x="0" y="17"/>
                    </a:lnTo>
                    <a:lnTo>
                      <a:pt x="11" y="68"/>
                    </a:lnTo>
                    <a:lnTo>
                      <a:pt x="44" y="60"/>
                    </a:lnTo>
                    <a:lnTo>
                      <a:pt x="77" y="52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5" name="Freeform 1287"/>
              <p:cNvSpPr>
                <a:spLocks/>
              </p:cNvSpPr>
              <p:nvPr/>
            </p:nvSpPr>
            <p:spPr bwMode="auto">
              <a:xfrm>
                <a:off x="2142" y="1993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4"/>
                  </a:cxn>
                  <a:cxn ang="0">
                    <a:pos x="33" y="0"/>
                  </a:cxn>
                </a:cxnLst>
                <a:rect l="0" t="0" r="r" b="b"/>
                <a:pathLst>
                  <a:path w="33" h="14">
                    <a:moveTo>
                      <a:pt x="33" y="0"/>
                    </a:moveTo>
                    <a:lnTo>
                      <a:pt x="0" y="8"/>
                    </a:lnTo>
                    <a:lnTo>
                      <a:pt x="2" y="14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6" name="Line 1288"/>
              <p:cNvSpPr>
                <a:spLocks noChangeShapeType="1"/>
              </p:cNvSpPr>
              <p:nvPr/>
            </p:nvSpPr>
            <p:spPr bwMode="auto">
              <a:xfrm>
                <a:off x="2142" y="199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7" name="Freeform 1289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8" name="Freeform 1290"/>
              <p:cNvSpPr>
                <a:spLocks/>
              </p:cNvSpPr>
              <p:nvPr/>
            </p:nvSpPr>
            <p:spPr bwMode="auto">
              <a:xfrm>
                <a:off x="2142" y="1990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1" y="14"/>
                  </a:cxn>
                  <a:cxn ang="0">
                    <a:pos x="0" y="28"/>
                  </a:cxn>
                  <a:cxn ang="0">
                    <a:pos x="20" y="75"/>
                  </a:cxn>
                  <a:cxn ang="0">
                    <a:pos x="50" y="61"/>
                  </a:cxn>
                  <a:cxn ang="0">
                    <a:pos x="81" y="47"/>
                  </a:cxn>
                  <a:cxn ang="0">
                    <a:pos x="61" y="0"/>
                  </a:cxn>
                </a:cxnLst>
                <a:rect l="0" t="0" r="r" b="b"/>
                <a:pathLst>
                  <a:path w="81" h="75">
                    <a:moveTo>
                      <a:pt x="61" y="0"/>
                    </a:moveTo>
                    <a:lnTo>
                      <a:pt x="31" y="14"/>
                    </a:lnTo>
                    <a:lnTo>
                      <a:pt x="0" y="28"/>
                    </a:lnTo>
                    <a:lnTo>
                      <a:pt x="20" y="75"/>
                    </a:lnTo>
                    <a:lnTo>
                      <a:pt x="50" y="61"/>
                    </a:lnTo>
                    <a:lnTo>
                      <a:pt x="81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59" name="Freeform 1291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30" y="14"/>
                  </a:cxn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  <a:cxn ang="0">
                    <a:pos x="30" y="14"/>
                  </a:cxn>
                </a:cxnLst>
                <a:rect l="0" t="0" r="r" b="b"/>
                <a:pathLst>
                  <a:path w="65" h="50">
                    <a:moveTo>
                      <a:pt x="30" y="14"/>
                    </a:moveTo>
                    <a:lnTo>
                      <a:pt x="61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  <a:lnTo>
                      <a:pt x="3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0" name="Freeform 1292"/>
              <p:cNvSpPr>
                <a:spLocks/>
              </p:cNvSpPr>
              <p:nvPr/>
            </p:nvSpPr>
            <p:spPr bwMode="auto">
              <a:xfrm>
                <a:off x="2146" y="1998"/>
                <a:ext cx="10" cy="9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1" y="29"/>
                  </a:cxn>
                  <a:cxn ang="0">
                    <a:pos x="56" y="39"/>
                  </a:cxn>
                  <a:cxn ang="0">
                    <a:pos x="48" y="45"/>
                  </a:cxn>
                  <a:cxn ang="0">
                    <a:pos x="39" y="49"/>
                  </a:cxn>
                  <a:cxn ang="0">
                    <a:pos x="30" y="50"/>
                  </a:cxn>
                  <a:cxn ang="0">
                    <a:pos x="21" y="49"/>
                  </a:cxn>
                  <a:cxn ang="0">
                    <a:pos x="12" y="45"/>
                  </a:cxn>
                  <a:cxn ang="0">
                    <a:pos x="4" y="38"/>
                  </a:cxn>
                  <a:cxn ang="0">
                    <a:pos x="0" y="28"/>
                  </a:cxn>
                </a:cxnLst>
                <a:rect l="0" t="0" r="r" b="b"/>
                <a:pathLst>
                  <a:path w="65" h="50">
                    <a:moveTo>
                      <a:pt x="61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1" y="29"/>
                    </a:lnTo>
                    <a:lnTo>
                      <a:pt x="56" y="39"/>
                    </a:lnTo>
                    <a:lnTo>
                      <a:pt x="48" y="45"/>
                    </a:lnTo>
                    <a:lnTo>
                      <a:pt x="39" y="49"/>
                    </a:lnTo>
                    <a:lnTo>
                      <a:pt x="30" y="50"/>
                    </a:lnTo>
                    <a:lnTo>
                      <a:pt x="21" y="49"/>
                    </a:lnTo>
                    <a:lnTo>
                      <a:pt x="12" y="45"/>
                    </a:lnTo>
                    <a:lnTo>
                      <a:pt x="4" y="38"/>
                    </a:lnTo>
                    <a:lnTo>
                      <a:pt x="0" y="2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1" name="Freeform 1293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28" y="20"/>
                  </a:cxn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  <a:cxn ang="0">
                    <a:pos x="28" y="20"/>
                  </a:cxn>
                </a:cxnLst>
                <a:rect l="0" t="0" r="r" b="b"/>
                <a:pathLst>
                  <a:path w="62" h="56">
                    <a:moveTo>
                      <a:pt x="28" y="20"/>
                    </a:moveTo>
                    <a:lnTo>
                      <a:pt x="55" y="0"/>
                    </a:ln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  <a:lnTo>
                      <a:pt x="28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2" name="Freeform 1294"/>
              <p:cNvSpPr>
                <a:spLocks/>
              </p:cNvSpPr>
              <p:nvPr/>
            </p:nvSpPr>
            <p:spPr bwMode="auto">
              <a:xfrm>
                <a:off x="2001" y="2086"/>
                <a:ext cx="10" cy="10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9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8" y="39"/>
                  </a:cxn>
                  <a:cxn ang="0">
                    <a:pos x="51" y="47"/>
                  </a:cxn>
                  <a:cxn ang="0">
                    <a:pos x="43" y="53"/>
                  </a:cxn>
                  <a:cxn ang="0">
                    <a:pos x="35" y="55"/>
                  </a:cxn>
                  <a:cxn ang="0">
                    <a:pos x="25" y="56"/>
                  </a:cxn>
                  <a:cxn ang="0">
                    <a:pos x="15" y="54"/>
                  </a:cxn>
                  <a:cxn ang="0">
                    <a:pos x="7" y="48"/>
                  </a:cxn>
                  <a:cxn ang="0">
                    <a:pos x="0" y="41"/>
                  </a:cxn>
                </a:cxnLst>
                <a:rect l="0" t="0" r="r" b="b"/>
                <a:pathLst>
                  <a:path w="62" h="56">
                    <a:moveTo>
                      <a:pt x="55" y="0"/>
                    </a:moveTo>
                    <a:lnTo>
                      <a:pt x="60" y="9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8" y="39"/>
                    </a:lnTo>
                    <a:lnTo>
                      <a:pt x="51" y="47"/>
                    </a:lnTo>
                    <a:lnTo>
                      <a:pt x="43" y="53"/>
                    </a:lnTo>
                    <a:lnTo>
                      <a:pt x="35" y="55"/>
                    </a:lnTo>
                    <a:lnTo>
                      <a:pt x="25" y="56"/>
                    </a:lnTo>
                    <a:lnTo>
                      <a:pt x="15" y="54"/>
                    </a:lnTo>
                    <a:lnTo>
                      <a:pt x="7" y="48"/>
                    </a:lnTo>
                    <a:lnTo>
                      <a:pt x="0" y="4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3" name="Freeform 1295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4" name="Freeform 1296"/>
              <p:cNvSpPr>
                <a:spLocks/>
              </p:cNvSpPr>
              <p:nvPr/>
            </p:nvSpPr>
            <p:spPr bwMode="auto">
              <a:xfrm>
                <a:off x="1996" y="2079"/>
                <a:ext cx="14" cy="14"/>
              </a:xfrm>
              <a:custGeom>
                <a:avLst/>
                <a:gdLst/>
                <a:ahLst/>
                <a:cxnLst>
                  <a:cxn ang="0">
                    <a:pos x="28" y="84"/>
                  </a:cxn>
                  <a:cxn ang="0">
                    <a:pos x="56" y="63"/>
                  </a:cxn>
                  <a:cxn ang="0">
                    <a:pos x="83" y="43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4"/>
                  </a:cxn>
                </a:cxnLst>
                <a:rect l="0" t="0" r="r" b="b"/>
                <a:pathLst>
                  <a:path w="83" h="84">
                    <a:moveTo>
                      <a:pt x="28" y="84"/>
                    </a:moveTo>
                    <a:lnTo>
                      <a:pt x="56" y="63"/>
                    </a:lnTo>
                    <a:lnTo>
                      <a:pt x="83" y="43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5" name="Freeform 1297"/>
              <p:cNvSpPr>
                <a:spLocks/>
              </p:cNvSpPr>
              <p:nvPr/>
            </p:nvSpPr>
            <p:spPr bwMode="auto">
              <a:xfrm>
                <a:off x="2000" y="2078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6" name="Line 1298"/>
              <p:cNvSpPr>
                <a:spLocks noChangeShapeType="1"/>
              </p:cNvSpPr>
              <p:nvPr/>
            </p:nvSpPr>
            <p:spPr bwMode="auto">
              <a:xfrm flipH="1" flipV="1">
                <a:off x="2004" y="20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7" name="Freeform 1299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8" name="Freeform 1300"/>
              <p:cNvSpPr>
                <a:spLocks/>
              </p:cNvSpPr>
              <p:nvPr/>
            </p:nvSpPr>
            <p:spPr bwMode="auto">
              <a:xfrm>
                <a:off x="1990" y="2072"/>
                <a:ext cx="14" cy="15"/>
              </a:xfrm>
              <a:custGeom>
                <a:avLst/>
                <a:gdLst/>
                <a:ahLst/>
                <a:cxnLst>
                  <a:cxn ang="0">
                    <a:pos x="36" y="88"/>
                  </a:cxn>
                  <a:cxn ang="0">
                    <a:pos x="59" y="61"/>
                  </a:cxn>
                  <a:cxn ang="0">
                    <a:pos x="82" y="35"/>
                  </a:cxn>
                  <a:cxn ang="0">
                    <a:pos x="46" y="0"/>
                  </a:cxn>
                  <a:cxn ang="0">
                    <a:pos x="23" y="27"/>
                  </a:cxn>
                  <a:cxn ang="0">
                    <a:pos x="0" y="53"/>
                  </a:cxn>
                  <a:cxn ang="0">
                    <a:pos x="36" y="88"/>
                  </a:cxn>
                </a:cxnLst>
                <a:rect l="0" t="0" r="r" b="b"/>
                <a:pathLst>
                  <a:path w="82" h="88">
                    <a:moveTo>
                      <a:pt x="36" y="88"/>
                    </a:moveTo>
                    <a:lnTo>
                      <a:pt x="59" y="61"/>
                    </a:lnTo>
                    <a:lnTo>
                      <a:pt x="82" y="35"/>
                    </a:lnTo>
                    <a:lnTo>
                      <a:pt x="46" y="0"/>
                    </a:lnTo>
                    <a:lnTo>
                      <a:pt x="23" y="27"/>
                    </a:lnTo>
                    <a:lnTo>
                      <a:pt x="0" y="53"/>
                    </a:lnTo>
                    <a:lnTo>
                      <a:pt x="36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69" name="Freeform 1301"/>
              <p:cNvSpPr>
                <a:spLocks/>
              </p:cNvSpPr>
              <p:nvPr/>
            </p:nvSpPr>
            <p:spPr bwMode="auto">
              <a:xfrm>
                <a:off x="1994" y="2072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3" y="4"/>
                  </a:cxn>
                  <a:cxn ang="0">
                    <a:pos x="19" y="0"/>
                  </a:cxn>
                  <a:cxn ang="0">
                    <a:pos x="0" y="31"/>
                  </a:cxn>
                </a:cxnLst>
                <a:rect l="0" t="0" r="r" b="b"/>
                <a:pathLst>
                  <a:path w="23" h="31">
                    <a:moveTo>
                      <a:pt x="0" y="31"/>
                    </a:moveTo>
                    <a:lnTo>
                      <a:pt x="23" y="4"/>
                    </a:lnTo>
                    <a:lnTo>
                      <a:pt x="19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0" name="Line 1302"/>
              <p:cNvSpPr>
                <a:spLocks noChangeShapeType="1"/>
              </p:cNvSpPr>
              <p:nvPr/>
            </p:nvSpPr>
            <p:spPr bwMode="auto">
              <a:xfrm flipH="1" flipV="1">
                <a:off x="1997" y="2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1" name="Freeform 1303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2" name="Freeform 1304"/>
              <p:cNvSpPr>
                <a:spLocks/>
              </p:cNvSpPr>
              <p:nvPr/>
            </p:nvSpPr>
            <p:spPr bwMode="auto">
              <a:xfrm>
                <a:off x="1984" y="2067"/>
                <a:ext cx="13" cy="15"/>
              </a:xfrm>
              <a:custGeom>
                <a:avLst/>
                <a:gdLst/>
                <a:ahLst/>
                <a:cxnLst>
                  <a:cxn ang="0">
                    <a:pos x="41" y="88"/>
                  </a:cxn>
                  <a:cxn ang="0">
                    <a:pos x="60" y="58"/>
                  </a:cxn>
                  <a:cxn ang="0">
                    <a:pos x="79" y="27"/>
                  </a:cxn>
                  <a:cxn ang="0">
                    <a:pos x="37" y="0"/>
                  </a:cxn>
                  <a:cxn ang="0">
                    <a:pos x="18" y="30"/>
                  </a:cxn>
                  <a:cxn ang="0">
                    <a:pos x="0" y="60"/>
                  </a:cxn>
                  <a:cxn ang="0">
                    <a:pos x="41" y="88"/>
                  </a:cxn>
                </a:cxnLst>
                <a:rect l="0" t="0" r="r" b="b"/>
                <a:pathLst>
                  <a:path w="79" h="88">
                    <a:moveTo>
                      <a:pt x="41" y="88"/>
                    </a:moveTo>
                    <a:lnTo>
                      <a:pt x="60" y="58"/>
                    </a:lnTo>
                    <a:lnTo>
                      <a:pt x="79" y="27"/>
                    </a:lnTo>
                    <a:lnTo>
                      <a:pt x="37" y="0"/>
                    </a:lnTo>
                    <a:lnTo>
                      <a:pt x="18" y="30"/>
                    </a:lnTo>
                    <a:lnTo>
                      <a:pt x="0" y="60"/>
                    </a:lnTo>
                    <a:lnTo>
                      <a:pt x="41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3" name="Freeform 1305"/>
              <p:cNvSpPr>
                <a:spLocks/>
              </p:cNvSpPr>
              <p:nvPr/>
            </p:nvSpPr>
            <p:spPr bwMode="auto">
              <a:xfrm>
                <a:off x="1987" y="2066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4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4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4" name="Line 1306"/>
              <p:cNvSpPr>
                <a:spLocks noChangeShapeType="1"/>
              </p:cNvSpPr>
              <p:nvPr/>
            </p:nvSpPr>
            <p:spPr bwMode="auto">
              <a:xfrm flipH="1" flipV="1">
                <a:off x="1989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5" name="Freeform 1307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6" name="Freeform 1308"/>
              <p:cNvSpPr>
                <a:spLocks/>
              </p:cNvSpPr>
              <p:nvPr/>
            </p:nvSpPr>
            <p:spPr bwMode="auto">
              <a:xfrm>
                <a:off x="1978" y="2063"/>
                <a:ext cx="11" cy="15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7" name="Freeform 1309"/>
              <p:cNvSpPr>
                <a:spLocks/>
              </p:cNvSpPr>
              <p:nvPr/>
            </p:nvSpPr>
            <p:spPr bwMode="auto">
              <a:xfrm>
                <a:off x="1980" y="2063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8" name="Line 1310"/>
              <p:cNvSpPr>
                <a:spLocks noChangeShapeType="1"/>
              </p:cNvSpPr>
              <p:nvPr/>
            </p:nvSpPr>
            <p:spPr bwMode="auto">
              <a:xfrm flipH="1" flipV="1">
                <a:off x="1981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79" name="Freeform 1311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0" name="Freeform 1312"/>
              <p:cNvSpPr>
                <a:spLocks/>
              </p:cNvSpPr>
              <p:nvPr/>
            </p:nvSpPr>
            <p:spPr bwMode="auto">
              <a:xfrm>
                <a:off x="1971" y="2062"/>
                <a:ext cx="10" cy="13"/>
              </a:xfrm>
              <a:custGeom>
                <a:avLst/>
                <a:gdLst/>
                <a:ahLst/>
                <a:cxnLst>
                  <a:cxn ang="0">
                    <a:pos x="50" y="80"/>
                  </a:cxn>
                  <a:cxn ang="0">
                    <a:pos x="55" y="44"/>
                  </a:cxn>
                  <a:cxn ang="0">
                    <a:pos x="61" y="8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50" y="80"/>
                  </a:cxn>
                </a:cxnLst>
                <a:rect l="0" t="0" r="r" b="b"/>
                <a:pathLst>
                  <a:path w="61" h="80">
                    <a:moveTo>
                      <a:pt x="50" y="80"/>
                    </a:moveTo>
                    <a:lnTo>
                      <a:pt x="55" y="44"/>
                    </a:lnTo>
                    <a:lnTo>
                      <a:pt x="61" y="8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50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1" name="Freeform 1313"/>
              <p:cNvSpPr>
                <a:spLocks/>
              </p:cNvSpPr>
              <p:nvPr/>
            </p:nvSpPr>
            <p:spPr bwMode="auto">
              <a:xfrm>
                <a:off x="1971" y="2062"/>
                <a:ext cx="1" cy="6"/>
              </a:xfrm>
              <a:custGeom>
                <a:avLst/>
                <a:gdLst/>
                <a:ahLst/>
                <a:cxnLst>
                  <a:cxn ang="0">
                    <a:pos x="2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2" y="36"/>
                  </a:cxn>
                </a:cxnLst>
                <a:rect l="0" t="0" r="r" b="b"/>
                <a:pathLst>
                  <a:path w="7" h="36">
                    <a:moveTo>
                      <a:pt x="2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2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2" name="Line 1314"/>
              <p:cNvSpPr>
                <a:spLocks noChangeShapeType="1"/>
              </p:cNvSpPr>
              <p:nvPr/>
            </p:nvSpPr>
            <p:spPr bwMode="auto">
              <a:xfrm flipH="1">
                <a:off x="1971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3" name="Freeform 1315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4" name="Freeform 1316"/>
              <p:cNvSpPr>
                <a:spLocks/>
              </p:cNvSpPr>
              <p:nvPr/>
            </p:nvSpPr>
            <p:spPr bwMode="auto">
              <a:xfrm>
                <a:off x="1963" y="2062"/>
                <a:ext cx="9" cy="12"/>
              </a:xfrm>
              <a:custGeom>
                <a:avLst/>
                <a:gdLst/>
                <a:ahLst/>
                <a:cxnLst>
                  <a:cxn ang="0">
                    <a:pos x="52" y="72"/>
                  </a:cxn>
                  <a:cxn ang="0">
                    <a:pos x="51" y="36"/>
                  </a:cxn>
                  <a:cxn ang="0">
                    <a:pos x="49" y="0"/>
                  </a:cxn>
                  <a:cxn ang="0">
                    <a:pos x="0" y="1"/>
                  </a:cxn>
                  <a:cxn ang="0">
                    <a:pos x="1" y="37"/>
                  </a:cxn>
                  <a:cxn ang="0">
                    <a:pos x="2" y="73"/>
                  </a:cxn>
                  <a:cxn ang="0">
                    <a:pos x="52" y="72"/>
                  </a:cxn>
                </a:cxnLst>
                <a:rect l="0" t="0" r="r" b="b"/>
                <a:pathLst>
                  <a:path w="52" h="73">
                    <a:moveTo>
                      <a:pt x="52" y="72"/>
                    </a:moveTo>
                    <a:lnTo>
                      <a:pt x="51" y="36"/>
                    </a:lnTo>
                    <a:lnTo>
                      <a:pt x="49" y="0"/>
                    </a:lnTo>
                    <a:lnTo>
                      <a:pt x="0" y="1"/>
                    </a:lnTo>
                    <a:lnTo>
                      <a:pt x="1" y="37"/>
                    </a:lnTo>
                    <a:lnTo>
                      <a:pt x="2" y="73"/>
                    </a:lnTo>
                    <a:lnTo>
                      <a:pt x="5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5" name="Freeform 1317"/>
              <p:cNvSpPr>
                <a:spLocks/>
              </p:cNvSpPr>
              <p:nvPr/>
            </p:nvSpPr>
            <p:spPr bwMode="auto">
              <a:xfrm>
                <a:off x="1962" y="206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6" name="Line 1318"/>
              <p:cNvSpPr>
                <a:spLocks noChangeShapeType="1"/>
              </p:cNvSpPr>
              <p:nvPr/>
            </p:nvSpPr>
            <p:spPr bwMode="auto">
              <a:xfrm flipH="1">
                <a:off x="1962" y="20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7" name="Freeform 1319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8" name="Freeform 1320"/>
              <p:cNvSpPr>
                <a:spLocks/>
              </p:cNvSpPr>
              <p:nvPr/>
            </p:nvSpPr>
            <p:spPr bwMode="auto">
              <a:xfrm>
                <a:off x="1954" y="2062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8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8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89" name="Freeform 1321"/>
              <p:cNvSpPr>
                <a:spLocks/>
              </p:cNvSpPr>
              <p:nvPr/>
            </p:nvSpPr>
            <p:spPr bwMode="auto">
              <a:xfrm>
                <a:off x="1953" y="2064"/>
                <a:ext cx="2" cy="6"/>
              </a:xfrm>
              <a:custGeom>
                <a:avLst/>
                <a:gdLst/>
                <a:ahLst/>
                <a:cxnLst>
                  <a:cxn ang="0">
                    <a:pos x="15" y="35"/>
                  </a:cxn>
                  <a:cxn ang="0">
                    <a:pos x="7" y="0"/>
                  </a:cxn>
                  <a:cxn ang="0">
                    <a:pos x="0" y="2"/>
                  </a:cxn>
                  <a:cxn ang="0">
                    <a:pos x="15" y="35"/>
                  </a:cxn>
                </a:cxnLst>
                <a:rect l="0" t="0" r="r" b="b"/>
                <a:pathLst>
                  <a:path w="15" h="35">
                    <a:moveTo>
                      <a:pt x="15" y="35"/>
                    </a:moveTo>
                    <a:lnTo>
                      <a:pt x="7" y="0"/>
                    </a:lnTo>
                    <a:lnTo>
                      <a:pt x="0" y="2"/>
                    </a:lnTo>
                    <a:lnTo>
                      <a:pt x="15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0" name="Line 1322"/>
              <p:cNvSpPr>
                <a:spLocks noChangeShapeType="1"/>
              </p:cNvSpPr>
              <p:nvPr/>
            </p:nvSpPr>
            <p:spPr bwMode="auto">
              <a:xfrm flipH="1">
                <a:off x="1953" y="20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1" name="Freeform 1323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2" name="Freeform 1324"/>
              <p:cNvSpPr>
                <a:spLocks/>
              </p:cNvSpPr>
              <p:nvPr/>
            </p:nvSpPr>
            <p:spPr bwMode="auto">
              <a:xfrm>
                <a:off x="1945" y="2064"/>
                <a:ext cx="12" cy="15"/>
              </a:xfrm>
              <a:custGeom>
                <a:avLst/>
                <a:gdLst/>
                <a:ahLst/>
                <a:cxnLst>
                  <a:cxn ang="0">
                    <a:pos x="73" y="65"/>
                  </a:cxn>
                  <a:cxn ang="0">
                    <a:pos x="59" y="33"/>
                  </a:cxn>
                  <a:cxn ang="0">
                    <a:pos x="44" y="0"/>
                  </a:cxn>
                  <a:cxn ang="0">
                    <a:pos x="0" y="22"/>
                  </a:cxn>
                  <a:cxn ang="0">
                    <a:pos x="15" y="55"/>
                  </a:cxn>
                  <a:cxn ang="0">
                    <a:pos x="29" y="87"/>
                  </a:cxn>
                  <a:cxn ang="0">
                    <a:pos x="73" y="65"/>
                  </a:cxn>
                </a:cxnLst>
                <a:rect l="0" t="0" r="r" b="b"/>
                <a:pathLst>
                  <a:path w="73" h="87">
                    <a:moveTo>
                      <a:pt x="73" y="65"/>
                    </a:moveTo>
                    <a:lnTo>
                      <a:pt x="59" y="33"/>
                    </a:lnTo>
                    <a:lnTo>
                      <a:pt x="44" y="0"/>
                    </a:lnTo>
                    <a:lnTo>
                      <a:pt x="0" y="22"/>
                    </a:lnTo>
                    <a:lnTo>
                      <a:pt x="15" y="55"/>
                    </a:lnTo>
                    <a:lnTo>
                      <a:pt x="29" y="87"/>
                    </a:lnTo>
                    <a:lnTo>
                      <a:pt x="73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3" name="Freeform 1325"/>
              <p:cNvSpPr>
                <a:spLocks/>
              </p:cNvSpPr>
              <p:nvPr/>
            </p:nvSpPr>
            <p:spPr bwMode="auto">
              <a:xfrm>
                <a:off x="1944" y="2068"/>
                <a:ext cx="4" cy="5"/>
              </a:xfrm>
              <a:custGeom>
                <a:avLst/>
                <a:gdLst/>
                <a:ahLst/>
                <a:cxnLst>
                  <a:cxn ang="0">
                    <a:pos x="20" y="33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0" y="33"/>
                  </a:cxn>
                </a:cxnLst>
                <a:rect l="0" t="0" r="r" b="b"/>
                <a:pathLst>
                  <a:path w="20" h="33">
                    <a:moveTo>
                      <a:pt x="20" y="33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0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4" name="Line 1326"/>
              <p:cNvSpPr>
                <a:spLocks noChangeShapeType="1"/>
              </p:cNvSpPr>
              <p:nvPr/>
            </p:nvSpPr>
            <p:spPr bwMode="auto">
              <a:xfrm flipH="1">
                <a:off x="1944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5" name="Freeform 1327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6" name="Freeform 1328"/>
              <p:cNvSpPr>
                <a:spLocks/>
              </p:cNvSpPr>
              <p:nvPr/>
            </p:nvSpPr>
            <p:spPr bwMode="auto">
              <a:xfrm>
                <a:off x="1938" y="2068"/>
                <a:ext cx="13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1" y="29"/>
                  </a:cxn>
                  <a:cxn ang="0">
                    <a:pos x="41" y="0"/>
                  </a:cxn>
                  <a:cxn ang="0">
                    <a:pos x="0" y="30"/>
                  </a:cxn>
                  <a:cxn ang="0">
                    <a:pos x="20" y="59"/>
                  </a:cxn>
                  <a:cxn ang="0">
                    <a:pos x="40" y="88"/>
                  </a:cxn>
                  <a:cxn ang="0">
                    <a:pos x="80" y="58"/>
                  </a:cxn>
                </a:cxnLst>
                <a:rect l="0" t="0" r="r" b="b"/>
                <a:pathLst>
                  <a:path w="80" h="88">
                    <a:moveTo>
                      <a:pt x="80" y="58"/>
                    </a:moveTo>
                    <a:lnTo>
                      <a:pt x="61" y="29"/>
                    </a:lnTo>
                    <a:lnTo>
                      <a:pt x="41" y="0"/>
                    </a:lnTo>
                    <a:lnTo>
                      <a:pt x="0" y="30"/>
                    </a:lnTo>
                    <a:lnTo>
                      <a:pt x="20" y="59"/>
                    </a:lnTo>
                    <a:lnTo>
                      <a:pt x="40" y="88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7" name="Freeform 1329"/>
              <p:cNvSpPr>
                <a:spLocks/>
              </p:cNvSpPr>
              <p:nvPr/>
            </p:nvSpPr>
            <p:spPr bwMode="auto">
              <a:xfrm>
                <a:off x="1937" y="2074"/>
                <a:ext cx="4" cy="4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5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5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8" name="Line 1330"/>
              <p:cNvSpPr>
                <a:spLocks noChangeShapeType="1"/>
              </p:cNvSpPr>
              <p:nvPr/>
            </p:nvSpPr>
            <p:spPr bwMode="auto">
              <a:xfrm flipH="1">
                <a:off x="1937" y="20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899" name="Freeform 1331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0" name="Freeform 1332"/>
              <p:cNvSpPr>
                <a:spLocks/>
              </p:cNvSpPr>
              <p:nvPr/>
            </p:nvSpPr>
            <p:spPr bwMode="auto">
              <a:xfrm>
                <a:off x="1931" y="2074"/>
                <a:ext cx="14" cy="15"/>
              </a:xfrm>
              <a:custGeom>
                <a:avLst/>
                <a:gdLst/>
                <a:ahLst/>
                <a:cxnLst>
                  <a:cxn ang="0">
                    <a:pos x="84" y="48"/>
                  </a:cxn>
                  <a:cxn ang="0">
                    <a:pos x="59" y="24"/>
                  </a:cxn>
                  <a:cxn ang="0">
                    <a:pos x="34" y="0"/>
                  </a:cxn>
                  <a:cxn ang="0">
                    <a:pos x="0" y="38"/>
                  </a:cxn>
                  <a:cxn ang="0">
                    <a:pos x="25" y="62"/>
                  </a:cxn>
                  <a:cxn ang="0">
                    <a:pos x="50" y="87"/>
                  </a:cxn>
                  <a:cxn ang="0">
                    <a:pos x="84" y="48"/>
                  </a:cxn>
                </a:cxnLst>
                <a:rect l="0" t="0" r="r" b="b"/>
                <a:pathLst>
                  <a:path w="84" h="87">
                    <a:moveTo>
                      <a:pt x="84" y="48"/>
                    </a:moveTo>
                    <a:lnTo>
                      <a:pt x="59" y="24"/>
                    </a:lnTo>
                    <a:lnTo>
                      <a:pt x="34" y="0"/>
                    </a:lnTo>
                    <a:lnTo>
                      <a:pt x="0" y="38"/>
                    </a:lnTo>
                    <a:lnTo>
                      <a:pt x="25" y="62"/>
                    </a:lnTo>
                    <a:lnTo>
                      <a:pt x="50" y="87"/>
                    </a:lnTo>
                    <a:lnTo>
                      <a:pt x="84" y="4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1" name="Freeform 1333"/>
              <p:cNvSpPr>
                <a:spLocks/>
              </p:cNvSpPr>
              <p:nvPr/>
            </p:nvSpPr>
            <p:spPr bwMode="auto">
              <a:xfrm>
                <a:off x="1931" y="2081"/>
                <a:ext cx="4" cy="4"/>
              </a:xfrm>
              <a:custGeom>
                <a:avLst/>
                <a:gdLst/>
                <a:ahLst/>
                <a:cxnLst>
                  <a:cxn ang="0">
                    <a:pos x="29" y="24"/>
                  </a:cxn>
                  <a:cxn ang="0">
                    <a:pos x="4" y="0"/>
                  </a:cxn>
                  <a:cxn ang="0">
                    <a:pos x="0" y="5"/>
                  </a:cxn>
                  <a:cxn ang="0">
                    <a:pos x="29" y="24"/>
                  </a:cxn>
                </a:cxnLst>
                <a:rect l="0" t="0" r="r" b="b"/>
                <a:pathLst>
                  <a:path w="29" h="24">
                    <a:moveTo>
                      <a:pt x="29" y="24"/>
                    </a:moveTo>
                    <a:lnTo>
                      <a:pt x="4" y="0"/>
                    </a:lnTo>
                    <a:lnTo>
                      <a:pt x="0" y="5"/>
                    </a:lnTo>
                    <a:lnTo>
                      <a:pt x="29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2" name="Line 1334"/>
              <p:cNvSpPr>
                <a:spLocks noChangeShapeType="1"/>
              </p:cNvSpPr>
              <p:nvPr/>
            </p:nvSpPr>
            <p:spPr bwMode="auto">
              <a:xfrm flipH="1">
                <a:off x="1931" y="20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3" name="Freeform 1335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4" name="Freeform 1336"/>
              <p:cNvSpPr>
                <a:spLocks/>
              </p:cNvSpPr>
              <p:nvPr/>
            </p:nvSpPr>
            <p:spPr bwMode="auto">
              <a:xfrm>
                <a:off x="1926" y="2081"/>
                <a:ext cx="14" cy="14"/>
              </a:xfrm>
              <a:custGeom>
                <a:avLst/>
                <a:gdLst/>
                <a:ahLst/>
                <a:cxnLst>
                  <a:cxn ang="0">
                    <a:pos x="83" y="39"/>
                  </a:cxn>
                  <a:cxn ang="0">
                    <a:pos x="55" y="19"/>
                  </a:cxn>
                  <a:cxn ang="0">
                    <a:pos x="26" y="0"/>
                  </a:cxn>
                  <a:cxn ang="0">
                    <a:pos x="0" y="44"/>
                  </a:cxn>
                  <a:cxn ang="0">
                    <a:pos x="28" y="64"/>
                  </a:cxn>
                  <a:cxn ang="0">
                    <a:pos x="57" y="83"/>
                  </a:cxn>
                  <a:cxn ang="0">
                    <a:pos x="83" y="39"/>
                  </a:cxn>
                </a:cxnLst>
                <a:rect l="0" t="0" r="r" b="b"/>
                <a:pathLst>
                  <a:path w="83" h="83">
                    <a:moveTo>
                      <a:pt x="83" y="39"/>
                    </a:moveTo>
                    <a:lnTo>
                      <a:pt x="55" y="19"/>
                    </a:lnTo>
                    <a:lnTo>
                      <a:pt x="26" y="0"/>
                    </a:lnTo>
                    <a:lnTo>
                      <a:pt x="0" y="44"/>
                    </a:lnTo>
                    <a:lnTo>
                      <a:pt x="28" y="64"/>
                    </a:lnTo>
                    <a:lnTo>
                      <a:pt x="57" y="83"/>
                    </a:lnTo>
                    <a:lnTo>
                      <a:pt x="83" y="3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5" name="Freeform 1337"/>
              <p:cNvSpPr>
                <a:spLocks/>
              </p:cNvSpPr>
              <p:nvPr/>
            </p:nvSpPr>
            <p:spPr bwMode="auto">
              <a:xfrm>
                <a:off x="1926" y="2089"/>
                <a:ext cx="5" cy="3"/>
              </a:xfrm>
              <a:custGeom>
                <a:avLst/>
                <a:gdLst/>
                <a:ahLst/>
                <a:cxnLst>
                  <a:cxn ang="0">
                    <a:pos x="31" y="20"/>
                  </a:cxn>
                  <a:cxn ang="0">
                    <a:pos x="3" y="0"/>
                  </a:cxn>
                  <a:cxn ang="0">
                    <a:pos x="0" y="8"/>
                  </a:cxn>
                  <a:cxn ang="0">
                    <a:pos x="31" y="20"/>
                  </a:cxn>
                </a:cxnLst>
                <a:rect l="0" t="0" r="r" b="b"/>
                <a:pathLst>
                  <a:path w="31" h="20">
                    <a:moveTo>
                      <a:pt x="31" y="20"/>
                    </a:moveTo>
                    <a:lnTo>
                      <a:pt x="3" y="0"/>
                    </a:lnTo>
                    <a:lnTo>
                      <a:pt x="0" y="8"/>
                    </a:lnTo>
                    <a:lnTo>
                      <a:pt x="31" y="2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6" name="Line 1338"/>
              <p:cNvSpPr>
                <a:spLocks noChangeShapeType="1"/>
              </p:cNvSpPr>
              <p:nvPr/>
            </p:nvSpPr>
            <p:spPr bwMode="auto">
              <a:xfrm flipH="1">
                <a:off x="1926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7" name="Freeform 1339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8" name="Freeform 1340"/>
              <p:cNvSpPr>
                <a:spLocks/>
              </p:cNvSpPr>
              <p:nvPr/>
            </p:nvSpPr>
            <p:spPr bwMode="auto">
              <a:xfrm>
                <a:off x="1923" y="2090"/>
                <a:ext cx="13" cy="12"/>
              </a:xfrm>
              <a:custGeom>
                <a:avLst/>
                <a:gdLst/>
                <a:ahLst/>
                <a:cxnLst>
                  <a:cxn ang="0">
                    <a:pos x="80" y="23"/>
                  </a:cxn>
                  <a:cxn ang="0">
                    <a:pos x="48" y="12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0"/>
                  </a:cxn>
                  <a:cxn ang="0">
                    <a:pos x="64" y="72"/>
                  </a:cxn>
                  <a:cxn ang="0">
                    <a:pos x="80" y="23"/>
                  </a:cxn>
                </a:cxnLst>
                <a:rect l="0" t="0" r="r" b="b"/>
                <a:pathLst>
                  <a:path w="80" h="72">
                    <a:moveTo>
                      <a:pt x="80" y="23"/>
                    </a:moveTo>
                    <a:lnTo>
                      <a:pt x="48" y="12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0"/>
                    </a:lnTo>
                    <a:lnTo>
                      <a:pt x="64" y="72"/>
                    </a:lnTo>
                    <a:lnTo>
                      <a:pt x="80" y="2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09" name="Freeform 1341"/>
              <p:cNvSpPr>
                <a:spLocks/>
              </p:cNvSpPr>
              <p:nvPr/>
            </p:nvSpPr>
            <p:spPr bwMode="auto">
              <a:xfrm>
                <a:off x="1922" y="2098"/>
                <a:ext cx="6" cy="2"/>
              </a:xfrm>
              <a:custGeom>
                <a:avLst/>
                <a:gdLst/>
                <a:ahLst/>
                <a:cxnLst>
                  <a:cxn ang="0">
                    <a:pos x="34" y="11"/>
                  </a:cxn>
                  <a:cxn ang="0">
                    <a:pos x="2" y="0"/>
                  </a:cxn>
                  <a:cxn ang="0">
                    <a:pos x="0" y="6"/>
                  </a:cxn>
                  <a:cxn ang="0">
                    <a:pos x="34" y="11"/>
                  </a:cxn>
                </a:cxnLst>
                <a:rect l="0" t="0" r="r" b="b"/>
                <a:pathLst>
                  <a:path w="34" h="11">
                    <a:moveTo>
                      <a:pt x="34" y="11"/>
                    </a:moveTo>
                    <a:lnTo>
                      <a:pt x="2" y="0"/>
                    </a:lnTo>
                    <a:lnTo>
                      <a:pt x="0" y="6"/>
                    </a:lnTo>
                    <a:lnTo>
                      <a:pt x="34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0" name="Line 1342"/>
              <p:cNvSpPr>
                <a:spLocks noChangeShapeType="1"/>
              </p:cNvSpPr>
              <p:nvPr/>
            </p:nvSpPr>
            <p:spPr bwMode="auto">
              <a:xfrm flipH="1">
                <a:off x="1922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1" name="Freeform 1343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2" name="Freeform 1344"/>
              <p:cNvSpPr>
                <a:spLocks/>
              </p:cNvSpPr>
              <p:nvPr/>
            </p:nvSpPr>
            <p:spPr bwMode="auto">
              <a:xfrm>
                <a:off x="1921" y="2099"/>
                <a:ext cx="13" cy="11"/>
              </a:xfrm>
              <a:custGeom>
                <a:avLst/>
                <a:gdLst/>
                <a:ahLst/>
                <a:cxnLst>
                  <a:cxn ang="0">
                    <a:pos x="77" y="11"/>
                  </a:cxn>
                  <a:cxn ang="0">
                    <a:pos x="43" y="5"/>
                  </a:cxn>
                  <a:cxn ang="0">
                    <a:pos x="9" y="0"/>
                  </a:cxn>
                  <a:cxn ang="0">
                    <a:pos x="0" y="52"/>
                  </a:cxn>
                  <a:cxn ang="0">
                    <a:pos x="34" y="58"/>
                  </a:cxn>
                  <a:cxn ang="0">
                    <a:pos x="68" y="63"/>
                  </a:cxn>
                  <a:cxn ang="0">
                    <a:pos x="77" y="11"/>
                  </a:cxn>
                </a:cxnLst>
                <a:rect l="0" t="0" r="r" b="b"/>
                <a:pathLst>
                  <a:path w="77" h="63">
                    <a:moveTo>
                      <a:pt x="77" y="11"/>
                    </a:moveTo>
                    <a:lnTo>
                      <a:pt x="43" y="5"/>
                    </a:lnTo>
                    <a:lnTo>
                      <a:pt x="9" y="0"/>
                    </a:lnTo>
                    <a:lnTo>
                      <a:pt x="0" y="52"/>
                    </a:lnTo>
                    <a:lnTo>
                      <a:pt x="34" y="58"/>
                    </a:lnTo>
                    <a:lnTo>
                      <a:pt x="68" y="63"/>
                    </a:lnTo>
                    <a:lnTo>
                      <a:pt x="77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3" name="Freeform 1345"/>
              <p:cNvSpPr>
                <a:spLocks/>
              </p:cNvSpPr>
              <p:nvPr/>
            </p:nvSpPr>
            <p:spPr bwMode="auto">
              <a:xfrm>
                <a:off x="1921" y="2108"/>
                <a:ext cx="6" cy="1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6"/>
                  </a:cxn>
                </a:cxnLst>
                <a:rect l="0" t="0" r="r" b="b"/>
                <a:pathLst>
                  <a:path w="34" h="7">
                    <a:moveTo>
                      <a:pt x="34" y="6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4" name="Line 1346"/>
              <p:cNvSpPr>
                <a:spLocks noChangeShapeType="1"/>
              </p:cNvSpPr>
              <p:nvPr/>
            </p:nvSpPr>
            <p:spPr bwMode="auto">
              <a:xfrm>
                <a:off x="1921" y="21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5" name="Freeform 1347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6" name="Freeform 1348"/>
              <p:cNvSpPr>
                <a:spLocks/>
              </p:cNvSpPr>
              <p:nvPr/>
            </p:nvSpPr>
            <p:spPr bwMode="auto">
              <a:xfrm>
                <a:off x="1921" y="2109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2"/>
                  </a:cxn>
                  <a:cxn ang="0">
                    <a:pos x="0" y="3"/>
                  </a:cxn>
                  <a:cxn ang="0">
                    <a:pos x="2" y="55"/>
                  </a:cxn>
                  <a:cxn ang="0">
                    <a:pos x="36" y="54"/>
                  </a:cxn>
                  <a:cxn ang="0">
                    <a:pos x="70" y="53"/>
                  </a:cxn>
                  <a:cxn ang="0">
                    <a:pos x="68" y="0"/>
                  </a:cxn>
                </a:cxnLst>
                <a:rect l="0" t="0" r="r" b="b"/>
                <a:pathLst>
                  <a:path w="70" h="55">
                    <a:moveTo>
                      <a:pt x="68" y="0"/>
                    </a:moveTo>
                    <a:lnTo>
                      <a:pt x="34" y="2"/>
                    </a:lnTo>
                    <a:lnTo>
                      <a:pt x="0" y="3"/>
                    </a:lnTo>
                    <a:lnTo>
                      <a:pt x="2" y="55"/>
                    </a:lnTo>
                    <a:lnTo>
                      <a:pt x="36" y="54"/>
                    </a:lnTo>
                    <a:lnTo>
                      <a:pt x="70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7" name="Freeform 1349"/>
              <p:cNvSpPr>
                <a:spLocks/>
              </p:cNvSpPr>
              <p:nvPr/>
            </p:nvSpPr>
            <p:spPr bwMode="auto">
              <a:xfrm>
                <a:off x="1921" y="2118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8" name="Line 1350"/>
              <p:cNvSpPr>
                <a:spLocks noChangeShapeType="1"/>
              </p:cNvSpPr>
              <p:nvPr/>
            </p:nvSpPr>
            <p:spPr bwMode="auto">
              <a:xfrm>
                <a:off x="1921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19" name="Freeform 1351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0" name="Freeform 1352"/>
              <p:cNvSpPr>
                <a:spLocks/>
              </p:cNvSpPr>
              <p:nvPr/>
            </p:nvSpPr>
            <p:spPr bwMode="auto">
              <a:xfrm>
                <a:off x="1922" y="2116"/>
                <a:ext cx="12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6"/>
                  </a:cxn>
                  <a:cxn ang="0">
                    <a:pos x="44" y="58"/>
                  </a:cxn>
                  <a:cxn ang="0">
                    <a:pos x="77" y="50"/>
                  </a:cxn>
                  <a:cxn ang="0">
                    <a:pos x="66" y="0"/>
                  </a:cxn>
                </a:cxnLst>
                <a:rect l="0" t="0" r="r" b="b"/>
                <a:pathLst>
                  <a:path w="77" h="66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6"/>
                    </a:lnTo>
                    <a:lnTo>
                      <a:pt x="44" y="58"/>
                    </a:lnTo>
                    <a:lnTo>
                      <a:pt x="77" y="50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1" name="Freeform 1353"/>
              <p:cNvSpPr>
                <a:spLocks/>
              </p:cNvSpPr>
              <p:nvPr/>
            </p:nvSpPr>
            <p:spPr bwMode="auto">
              <a:xfrm>
                <a:off x="1923" y="2126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3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3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2" name="Line 1354"/>
              <p:cNvSpPr>
                <a:spLocks noChangeShapeType="1"/>
              </p:cNvSpPr>
              <p:nvPr/>
            </p:nvSpPr>
            <p:spPr bwMode="auto">
              <a:xfrm>
                <a:off x="1923" y="21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3" name="Freeform 1355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4" name="Freeform 1356"/>
              <p:cNvSpPr>
                <a:spLocks/>
              </p:cNvSpPr>
              <p:nvPr/>
            </p:nvSpPr>
            <p:spPr bwMode="auto">
              <a:xfrm>
                <a:off x="1924" y="2123"/>
                <a:ext cx="14" cy="13"/>
              </a:xfrm>
              <a:custGeom>
                <a:avLst/>
                <a:gdLst/>
                <a:ahLst/>
                <a:cxnLst>
                  <a:cxn ang="0">
                    <a:pos x="61" y="0"/>
                  </a:cxn>
                  <a:cxn ang="0">
                    <a:pos x="30" y="15"/>
                  </a:cxn>
                  <a:cxn ang="0">
                    <a:pos x="0" y="30"/>
                  </a:cxn>
                  <a:cxn ang="0">
                    <a:pos x="20" y="78"/>
                  </a:cxn>
                  <a:cxn ang="0">
                    <a:pos x="51" y="62"/>
                  </a:cxn>
                  <a:cxn ang="0">
                    <a:pos x="82" y="47"/>
                  </a:cxn>
                  <a:cxn ang="0">
                    <a:pos x="61" y="0"/>
                  </a:cxn>
                </a:cxnLst>
                <a:rect l="0" t="0" r="r" b="b"/>
                <a:pathLst>
                  <a:path w="82" h="78">
                    <a:moveTo>
                      <a:pt x="61" y="0"/>
                    </a:moveTo>
                    <a:lnTo>
                      <a:pt x="30" y="15"/>
                    </a:lnTo>
                    <a:lnTo>
                      <a:pt x="0" y="30"/>
                    </a:lnTo>
                    <a:lnTo>
                      <a:pt x="20" y="78"/>
                    </a:lnTo>
                    <a:lnTo>
                      <a:pt x="51" y="62"/>
                    </a:lnTo>
                    <a:lnTo>
                      <a:pt x="82" y="47"/>
                    </a:lnTo>
                    <a:lnTo>
                      <a:pt x="6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5" name="Freeform 1357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6" name="Freeform 1358"/>
              <p:cNvSpPr>
                <a:spLocks/>
              </p:cNvSpPr>
              <p:nvPr/>
            </p:nvSpPr>
            <p:spPr bwMode="auto">
              <a:xfrm>
                <a:off x="1927" y="2131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8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3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8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3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7" name="Freeform 1359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28" y="21"/>
                  </a:cxn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  <a:cxn ang="0">
                    <a:pos x="28" y="21"/>
                  </a:cxn>
                </a:cxnLst>
                <a:rect l="0" t="0" r="r" b="b"/>
                <a:pathLst>
                  <a:path w="62" h="57">
                    <a:moveTo>
                      <a:pt x="28" y="21"/>
                    </a:moveTo>
                    <a:lnTo>
                      <a:pt x="55" y="0"/>
                    </a:ln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  <a:lnTo>
                      <a:pt x="28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8" name="Freeform 1360"/>
              <p:cNvSpPr>
                <a:spLocks/>
              </p:cNvSpPr>
              <p:nvPr/>
            </p:nvSpPr>
            <p:spPr bwMode="auto">
              <a:xfrm>
                <a:off x="2073" y="2042"/>
                <a:ext cx="11" cy="9"/>
              </a:xfrm>
              <a:custGeom>
                <a:avLst/>
                <a:gdLst/>
                <a:ahLst/>
                <a:cxnLst>
                  <a:cxn ang="0">
                    <a:pos x="55" y="0"/>
                  </a:cxn>
                  <a:cxn ang="0">
                    <a:pos x="60" y="10"/>
                  </a:cxn>
                  <a:cxn ang="0">
                    <a:pos x="62" y="19"/>
                  </a:cxn>
                  <a:cxn ang="0">
                    <a:pos x="61" y="29"/>
                  </a:cxn>
                  <a:cxn ang="0">
                    <a:pos x="57" y="39"/>
                  </a:cxn>
                  <a:cxn ang="0">
                    <a:pos x="52" y="47"/>
                  </a:cxn>
                  <a:cxn ang="0">
                    <a:pos x="43" y="53"/>
                  </a:cxn>
                  <a:cxn ang="0">
                    <a:pos x="34" y="56"/>
                  </a:cxn>
                  <a:cxn ang="0">
                    <a:pos x="24" y="57"/>
                  </a:cxn>
                  <a:cxn ang="0">
                    <a:pos x="16" y="55"/>
                  </a:cxn>
                  <a:cxn ang="0">
                    <a:pos x="7" y="49"/>
                  </a:cxn>
                  <a:cxn ang="0">
                    <a:pos x="0" y="42"/>
                  </a:cxn>
                </a:cxnLst>
                <a:rect l="0" t="0" r="r" b="b"/>
                <a:pathLst>
                  <a:path w="62" h="57">
                    <a:moveTo>
                      <a:pt x="55" y="0"/>
                    </a:moveTo>
                    <a:lnTo>
                      <a:pt x="60" y="10"/>
                    </a:lnTo>
                    <a:lnTo>
                      <a:pt x="62" y="19"/>
                    </a:lnTo>
                    <a:lnTo>
                      <a:pt x="61" y="29"/>
                    </a:lnTo>
                    <a:lnTo>
                      <a:pt x="57" y="39"/>
                    </a:lnTo>
                    <a:lnTo>
                      <a:pt x="52" y="47"/>
                    </a:lnTo>
                    <a:lnTo>
                      <a:pt x="43" y="53"/>
                    </a:lnTo>
                    <a:lnTo>
                      <a:pt x="34" y="56"/>
                    </a:lnTo>
                    <a:lnTo>
                      <a:pt x="24" y="57"/>
                    </a:lnTo>
                    <a:lnTo>
                      <a:pt x="16" y="55"/>
                    </a:lnTo>
                    <a:lnTo>
                      <a:pt x="7" y="49"/>
                    </a:lnTo>
                    <a:lnTo>
                      <a:pt x="0" y="4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29" name="Freeform 1361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0" name="Freeform 1362"/>
              <p:cNvSpPr>
                <a:spLocks/>
              </p:cNvSpPr>
              <p:nvPr/>
            </p:nvSpPr>
            <p:spPr bwMode="auto">
              <a:xfrm>
                <a:off x="2069" y="2035"/>
                <a:ext cx="14" cy="14"/>
              </a:xfrm>
              <a:custGeom>
                <a:avLst/>
                <a:gdLst/>
                <a:ahLst/>
                <a:cxnLst>
                  <a:cxn ang="0">
                    <a:pos x="28" y="83"/>
                  </a:cxn>
                  <a:cxn ang="0">
                    <a:pos x="56" y="62"/>
                  </a:cxn>
                  <a:cxn ang="0">
                    <a:pos x="83" y="41"/>
                  </a:cxn>
                  <a:cxn ang="0">
                    <a:pos x="55" y="0"/>
                  </a:cxn>
                  <a:cxn ang="0">
                    <a:pos x="27" y="20"/>
                  </a:cxn>
                  <a:cxn ang="0">
                    <a:pos x="0" y="41"/>
                  </a:cxn>
                  <a:cxn ang="0">
                    <a:pos x="28" y="83"/>
                  </a:cxn>
                </a:cxnLst>
                <a:rect l="0" t="0" r="r" b="b"/>
                <a:pathLst>
                  <a:path w="83" h="83">
                    <a:moveTo>
                      <a:pt x="28" y="83"/>
                    </a:moveTo>
                    <a:lnTo>
                      <a:pt x="56" y="62"/>
                    </a:lnTo>
                    <a:lnTo>
                      <a:pt x="83" y="41"/>
                    </a:lnTo>
                    <a:lnTo>
                      <a:pt x="55" y="0"/>
                    </a:lnTo>
                    <a:lnTo>
                      <a:pt x="27" y="20"/>
                    </a:lnTo>
                    <a:lnTo>
                      <a:pt x="0" y="41"/>
                    </a:lnTo>
                    <a:lnTo>
                      <a:pt x="28" y="8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1" name="Freeform 1363"/>
              <p:cNvSpPr>
                <a:spLocks/>
              </p:cNvSpPr>
              <p:nvPr/>
            </p:nvSpPr>
            <p:spPr bwMode="auto">
              <a:xfrm>
                <a:off x="2073" y="2034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8" y="6"/>
                  </a:cxn>
                  <a:cxn ang="0">
                    <a:pos x="23" y="0"/>
                  </a:cxn>
                  <a:cxn ang="0">
                    <a:pos x="0" y="26"/>
                  </a:cxn>
                </a:cxnLst>
                <a:rect l="0" t="0" r="r" b="b"/>
                <a:pathLst>
                  <a:path w="28" h="26">
                    <a:moveTo>
                      <a:pt x="0" y="26"/>
                    </a:moveTo>
                    <a:lnTo>
                      <a:pt x="28" y="6"/>
                    </a:lnTo>
                    <a:lnTo>
                      <a:pt x="23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2" name="Line 1364"/>
              <p:cNvSpPr>
                <a:spLocks noChangeShapeType="1"/>
              </p:cNvSpPr>
              <p:nvPr/>
            </p:nvSpPr>
            <p:spPr bwMode="auto">
              <a:xfrm flipH="1" flipV="1">
                <a:off x="2077" y="20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3" name="Freeform 1365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4" name="Freeform 1366"/>
              <p:cNvSpPr>
                <a:spLocks/>
              </p:cNvSpPr>
              <p:nvPr/>
            </p:nvSpPr>
            <p:spPr bwMode="auto">
              <a:xfrm>
                <a:off x="2063" y="2028"/>
                <a:ext cx="14" cy="15"/>
              </a:xfrm>
              <a:custGeom>
                <a:avLst/>
                <a:gdLst/>
                <a:ahLst/>
                <a:cxnLst>
                  <a:cxn ang="0">
                    <a:pos x="36" y="89"/>
                  </a:cxn>
                  <a:cxn ang="0">
                    <a:pos x="59" y="62"/>
                  </a:cxn>
                  <a:cxn ang="0">
                    <a:pos x="82" y="36"/>
                  </a:cxn>
                  <a:cxn ang="0">
                    <a:pos x="46" y="0"/>
                  </a:cxn>
                  <a:cxn ang="0">
                    <a:pos x="23" y="26"/>
                  </a:cxn>
                  <a:cxn ang="0">
                    <a:pos x="0" y="53"/>
                  </a:cxn>
                  <a:cxn ang="0">
                    <a:pos x="36" y="89"/>
                  </a:cxn>
                </a:cxnLst>
                <a:rect l="0" t="0" r="r" b="b"/>
                <a:pathLst>
                  <a:path w="82" h="89">
                    <a:moveTo>
                      <a:pt x="36" y="89"/>
                    </a:moveTo>
                    <a:lnTo>
                      <a:pt x="59" y="62"/>
                    </a:lnTo>
                    <a:lnTo>
                      <a:pt x="82" y="36"/>
                    </a:lnTo>
                    <a:lnTo>
                      <a:pt x="46" y="0"/>
                    </a:lnTo>
                    <a:lnTo>
                      <a:pt x="23" y="26"/>
                    </a:lnTo>
                    <a:lnTo>
                      <a:pt x="0" y="53"/>
                    </a:lnTo>
                    <a:lnTo>
                      <a:pt x="36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5" name="Freeform 1367"/>
              <p:cNvSpPr>
                <a:spLocks/>
              </p:cNvSpPr>
              <p:nvPr/>
            </p:nvSpPr>
            <p:spPr bwMode="auto">
              <a:xfrm>
                <a:off x="2067" y="2027"/>
                <a:ext cx="4" cy="5"/>
              </a:xfrm>
              <a:custGeom>
                <a:avLst/>
                <a:gdLst/>
                <a:ahLst/>
                <a:cxnLst>
                  <a:cxn ang="0">
                    <a:pos x="0" y="30"/>
                  </a:cxn>
                  <a:cxn ang="0">
                    <a:pos x="23" y="4"/>
                  </a:cxn>
                  <a:cxn ang="0">
                    <a:pos x="18" y="0"/>
                  </a:cxn>
                  <a:cxn ang="0">
                    <a:pos x="0" y="30"/>
                  </a:cxn>
                </a:cxnLst>
                <a:rect l="0" t="0" r="r" b="b"/>
                <a:pathLst>
                  <a:path w="23" h="30">
                    <a:moveTo>
                      <a:pt x="0" y="30"/>
                    </a:moveTo>
                    <a:lnTo>
                      <a:pt x="23" y="4"/>
                    </a:lnTo>
                    <a:lnTo>
                      <a:pt x="18" y="0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6" name="Line 1368"/>
              <p:cNvSpPr>
                <a:spLocks noChangeShapeType="1"/>
              </p:cNvSpPr>
              <p:nvPr/>
            </p:nvSpPr>
            <p:spPr bwMode="auto">
              <a:xfrm flipH="1" flipV="1">
                <a:off x="2070" y="20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7" name="Freeform 1369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8" name="Freeform 1370"/>
              <p:cNvSpPr>
                <a:spLocks/>
              </p:cNvSpPr>
              <p:nvPr/>
            </p:nvSpPr>
            <p:spPr bwMode="auto">
              <a:xfrm>
                <a:off x="2057" y="2022"/>
                <a:ext cx="13" cy="15"/>
              </a:xfrm>
              <a:custGeom>
                <a:avLst/>
                <a:gdLst/>
                <a:ahLst/>
                <a:cxnLst>
                  <a:cxn ang="0">
                    <a:pos x="42" y="89"/>
                  </a:cxn>
                  <a:cxn ang="0">
                    <a:pos x="61" y="58"/>
                  </a:cxn>
                  <a:cxn ang="0">
                    <a:pos x="79" y="28"/>
                  </a:cxn>
                  <a:cxn ang="0">
                    <a:pos x="38" y="0"/>
                  </a:cxn>
                  <a:cxn ang="0">
                    <a:pos x="19" y="31"/>
                  </a:cxn>
                  <a:cxn ang="0">
                    <a:pos x="0" y="61"/>
                  </a:cxn>
                  <a:cxn ang="0">
                    <a:pos x="42" y="89"/>
                  </a:cxn>
                </a:cxnLst>
                <a:rect l="0" t="0" r="r" b="b"/>
                <a:pathLst>
                  <a:path w="79" h="89">
                    <a:moveTo>
                      <a:pt x="42" y="89"/>
                    </a:moveTo>
                    <a:lnTo>
                      <a:pt x="61" y="58"/>
                    </a:lnTo>
                    <a:lnTo>
                      <a:pt x="79" y="28"/>
                    </a:lnTo>
                    <a:lnTo>
                      <a:pt x="38" y="0"/>
                    </a:lnTo>
                    <a:lnTo>
                      <a:pt x="19" y="31"/>
                    </a:lnTo>
                    <a:lnTo>
                      <a:pt x="0" y="61"/>
                    </a:lnTo>
                    <a:lnTo>
                      <a:pt x="42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39" name="Freeform 1371"/>
              <p:cNvSpPr>
                <a:spLocks/>
              </p:cNvSpPr>
              <p:nvPr/>
            </p:nvSpPr>
            <p:spPr bwMode="auto">
              <a:xfrm>
                <a:off x="2060" y="2022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9" y="3"/>
                  </a:cxn>
                  <a:cxn ang="0">
                    <a:pos x="12" y="0"/>
                  </a:cxn>
                  <a:cxn ang="0">
                    <a:pos x="0" y="34"/>
                  </a:cxn>
                </a:cxnLst>
                <a:rect l="0" t="0" r="r" b="b"/>
                <a:pathLst>
                  <a:path w="19" h="34">
                    <a:moveTo>
                      <a:pt x="0" y="34"/>
                    </a:moveTo>
                    <a:lnTo>
                      <a:pt x="19" y="3"/>
                    </a:lnTo>
                    <a:lnTo>
                      <a:pt x="12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0" name="Line 1372"/>
              <p:cNvSpPr>
                <a:spLocks noChangeShapeType="1"/>
              </p:cNvSpPr>
              <p:nvPr/>
            </p:nvSpPr>
            <p:spPr bwMode="auto">
              <a:xfrm flipH="1" flipV="1">
                <a:off x="2062" y="202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1" name="Freeform 1373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2" name="Freeform 1374"/>
              <p:cNvSpPr>
                <a:spLocks/>
              </p:cNvSpPr>
              <p:nvPr/>
            </p:nvSpPr>
            <p:spPr bwMode="auto">
              <a:xfrm>
                <a:off x="2050" y="2019"/>
                <a:ext cx="12" cy="14"/>
              </a:xfrm>
              <a:custGeom>
                <a:avLst/>
                <a:gdLst/>
                <a:ahLst/>
                <a:cxnLst>
                  <a:cxn ang="0">
                    <a:pos x="46" y="86"/>
                  </a:cxn>
                  <a:cxn ang="0">
                    <a:pos x="58" y="53"/>
                  </a:cxn>
                  <a:cxn ang="0">
                    <a:pos x="70" y="19"/>
                  </a:cxn>
                  <a:cxn ang="0">
                    <a:pos x="24" y="0"/>
                  </a:cxn>
                  <a:cxn ang="0">
                    <a:pos x="12" y="34"/>
                  </a:cxn>
                  <a:cxn ang="0">
                    <a:pos x="0" y="68"/>
                  </a:cxn>
                  <a:cxn ang="0">
                    <a:pos x="46" y="86"/>
                  </a:cxn>
                </a:cxnLst>
                <a:rect l="0" t="0" r="r" b="b"/>
                <a:pathLst>
                  <a:path w="70" h="86">
                    <a:moveTo>
                      <a:pt x="46" y="86"/>
                    </a:moveTo>
                    <a:lnTo>
                      <a:pt x="58" y="53"/>
                    </a:lnTo>
                    <a:lnTo>
                      <a:pt x="70" y="19"/>
                    </a:lnTo>
                    <a:lnTo>
                      <a:pt x="24" y="0"/>
                    </a:lnTo>
                    <a:lnTo>
                      <a:pt x="12" y="34"/>
                    </a:lnTo>
                    <a:lnTo>
                      <a:pt x="0" y="68"/>
                    </a:lnTo>
                    <a:lnTo>
                      <a:pt x="46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3" name="Freeform 1375"/>
              <p:cNvSpPr>
                <a:spLocks/>
              </p:cNvSpPr>
              <p:nvPr/>
            </p:nvSpPr>
            <p:spPr bwMode="auto">
              <a:xfrm>
                <a:off x="2052" y="2018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2" y="2"/>
                  </a:cxn>
                  <a:cxn ang="0">
                    <a:pos x="5" y="0"/>
                  </a:cxn>
                  <a:cxn ang="0">
                    <a:pos x="0" y="36"/>
                  </a:cxn>
                </a:cxnLst>
                <a:rect l="0" t="0" r="r" b="b"/>
                <a:pathLst>
                  <a:path w="12" h="36">
                    <a:moveTo>
                      <a:pt x="0" y="36"/>
                    </a:moveTo>
                    <a:lnTo>
                      <a:pt x="12" y="2"/>
                    </a:lnTo>
                    <a:lnTo>
                      <a:pt x="5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4" name="Line 1376"/>
              <p:cNvSpPr>
                <a:spLocks noChangeShapeType="1"/>
              </p:cNvSpPr>
              <p:nvPr/>
            </p:nvSpPr>
            <p:spPr bwMode="auto">
              <a:xfrm flipH="1" flipV="1">
                <a:off x="2053" y="20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5" name="Freeform 1377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6" name="Freeform 1378"/>
              <p:cNvSpPr>
                <a:spLocks/>
              </p:cNvSpPr>
              <p:nvPr/>
            </p:nvSpPr>
            <p:spPr bwMode="auto">
              <a:xfrm>
                <a:off x="2043" y="2017"/>
                <a:ext cx="10" cy="13"/>
              </a:xfrm>
              <a:custGeom>
                <a:avLst/>
                <a:gdLst/>
                <a:ahLst/>
                <a:cxnLst>
                  <a:cxn ang="0">
                    <a:pos x="49" y="80"/>
                  </a:cxn>
                  <a:cxn ang="0">
                    <a:pos x="55" y="44"/>
                  </a:cxn>
                  <a:cxn ang="0">
                    <a:pos x="60" y="8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49" y="80"/>
                  </a:cxn>
                </a:cxnLst>
                <a:rect l="0" t="0" r="r" b="b"/>
                <a:pathLst>
                  <a:path w="60" h="80">
                    <a:moveTo>
                      <a:pt x="49" y="80"/>
                    </a:moveTo>
                    <a:lnTo>
                      <a:pt x="55" y="44"/>
                    </a:lnTo>
                    <a:lnTo>
                      <a:pt x="60" y="8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49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7" name="Freeform 1379"/>
              <p:cNvSpPr>
                <a:spLocks/>
              </p:cNvSpPr>
              <p:nvPr/>
            </p:nvSpPr>
            <p:spPr bwMode="auto">
              <a:xfrm>
                <a:off x="2044" y="2017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7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7" h="36">
                    <a:moveTo>
                      <a:pt x="1" y="36"/>
                    </a:moveTo>
                    <a:lnTo>
                      <a:pt x="7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8" name="Line 1380"/>
              <p:cNvSpPr>
                <a:spLocks noChangeShapeType="1"/>
              </p:cNvSpPr>
              <p:nvPr/>
            </p:nvSpPr>
            <p:spPr bwMode="auto">
              <a:xfrm flipH="1">
                <a:off x="2044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49" name="Freeform 1381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0" name="Freeform 1382"/>
              <p:cNvSpPr>
                <a:spLocks/>
              </p:cNvSpPr>
              <p:nvPr/>
            </p:nvSpPr>
            <p:spPr bwMode="auto">
              <a:xfrm>
                <a:off x="2036" y="2017"/>
                <a:ext cx="8" cy="12"/>
              </a:xfrm>
              <a:custGeom>
                <a:avLst/>
                <a:gdLst/>
                <a:ahLst/>
                <a:cxnLst>
                  <a:cxn ang="0">
                    <a:pos x="50" y="72"/>
                  </a:cxn>
                  <a:cxn ang="0">
                    <a:pos x="49" y="36"/>
                  </a:cxn>
                  <a:cxn ang="0">
                    <a:pos x="48" y="0"/>
                  </a:cxn>
                  <a:cxn ang="0">
                    <a:pos x="0" y="2"/>
                  </a:cxn>
                  <a:cxn ang="0">
                    <a:pos x="1" y="38"/>
                  </a:cxn>
                  <a:cxn ang="0">
                    <a:pos x="2" y="74"/>
                  </a:cxn>
                  <a:cxn ang="0">
                    <a:pos x="50" y="72"/>
                  </a:cxn>
                </a:cxnLst>
                <a:rect l="0" t="0" r="r" b="b"/>
                <a:pathLst>
                  <a:path w="50" h="74">
                    <a:moveTo>
                      <a:pt x="50" y="72"/>
                    </a:moveTo>
                    <a:lnTo>
                      <a:pt x="49" y="36"/>
                    </a:lnTo>
                    <a:lnTo>
                      <a:pt x="48" y="0"/>
                    </a:lnTo>
                    <a:lnTo>
                      <a:pt x="0" y="2"/>
                    </a:lnTo>
                    <a:lnTo>
                      <a:pt x="1" y="38"/>
                    </a:lnTo>
                    <a:lnTo>
                      <a:pt x="2" y="74"/>
                    </a:lnTo>
                    <a:lnTo>
                      <a:pt x="50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1" name="Freeform 1383"/>
              <p:cNvSpPr>
                <a:spLocks/>
              </p:cNvSpPr>
              <p:nvPr/>
            </p:nvSpPr>
            <p:spPr bwMode="auto">
              <a:xfrm>
                <a:off x="2035" y="2017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7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7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2" name="Line 1384"/>
              <p:cNvSpPr>
                <a:spLocks noChangeShapeType="1"/>
              </p:cNvSpPr>
              <p:nvPr/>
            </p:nvSpPr>
            <p:spPr bwMode="auto">
              <a:xfrm flipH="1">
                <a:off x="2035" y="20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3" name="Freeform 1385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4" name="Freeform 1386"/>
              <p:cNvSpPr>
                <a:spLocks/>
              </p:cNvSpPr>
              <p:nvPr/>
            </p:nvSpPr>
            <p:spPr bwMode="auto">
              <a:xfrm>
                <a:off x="2027" y="2018"/>
                <a:ext cx="10" cy="13"/>
              </a:xfrm>
              <a:custGeom>
                <a:avLst/>
                <a:gdLst/>
                <a:ahLst/>
                <a:cxnLst>
                  <a:cxn ang="0">
                    <a:pos x="64" y="70"/>
                  </a:cxn>
                  <a:cxn ang="0">
                    <a:pos x="56" y="35"/>
                  </a:cxn>
                  <a:cxn ang="0">
                    <a:pos x="48" y="0"/>
                  </a:cxn>
                  <a:cxn ang="0">
                    <a:pos x="0" y="12"/>
                  </a:cxn>
                  <a:cxn ang="0">
                    <a:pos x="7" y="47"/>
                  </a:cxn>
                  <a:cxn ang="0">
                    <a:pos x="15" y="82"/>
                  </a:cxn>
                  <a:cxn ang="0">
                    <a:pos x="64" y="70"/>
                  </a:cxn>
                </a:cxnLst>
                <a:rect l="0" t="0" r="r" b="b"/>
                <a:pathLst>
                  <a:path w="64" h="82">
                    <a:moveTo>
                      <a:pt x="64" y="70"/>
                    </a:moveTo>
                    <a:lnTo>
                      <a:pt x="56" y="35"/>
                    </a:lnTo>
                    <a:lnTo>
                      <a:pt x="48" y="0"/>
                    </a:lnTo>
                    <a:lnTo>
                      <a:pt x="0" y="12"/>
                    </a:lnTo>
                    <a:lnTo>
                      <a:pt x="7" y="47"/>
                    </a:lnTo>
                    <a:lnTo>
                      <a:pt x="15" y="82"/>
                    </a:lnTo>
                    <a:lnTo>
                      <a:pt x="6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5" name="Freeform 1387"/>
              <p:cNvSpPr>
                <a:spLocks/>
              </p:cNvSpPr>
              <p:nvPr/>
            </p:nvSpPr>
            <p:spPr bwMode="auto">
              <a:xfrm>
                <a:off x="2026" y="2019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6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6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6" name="Line 1388"/>
              <p:cNvSpPr>
                <a:spLocks noChangeShapeType="1"/>
              </p:cNvSpPr>
              <p:nvPr/>
            </p:nvSpPr>
            <p:spPr bwMode="auto">
              <a:xfrm flipH="1">
                <a:off x="2026" y="20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7" name="Freeform 1389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8" name="Freeform 1390"/>
              <p:cNvSpPr>
                <a:spLocks/>
              </p:cNvSpPr>
              <p:nvPr/>
            </p:nvSpPr>
            <p:spPr bwMode="auto">
              <a:xfrm>
                <a:off x="2018" y="2020"/>
                <a:ext cx="12" cy="14"/>
              </a:xfrm>
              <a:custGeom>
                <a:avLst/>
                <a:gdLst/>
                <a:ahLst/>
                <a:cxnLst>
                  <a:cxn ang="0">
                    <a:pos x="72" y="65"/>
                  </a:cxn>
                  <a:cxn ang="0">
                    <a:pos x="58" y="33"/>
                  </a:cxn>
                  <a:cxn ang="0">
                    <a:pos x="45" y="0"/>
                  </a:cxn>
                  <a:cxn ang="0">
                    <a:pos x="0" y="21"/>
                  </a:cxn>
                  <a:cxn ang="0">
                    <a:pos x="13" y="54"/>
                  </a:cxn>
                  <a:cxn ang="0">
                    <a:pos x="27" y="86"/>
                  </a:cxn>
                  <a:cxn ang="0">
                    <a:pos x="72" y="65"/>
                  </a:cxn>
                </a:cxnLst>
                <a:rect l="0" t="0" r="r" b="b"/>
                <a:pathLst>
                  <a:path w="72" h="86">
                    <a:moveTo>
                      <a:pt x="72" y="65"/>
                    </a:moveTo>
                    <a:lnTo>
                      <a:pt x="58" y="33"/>
                    </a:lnTo>
                    <a:lnTo>
                      <a:pt x="45" y="0"/>
                    </a:lnTo>
                    <a:lnTo>
                      <a:pt x="0" y="21"/>
                    </a:lnTo>
                    <a:lnTo>
                      <a:pt x="13" y="54"/>
                    </a:lnTo>
                    <a:lnTo>
                      <a:pt x="27" y="86"/>
                    </a:lnTo>
                    <a:lnTo>
                      <a:pt x="72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59" name="Freeform 1391"/>
              <p:cNvSpPr>
                <a:spLocks/>
              </p:cNvSpPr>
              <p:nvPr/>
            </p:nvSpPr>
            <p:spPr bwMode="auto">
              <a:xfrm>
                <a:off x="2017" y="2023"/>
                <a:ext cx="4" cy="6"/>
              </a:xfrm>
              <a:custGeom>
                <a:avLst/>
                <a:gdLst/>
                <a:ahLst/>
                <a:cxnLst>
                  <a:cxn ang="0">
                    <a:pos x="19" y="33"/>
                  </a:cxn>
                  <a:cxn ang="0">
                    <a:pos x="6" y="0"/>
                  </a:cxn>
                  <a:cxn ang="0">
                    <a:pos x="0" y="4"/>
                  </a:cxn>
                  <a:cxn ang="0">
                    <a:pos x="19" y="33"/>
                  </a:cxn>
                </a:cxnLst>
                <a:rect l="0" t="0" r="r" b="b"/>
                <a:pathLst>
                  <a:path w="19" h="33">
                    <a:moveTo>
                      <a:pt x="19" y="33"/>
                    </a:moveTo>
                    <a:lnTo>
                      <a:pt x="6" y="0"/>
                    </a:lnTo>
                    <a:lnTo>
                      <a:pt x="0" y="4"/>
                    </a:lnTo>
                    <a:lnTo>
                      <a:pt x="19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0" name="Line 1392"/>
              <p:cNvSpPr>
                <a:spLocks noChangeShapeType="1"/>
              </p:cNvSpPr>
              <p:nvPr/>
            </p:nvSpPr>
            <p:spPr bwMode="auto">
              <a:xfrm flipH="1">
                <a:off x="2017" y="20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1" name="Freeform 1393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2" name="Freeform 1394"/>
              <p:cNvSpPr>
                <a:spLocks/>
              </p:cNvSpPr>
              <p:nvPr/>
            </p:nvSpPr>
            <p:spPr bwMode="auto">
              <a:xfrm>
                <a:off x="2010" y="2024"/>
                <a:ext cx="14" cy="15"/>
              </a:xfrm>
              <a:custGeom>
                <a:avLst/>
                <a:gdLst/>
                <a:ahLst/>
                <a:cxnLst>
                  <a:cxn ang="0">
                    <a:pos x="80" y="58"/>
                  </a:cxn>
                  <a:cxn ang="0">
                    <a:pos x="60" y="29"/>
                  </a:cxn>
                  <a:cxn ang="0">
                    <a:pos x="41" y="0"/>
                  </a:cxn>
                  <a:cxn ang="0">
                    <a:pos x="0" y="31"/>
                  </a:cxn>
                  <a:cxn ang="0">
                    <a:pos x="20" y="60"/>
                  </a:cxn>
                  <a:cxn ang="0">
                    <a:pos x="39" y="89"/>
                  </a:cxn>
                  <a:cxn ang="0">
                    <a:pos x="80" y="58"/>
                  </a:cxn>
                </a:cxnLst>
                <a:rect l="0" t="0" r="r" b="b"/>
                <a:pathLst>
                  <a:path w="80" h="89">
                    <a:moveTo>
                      <a:pt x="80" y="58"/>
                    </a:moveTo>
                    <a:lnTo>
                      <a:pt x="60" y="29"/>
                    </a:lnTo>
                    <a:lnTo>
                      <a:pt x="41" y="0"/>
                    </a:lnTo>
                    <a:lnTo>
                      <a:pt x="0" y="31"/>
                    </a:lnTo>
                    <a:lnTo>
                      <a:pt x="20" y="60"/>
                    </a:lnTo>
                    <a:lnTo>
                      <a:pt x="39" y="89"/>
                    </a:lnTo>
                    <a:lnTo>
                      <a:pt x="80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3" name="Freeform 1395"/>
              <p:cNvSpPr>
                <a:spLocks/>
              </p:cNvSpPr>
              <p:nvPr/>
            </p:nvSpPr>
            <p:spPr bwMode="auto">
              <a:xfrm>
                <a:off x="2010" y="2029"/>
                <a:ext cx="4" cy="5"/>
              </a:xfrm>
              <a:custGeom>
                <a:avLst/>
                <a:gdLst/>
                <a:ahLst/>
                <a:cxnLst>
                  <a:cxn ang="0">
                    <a:pos x="25" y="29"/>
                  </a:cxn>
                  <a:cxn ang="0">
                    <a:pos x="5" y="0"/>
                  </a:cxn>
                  <a:cxn ang="0">
                    <a:pos x="0" y="4"/>
                  </a:cxn>
                  <a:cxn ang="0">
                    <a:pos x="25" y="29"/>
                  </a:cxn>
                </a:cxnLst>
                <a:rect l="0" t="0" r="r" b="b"/>
                <a:pathLst>
                  <a:path w="25" h="29">
                    <a:moveTo>
                      <a:pt x="25" y="29"/>
                    </a:moveTo>
                    <a:lnTo>
                      <a:pt x="5" y="0"/>
                    </a:lnTo>
                    <a:lnTo>
                      <a:pt x="0" y="4"/>
                    </a:lnTo>
                    <a:lnTo>
                      <a:pt x="25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4" name="Line 1396"/>
              <p:cNvSpPr>
                <a:spLocks noChangeShapeType="1"/>
              </p:cNvSpPr>
              <p:nvPr/>
            </p:nvSpPr>
            <p:spPr bwMode="auto">
              <a:xfrm flipH="1">
                <a:off x="2010" y="20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5" name="Freeform 1397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6" name="Freeform 1398"/>
              <p:cNvSpPr>
                <a:spLocks/>
              </p:cNvSpPr>
              <p:nvPr/>
            </p:nvSpPr>
            <p:spPr bwMode="auto">
              <a:xfrm>
                <a:off x="2004" y="2030"/>
                <a:ext cx="14" cy="14"/>
              </a:xfrm>
              <a:custGeom>
                <a:avLst/>
                <a:gdLst/>
                <a:ahLst/>
                <a:cxnLst>
                  <a:cxn ang="0">
                    <a:pos x="83" y="51"/>
                  </a:cxn>
                  <a:cxn ang="0">
                    <a:pos x="59" y="25"/>
                  </a:cxn>
                  <a:cxn ang="0">
                    <a:pos x="34" y="0"/>
                  </a:cxn>
                  <a:cxn ang="0">
                    <a:pos x="0" y="37"/>
                  </a:cxn>
                  <a:cxn ang="0">
                    <a:pos x="25" y="62"/>
                  </a:cxn>
                  <a:cxn ang="0">
                    <a:pos x="49" y="88"/>
                  </a:cxn>
                  <a:cxn ang="0">
                    <a:pos x="83" y="51"/>
                  </a:cxn>
                </a:cxnLst>
                <a:rect l="0" t="0" r="r" b="b"/>
                <a:pathLst>
                  <a:path w="83" h="88">
                    <a:moveTo>
                      <a:pt x="83" y="51"/>
                    </a:moveTo>
                    <a:lnTo>
                      <a:pt x="59" y="25"/>
                    </a:lnTo>
                    <a:lnTo>
                      <a:pt x="34" y="0"/>
                    </a:lnTo>
                    <a:lnTo>
                      <a:pt x="0" y="37"/>
                    </a:lnTo>
                    <a:lnTo>
                      <a:pt x="25" y="62"/>
                    </a:lnTo>
                    <a:lnTo>
                      <a:pt x="49" y="88"/>
                    </a:lnTo>
                    <a:lnTo>
                      <a:pt x="83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7" name="Freeform 1399"/>
              <p:cNvSpPr>
                <a:spLocks/>
              </p:cNvSpPr>
              <p:nvPr/>
            </p:nvSpPr>
            <p:spPr bwMode="auto">
              <a:xfrm>
                <a:off x="2003" y="2036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7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7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8" name="Line 1400"/>
              <p:cNvSpPr>
                <a:spLocks noChangeShapeType="1"/>
              </p:cNvSpPr>
              <p:nvPr/>
            </p:nvSpPr>
            <p:spPr bwMode="auto">
              <a:xfrm flipH="1">
                <a:off x="2003" y="20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69" name="Freeform 1401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0" name="Freeform 1402"/>
              <p:cNvSpPr>
                <a:spLocks/>
              </p:cNvSpPr>
              <p:nvPr/>
            </p:nvSpPr>
            <p:spPr bwMode="auto">
              <a:xfrm>
                <a:off x="1999" y="2037"/>
                <a:ext cx="14" cy="14"/>
              </a:xfrm>
              <a:custGeom>
                <a:avLst/>
                <a:gdLst/>
                <a:ahLst/>
                <a:cxnLst>
                  <a:cxn ang="0">
                    <a:pos x="84" y="37"/>
                  </a:cxn>
                  <a:cxn ang="0">
                    <a:pos x="55" y="18"/>
                  </a:cxn>
                  <a:cxn ang="0">
                    <a:pos x="25" y="0"/>
                  </a:cxn>
                  <a:cxn ang="0">
                    <a:pos x="0" y="45"/>
                  </a:cxn>
                  <a:cxn ang="0">
                    <a:pos x="29" y="64"/>
                  </a:cxn>
                  <a:cxn ang="0">
                    <a:pos x="59" y="82"/>
                  </a:cxn>
                  <a:cxn ang="0">
                    <a:pos x="84" y="37"/>
                  </a:cxn>
                </a:cxnLst>
                <a:rect l="0" t="0" r="r" b="b"/>
                <a:pathLst>
                  <a:path w="84" h="82">
                    <a:moveTo>
                      <a:pt x="84" y="37"/>
                    </a:moveTo>
                    <a:lnTo>
                      <a:pt x="55" y="18"/>
                    </a:lnTo>
                    <a:lnTo>
                      <a:pt x="25" y="0"/>
                    </a:lnTo>
                    <a:lnTo>
                      <a:pt x="0" y="45"/>
                    </a:lnTo>
                    <a:lnTo>
                      <a:pt x="29" y="64"/>
                    </a:lnTo>
                    <a:lnTo>
                      <a:pt x="59" y="82"/>
                    </a:lnTo>
                    <a:lnTo>
                      <a:pt x="84" y="3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1" name="Freeform 1403"/>
              <p:cNvSpPr>
                <a:spLocks/>
              </p:cNvSpPr>
              <p:nvPr/>
            </p:nvSpPr>
            <p:spPr bwMode="auto">
              <a:xfrm>
                <a:off x="1999" y="2045"/>
                <a:ext cx="5" cy="3"/>
              </a:xfrm>
              <a:custGeom>
                <a:avLst/>
                <a:gdLst/>
                <a:ahLst/>
                <a:cxnLst>
                  <a:cxn ang="0">
                    <a:pos x="32" y="19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2" y="19"/>
                  </a:cxn>
                </a:cxnLst>
                <a:rect l="0" t="0" r="r" b="b"/>
                <a:pathLst>
                  <a:path w="32" h="19">
                    <a:moveTo>
                      <a:pt x="32" y="19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2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2" name="Line 1404"/>
              <p:cNvSpPr>
                <a:spLocks noChangeShapeType="1"/>
              </p:cNvSpPr>
              <p:nvPr/>
            </p:nvSpPr>
            <p:spPr bwMode="auto">
              <a:xfrm flipH="1">
                <a:off x="1999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3" name="Freeform 1405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4" name="Freeform 1406"/>
              <p:cNvSpPr>
                <a:spLocks/>
              </p:cNvSpPr>
              <p:nvPr/>
            </p:nvSpPr>
            <p:spPr bwMode="auto">
              <a:xfrm>
                <a:off x="1996" y="2046"/>
                <a:ext cx="13" cy="12"/>
              </a:xfrm>
              <a:custGeom>
                <a:avLst/>
                <a:gdLst/>
                <a:ahLst/>
                <a:cxnLst>
                  <a:cxn ang="0">
                    <a:pos x="81" y="25"/>
                  </a:cxn>
                  <a:cxn ang="0">
                    <a:pos x="49" y="13"/>
                  </a:cxn>
                  <a:cxn ang="0">
                    <a:pos x="17" y="0"/>
                  </a:cxn>
                  <a:cxn ang="0">
                    <a:pos x="0" y="49"/>
                  </a:cxn>
                  <a:cxn ang="0">
                    <a:pos x="32" y="61"/>
                  </a:cxn>
                  <a:cxn ang="0">
                    <a:pos x="64" y="74"/>
                  </a:cxn>
                  <a:cxn ang="0">
                    <a:pos x="81" y="25"/>
                  </a:cxn>
                </a:cxnLst>
                <a:rect l="0" t="0" r="r" b="b"/>
                <a:pathLst>
                  <a:path w="81" h="74">
                    <a:moveTo>
                      <a:pt x="81" y="25"/>
                    </a:moveTo>
                    <a:lnTo>
                      <a:pt x="49" y="13"/>
                    </a:lnTo>
                    <a:lnTo>
                      <a:pt x="17" y="0"/>
                    </a:lnTo>
                    <a:lnTo>
                      <a:pt x="0" y="49"/>
                    </a:lnTo>
                    <a:lnTo>
                      <a:pt x="32" y="61"/>
                    </a:lnTo>
                    <a:lnTo>
                      <a:pt x="64" y="74"/>
                    </a:lnTo>
                    <a:lnTo>
                      <a:pt x="81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5" name="Freeform 1407"/>
              <p:cNvSpPr>
                <a:spLocks/>
              </p:cNvSpPr>
              <p:nvPr/>
            </p:nvSpPr>
            <p:spPr bwMode="auto">
              <a:xfrm>
                <a:off x="1995" y="2054"/>
                <a:ext cx="6" cy="2"/>
              </a:xfrm>
              <a:custGeom>
                <a:avLst/>
                <a:gdLst/>
                <a:ahLst/>
                <a:cxnLst>
                  <a:cxn ang="0">
                    <a:pos x="34" y="12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4" y="12"/>
                  </a:cxn>
                </a:cxnLst>
                <a:rect l="0" t="0" r="r" b="b"/>
                <a:pathLst>
                  <a:path w="34" h="12">
                    <a:moveTo>
                      <a:pt x="34" y="12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4" y="1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6" name="Line 1408"/>
              <p:cNvSpPr>
                <a:spLocks noChangeShapeType="1"/>
              </p:cNvSpPr>
              <p:nvPr/>
            </p:nvSpPr>
            <p:spPr bwMode="auto">
              <a:xfrm flipH="1">
                <a:off x="1995" y="20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7" name="Freeform 1409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8" name="Freeform 1410"/>
              <p:cNvSpPr>
                <a:spLocks/>
              </p:cNvSpPr>
              <p:nvPr/>
            </p:nvSpPr>
            <p:spPr bwMode="auto">
              <a:xfrm>
                <a:off x="1994" y="2055"/>
                <a:ext cx="13" cy="10"/>
              </a:xfrm>
              <a:custGeom>
                <a:avLst/>
                <a:gdLst/>
                <a:ahLst/>
                <a:cxnLst>
                  <a:cxn ang="0">
                    <a:pos x="76" y="11"/>
                  </a:cxn>
                  <a:cxn ang="0">
                    <a:pos x="42" y="5"/>
                  </a:cxn>
                  <a:cxn ang="0">
                    <a:pos x="8" y="0"/>
                  </a:cxn>
                  <a:cxn ang="0">
                    <a:pos x="0" y="51"/>
                  </a:cxn>
                  <a:cxn ang="0">
                    <a:pos x="34" y="56"/>
                  </a:cxn>
                  <a:cxn ang="0">
                    <a:pos x="68" y="62"/>
                  </a:cxn>
                  <a:cxn ang="0">
                    <a:pos x="76" y="11"/>
                  </a:cxn>
                </a:cxnLst>
                <a:rect l="0" t="0" r="r" b="b"/>
                <a:pathLst>
                  <a:path w="76" h="62">
                    <a:moveTo>
                      <a:pt x="76" y="11"/>
                    </a:moveTo>
                    <a:lnTo>
                      <a:pt x="42" y="5"/>
                    </a:lnTo>
                    <a:lnTo>
                      <a:pt x="8" y="0"/>
                    </a:lnTo>
                    <a:lnTo>
                      <a:pt x="0" y="51"/>
                    </a:lnTo>
                    <a:lnTo>
                      <a:pt x="34" y="56"/>
                    </a:lnTo>
                    <a:lnTo>
                      <a:pt x="68" y="62"/>
                    </a:lnTo>
                    <a:lnTo>
                      <a:pt x="76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79" name="Freeform 1411"/>
              <p:cNvSpPr>
                <a:spLocks/>
              </p:cNvSpPr>
              <p:nvPr/>
            </p:nvSpPr>
            <p:spPr bwMode="auto">
              <a:xfrm>
                <a:off x="1994" y="2063"/>
                <a:ext cx="6" cy="2"/>
              </a:xfrm>
              <a:custGeom>
                <a:avLst/>
                <a:gdLst/>
                <a:ahLst/>
                <a:cxnLst>
                  <a:cxn ang="0">
                    <a:pos x="34" y="5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5"/>
                  </a:cxn>
                </a:cxnLst>
                <a:rect l="0" t="0" r="r" b="b"/>
                <a:pathLst>
                  <a:path w="34" h="7">
                    <a:moveTo>
                      <a:pt x="34" y="5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0" name="Line 1412"/>
              <p:cNvSpPr>
                <a:spLocks noChangeShapeType="1"/>
              </p:cNvSpPr>
              <p:nvPr/>
            </p:nvSpPr>
            <p:spPr bwMode="auto">
              <a:xfrm>
                <a:off x="1994" y="2063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1" name="Freeform 1413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2" name="Freeform 1414"/>
              <p:cNvSpPr>
                <a:spLocks/>
              </p:cNvSpPr>
              <p:nvPr/>
            </p:nvSpPr>
            <p:spPr bwMode="auto">
              <a:xfrm>
                <a:off x="1994" y="2064"/>
                <a:ext cx="12" cy="9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1"/>
                  </a:cxn>
                  <a:cxn ang="0">
                    <a:pos x="0" y="3"/>
                  </a:cxn>
                  <a:cxn ang="0">
                    <a:pos x="1" y="55"/>
                  </a:cxn>
                  <a:cxn ang="0">
                    <a:pos x="35" y="54"/>
                  </a:cxn>
                  <a:cxn ang="0">
                    <a:pos x="69" y="53"/>
                  </a:cxn>
                  <a:cxn ang="0">
                    <a:pos x="68" y="0"/>
                  </a:cxn>
                </a:cxnLst>
                <a:rect l="0" t="0" r="r" b="b"/>
                <a:pathLst>
                  <a:path w="69" h="55">
                    <a:moveTo>
                      <a:pt x="68" y="0"/>
                    </a:moveTo>
                    <a:lnTo>
                      <a:pt x="34" y="1"/>
                    </a:lnTo>
                    <a:lnTo>
                      <a:pt x="0" y="3"/>
                    </a:lnTo>
                    <a:lnTo>
                      <a:pt x="1" y="55"/>
                    </a:lnTo>
                    <a:lnTo>
                      <a:pt x="35" y="54"/>
                    </a:lnTo>
                    <a:lnTo>
                      <a:pt x="69" y="53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3" name="Freeform 1415"/>
              <p:cNvSpPr>
                <a:spLocks/>
              </p:cNvSpPr>
              <p:nvPr/>
            </p:nvSpPr>
            <p:spPr bwMode="auto">
              <a:xfrm>
                <a:off x="1994" y="2073"/>
                <a:ext cx="6" cy="1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1"/>
                  </a:cxn>
                  <a:cxn ang="0">
                    <a:pos x="1" y="8"/>
                  </a:cxn>
                  <a:cxn ang="0">
                    <a:pos x="34" y="0"/>
                  </a:cxn>
                </a:cxnLst>
                <a:rect l="0" t="0" r="r" b="b"/>
                <a:pathLst>
                  <a:path w="34" h="8">
                    <a:moveTo>
                      <a:pt x="34" y="0"/>
                    </a:moveTo>
                    <a:lnTo>
                      <a:pt x="0" y="1"/>
                    </a:lnTo>
                    <a:lnTo>
                      <a:pt x="1" y="8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4" name="Line 1416"/>
              <p:cNvSpPr>
                <a:spLocks noChangeShapeType="1"/>
              </p:cNvSpPr>
              <p:nvPr/>
            </p:nvSpPr>
            <p:spPr bwMode="auto">
              <a:xfrm>
                <a:off x="1994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5" name="Freeform 1417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6" name="Freeform 1418"/>
              <p:cNvSpPr>
                <a:spLocks/>
              </p:cNvSpPr>
              <p:nvPr/>
            </p:nvSpPr>
            <p:spPr bwMode="auto">
              <a:xfrm>
                <a:off x="1994" y="2072"/>
                <a:ext cx="13" cy="11"/>
              </a:xfrm>
              <a:custGeom>
                <a:avLst/>
                <a:gdLst/>
                <a:ahLst/>
                <a:cxnLst>
                  <a:cxn ang="0">
                    <a:pos x="66" y="0"/>
                  </a:cxn>
                  <a:cxn ang="0">
                    <a:pos x="33" y="8"/>
                  </a:cxn>
                  <a:cxn ang="0">
                    <a:pos x="0" y="16"/>
                  </a:cxn>
                  <a:cxn ang="0">
                    <a:pos x="11" y="67"/>
                  </a:cxn>
                  <a:cxn ang="0">
                    <a:pos x="44" y="59"/>
                  </a:cxn>
                  <a:cxn ang="0">
                    <a:pos x="77" y="51"/>
                  </a:cxn>
                  <a:cxn ang="0">
                    <a:pos x="66" y="0"/>
                  </a:cxn>
                </a:cxnLst>
                <a:rect l="0" t="0" r="r" b="b"/>
                <a:pathLst>
                  <a:path w="77" h="67">
                    <a:moveTo>
                      <a:pt x="66" y="0"/>
                    </a:moveTo>
                    <a:lnTo>
                      <a:pt x="33" y="8"/>
                    </a:lnTo>
                    <a:lnTo>
                      <a:pt x="0" y="16"/>
                    </a:lnTo>
                    <a:lnTo>
                      <a:pt x="11" y="67"/>
                    </a:lnTo>
                    <a:lnTo>
                      <a:pt x="44" y="59"/>
                    </a:lnTo>
                    <a:lnTo>
                      <a:pt x="77" y="51"/>
                    </a:lnTo>
                    <a:lnTo>
                      <a:pt x="6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7" name="Freeform 1419"/>
              <p:cNvSpPr>
                <a:spLocks/>
              </p:cNvSpPr>
              <p:nvPr/>
            </p:nvSpPr>
            <p:spPr bwMode="auto">
              <a:xfrm>
                <a:off x="1996" y="2082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8"/>
                  </a:cxn>
                  <a:cxn ang="0">
                    <a:pos x="2" y="15"/>
                  </a:cxn>
                  <a:cxn ang="0">
                    <a:pos x="33" y="0"/>
                  </a:cxn>
                </a:cxnLst>
                <a:rect l="0" t="0" r="r" b="b"/>
                <a:pathLst>
                  <a:path w="33" h="15">
                    <a:moveTo>
                      <a:pt x="33" y="0"/>
                    </a:moveTo>
                    <a:lnTo>
                      <a:pt x="0" y="8"/>
                    </a:lnTo>
                    <a:lnTo>
                      <a:pt x="2" y="15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8" name="Line 1420"/>
              <p:cNvSpPr>
                <a:spLocks noChangeShapeType="1"/>
              </p:cNvSpPr>
              <p:nvPr/>
            </p:nvSpPr>
            <p:spPr bwMode="auto">
              <a:xfrm>
                <a:off x="1996" y="20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989" name="Freeform 1421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0" name="Group 1623"/>
            <p:cNvGrpSpPr>
              <a:grpSpLocks/>
            </p:cNvGrpSpPr>
            <p:nvPr/>
          </p:nvGrpSpPr>
          <p:grpSpPr bwMode="auto">
            <a:xfrm>
              <a:off x="1854" y="1862"/>
              <a:ext cx="521" cy="949"/>
              <a:chOff x="1854" y="1862"/>
              <a:chExt cx="521" cy="949"/>
            </a:xfrm>
          </p:grpSpPr>
          <p:sp>
            <p:nvSpPr>
              <p:cNvPr id="1590" name="Freeform 1423"/>
              <p:cNvSpPr>
                <a:spLocks/>
              </p:cNvSpPr>
              <p:nvPr/>
            </p:nvSpPr>
            <p:spPr bwMode="auto">
              <a:xfrm>
                <a:off x="1997" y="2079"/>
                <a:ext cx="13" cy="13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5"/>
                  </a:cxn>
                  <a:cxn ang="0">
                    <a:pos x="0" y="30"/>
                  </a:cxn>
                  <a:cxn ang="0">
                    <a:pos x="21" y="78"/>
                  </a:cxn>
                  <a:cxn ang="0">
                    <a:pos x="52" y="62"/>
                  </a:cxn>
                  <a:cxn ang="0">
                    <a:pos x="83" y="47"/>
                  </a:cxn>
                  <a:cxn ang="0">
                    <a:pos x="62" y="0"/>
                  </a:cxn>
                </a:cxnLst>
                <a:rect l="0" t="0" r="r" b="b"/>
                <a:pathLst>
                  <a:path w="83" h="78">
                    <a:moveTo>
                      <a:pt x="62" y="0"/>
                    </a:moveTo>
                    <a:lnTo>
                      <a:pt x="31" y="15"/>
                    </a:lnTo>
                    <a:lnTo>
                      <a:pt x="0" y="30"/>
                    </a:lnTo>
                    <a:lnTo>
                      <a:pt x="21" y="78"/>
                    </a:lnTo>
                    <a:lnTo>
                      <a:pt x="52" y="62"/>
                    </a:lnTo>
                    <a:lnTo>
                      <a:pt x="83" y="47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1" name="Freeform 1424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31" y="15"/>
                  </a:cxn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  <a:cxn ang="0">
                    <a:pos x="31" y="15"/>
                  </a:cxn>
                </a:cxnLst>
                <a:rect l="0" t="0" r="r" b="b"/>
                <a:pathLst>
                  <a:path w="65" h="51">
                    <a:moveTo>
                      <a:pt x="31" y="15"/>
                    </a:moveTo>
                    <a:lnTo>
                      <a:pt x="62" y="0"/>
                    </a:ln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  <a:lnTo>
                      <a:pt x="31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2" name="Freeform 1425"/>
              <p:cNvSpPr>
                <a:spLocks/>
              </p:cNvSpPr>
              <p:nvPr/>
            </p:nvSpPr>
            <p:spPr bwMode="auto">
              <a:xfrm>
                <a:off x="2000" y="2087"/>
                <a:ext cx="11" cy="9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65" y="10"/>
                  </a:cxn>
                  <a:cxn ang="0">
                    <a:pos x="65" y="20"/>
                  </a:cxn>
                  <a:cxn ang="0">
                    <a:pos x="62" y="31"/>
                  </a:cxn>
                  <a:cxn ang="0">
                    <a:pos x="57" y="39"/>
                  </a:cxn>
                  <a:cxn ang="0">
                    <a:pos x="50" y="46"/>
                  </a:cxn>
                  <a:cxn ang="0">
                    <a:pos x="41" y="50"/>
                  </a:cxn>
                  <a:cxn ang="0">
                    <a:pos x="31" y="51"/>
                  </a:cxn>
                  <a:cxn ang="0">
                    <a:pos x="21" y="50"/>
                  </a:cxn>
                  <a:cxn ang="0">
                    <a:pos x="12" y="46"/>
                  </a:cxn>
                  <a:cxn ang="0">
                    <a:pos x="6" y="39"/>
                  </a:cxn>
                  <a:cxn ang="0">
                    <a:pos x="0" y="31"/>
                  </a:cxn>
                </a:cxnLst>
                <a:rect l="0" t="0" r="r" b="b"/>
                <a:pathLst>
                  <a:path w="65" h="51">
                    <a:moveTo>
                      <a:pt x="62" y="0"/>
                    </a:moveTo>
                    <a:lnTo>
                      <a:pt x="65" y="10"/>
                    </a:lnTo>
                    <a:lnTo>
                      <a:pt x="65" y="20"/>
                    </a:lnTo>
                    <a:lnTo>
                      <a:pt x="62" y="31"/>
                    </a:lnTo>
                    <a:lnTo>
                      <a:pt x="57" y="39"/>
                    </a:lnTo>
                    <a:lnTo>
                      <a:pt x="50" y="46"/>
                    </a:lnTo>
                    <a:lnTo>
                      <a:pt x="41" y="50"/>
                    </a:lnTo>
                    <a:lnTo>
                      <a:pt x="31" y="51"/>
                    </a:lnTo>
                    <a:lnTo>
                      <a:pt x="21" y="50"/>
                    </a:lnTo>
                    <a:lnTo>
                      <a:pt x="12" y="46"/>
                    </a:lnTo>
                    <a:lnTo>
                      <a:pt x="6" y="39"/>
                    </a:lnTo>
                    <a:lnTo>
                      <a:pt x="0" y="3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3" name="Freeform 1426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4" name="Freeform 1427"/>
              <p:cNvSpPr>
                <a:spLocks/>
              </p:cNvSpPr>
              <p:nvPr/>
            </p:nvSpPr>
            <p:spPr bwMode="auto">
              <a:xfrm>
                <a:off x="1929" y="2128"/>
                <a:ext cx="9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10" y="2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7" y="7"/>
                  </a:cxn>
                  <a:cxn ang="0">
                    <a:pos x="44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8" y="53"/>
                  </a:cxn>
                  <a:cxn ang="0">
                    <a:pos x="41" y="61"/>
                  </a:cxn>
                  <a:cxn ang="0">
                    <a:pos x="35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10" y="2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7" y="7"/>
                    </a:lnTo>
                    <a:lnTo>
                      <a:pt x="44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8" y="53"/>
                    </a:lnTo>
                    <a:lnTo>
                      <a:pt x="41" y="61"/>
                    </a:lnTo>
                    <a:lnTo>
                      <a:pt x="35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5" name="Freeform 1428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6" name="Freeform 1429"/>
              <p:cNvSpPr>
                <a:spLocks/>
              </p:cNvSpPr>
              <p:nvPr/>
            </p:nvSpPr>
            <p:spPr bwMode="auto">
              <a:xfrm>
                <a:off x="1856" y="2129"/>
                <a:ext cx="79" cy="55"/>
              </a:xfrm>
              <a:custGeom>
                <a:avLst/>
                <a:gdLst/>
                <a:ahLst/>
                <a:cxnLst>
                  <a:cxn ang="0">
                    <a:pos x="473" y="63"/>
                  </a:cxn>
                  <a:cxn ang="0">
                    <a:pos x="455" y="31"/>
                  </a:cxn>
                  <a:cxn ang="0">
                    <a:pos x="438" y="0"/>
                  </a:cxn>
                  <a:cxn ang="0">
                    <a:pos x="0" y="267"/>
                  </a:cxn>
                  <a:cxn ang="0">
                    <a:pos x="17" y="299"/>
                  </a:cxn>
                  <a:cxn ang="0">
                    <a:pos x="35" y="330"/>
                  </a:cxn>
                  <a:cxn ang="0">
                    <a:pos x="473" y="63"/>
                  </a:cxn>
                </a:cxnLst>
                <a:rect l="0" t="0" r="r" b="b"/>
                <a:pathLst>
                  <a:path w="473" h="330">
                    <a:moveTo>
                      <a:pt x="473" y="63"/>
                    </a:moveTo>
                    <a:lnTo>
                      <a:pt x="455" y="31"/>
                    </a:lnTo>
                    <a:lnTo>
                      <a:pt x="438" y="0"/>
                    </a:lnTo>
                    <a:lnTo>
                      <a:pt x="0" y="267"/>
                    </a:lnTo>
                    <a:lnTo>
                      <a:pt x="17" y="299"/>
                    </a:lnTo>
                    <a:lnTo>
                      <a:pt x="35" y="330"/>
                    </a:lnTo>
                    <a:lnTo>
                      <a:pt x="473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7" name="Freeform 1430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34" y="32"/>
                  </a:cxn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2"/>
                  </a:cxn>
                </a:cxnLst>
                <a:rect l="0" t="0" r="r" b="b"/>
                <a:pathLst>
                  <a:path w="52" h="68">
                    <a:moveTo>
                      <a:pt x="34" y="32"/>
                    </a:moveTo>
                    <a:lnTo>
                      <a:pt x="52" y="63"/>
                    </a:ln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8" name="Freeform 1431"/>
              <p:cNvSpPr>
                <a:spLocks/>
              </p:cNvSpPr>
              <p:nvPr/>
            </p:nvSpPr>
            <p:spPr bwMode="auto">
              <a:xfrm>
                <a:off x="1854" y="2173"/>
                <a:ext cx="8" cy="11"/>
              </a:xfrm>
              <a:custGeom>
                <a:avLst/>
                <a:gdLst/>
                <a:ahLst/>
                <a:cxnLst>
                  <a:cxn ang="0">
                    <a:pos x="52" y="63"/>
                  </a:cxn>
                  <a:cxn ang="0">
                    <a:pos x="42" y="66"/>
                  </a:cxn>
                  <a:cxn ang="0">
                    <a:pos x="33" y="68"/>
                  </a:cxn>
                  <a:cxn ang="0">
                    <a:pos x="23" y="65"/>
                  </a:cxn>
                  <a:cxn ang="0">
                    <a:pos x="15" y="61"/>
                  </a:cxn>
                  <a:cxn ang="0">
                    <a:pos x="8" y="54"/>
                  </a:cxn>
                  <a:cxn ang="0">
                    <a:pos x="3" y="46"/>
                  </a:cxn>
                  <a:cxn ang="0">
                    <a:pos x="0" y="35"/>
                  </a:cxn>
                  <a:cxn ang="0">
                    <a:pos x="1" y="25"/>
                  </a:cxn>
                  <a:cxn ang="0">
                    <a:pos x="4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2" h="68">
                    <a:moveTo>
                      <a:pt x="52" y="63"/>
                    </a:moveTo>
                    <a:lnTo>
                      <a:pt x="42" y="66"/>
                    </a:lnTo>
                    <a:lnTo>
                      <a:pt x="33" y="68"/>
                    </a:lnTo>
                    <a:lnTo>
                      <a:pt x="23" y="65"/>
                    </a:lnTo>
                    <a:lnTo>
                      <a:pt x="15" y="61"/>
                    </a:lnTo>
                    <a:lnTo>
                      <a:pt x="8" y="54"/>
                    </a:lnTo>
                    <a:lnTo>
                      <a:pt x="3" y="46"/>
                    </a:lnTo>
                    <a:lnTo>
                      <a:pt x="0" y="35"/>
                    </a:lnTo>
                    <a:lnTo>
                      <a:pt x="1" y="25"/>
                    </a:lnTo>
                    <a:lnTo>
                      <a:pt x="4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99" name="Freeform 1432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17" y="36"/>
                  </a:cxn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  <a:cxn ang="0">
                    <a:pos x="17" y="36"/>
                  </a:cxn>
                </a:cxnLst>
                <a:rect l="0" t="0" r="r" b="b"/>
                <a:pathLst>
                  <a:path w="51" h="68">
                    <a:moveTo>
                      <a:pt x="17" y="36"/>
                    </a:moveTo>
                    <a:lnTo>
                      <a:pt x="0" y="5"/>
                    </a:ln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0" name="Freeform 1433"/>
              <p:cNvSpPr>
                <a:spLocks/>
              </p:cNvSpPr>
              <p:nvPr/>
            </p:nvSpPr>
            <p:spPr bwMode="auto">
              <a:xfrm>
                <a:off x="2367" y="1862"/>
                <a:ext cx="8" cy="1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9" y="1"/>
                  </a:cxn>
                  <a:cxn ang="0">
                    <a:pos x="18" y="0"/>
                  </a:cxn>
                  <a:cxn ang="0">
                    <a:pos x="28" y="3"/>
                  </a:cxn>
                  <a:cxn ang="0">
                    <a:pos x="36" y="7"/>
                  </a:cxn>
                  <a:cxn ang="0">
                    <a:pos x="43" y="14"/>
                  </a:cxn>
                  <a:cxn ang="0">
                    <a:pos x="49" y="22"/>
                  </a:cxn>
                  <a:cxn ang="0">
                    <a:pos x="51" y="33"/>
                  </a:cxn>
                  <a:cxn ang="0">
                    <a:pos x="50" y="43"/>
                  </a:cxn>
                  <a:cxn ang="0">
                    <a:pos x="47" y="52"/>
                  </a:cxn>
                  <a:cxn ang="0">
                    <a:pos x="41" y="61"/>
                  </a:cxn>
                  <a:cxn ang="0">
                    <a:pos x="33" y="68"/>
                  </a:cxn>
                </a:cxnLst>
                <a:rect l="0" t="0" r="r" b="b"/>
                <a:pathLst>
                  <a:path w="51" h="68">
                    <a:moveTo>
                      <a:pt x="0" y="5"/>
                    </a:moveTo>
                    <a:lnTo>
                      <a:pt x="9" y="1"/>
                    </a:lnTo>
                    <a:lnTo>
                      <a:pt x="18" y="0"/>
                    </a:lnTo>
                    <a:lnTo>
                      <a:pt x="28" y="3"/>
                    </a:lnTo>
                    <a:lnTo>
                      <a:pt x="36" y="7"/>
                    </a:lnTo>
                    <a:lnTo>
                      <a:pt x="43" y="14"/>
                    </a:lnTo>
                    <a:lnTo>
                      <a:pt x="49" y="22"/>
                    </a:lnTo>
                    <a:lnTo>
                      <a:pt x="51" y="33"/>
                    </a:lnTo>
                    <a:lnTo>
                      <a:pt x="50" y="43"/>
                    </a:lnTo>
                    <a:lnTo>
                      <a:pt x="47" y="52"/>
                    </a:lnTo>
                    <a:lnTo>
                      <a:pt x="41" y="61"/>
                    </a:lnTo>
                    <a:lnTo>
                      <a:pt x="33" y="6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1" name="Freeform 1434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2" name="Freeform 1435"/>
              <p:cNvSpPr>
                <a:spLocks/>
              </p:cNvSpPr>
              <p:nvPr/>
            </p:nvSpPr>
            <p:spPr bwMode="auto">
              <a:xfrm>
                <a:off x="2294" y="1862"/>
                <a:ext cx="78" cy="55"/>
              </a:xfrm>
              <a:custGeom>
                <a:avLst/>
                <a:gdLst/>
                <a:ahLst/>
                <a:cxnLst>
                  <a:cxn ang="0">
                    <a:pos x="470" y="63"/>
                  </a:cxn>
                  <a:cxn ang="0">
                    <a:pos x="454" y="31"/>
                  </a:cxn>
                  <a:cxn ang="0">
                    <a:pos x="437" y="0"/>
                  </a:cxn>
                  <a:cxn ang="0">
                    <a:pos x="0" y="266"/>
                  </a:cxn>
                  <a:cxn ang="0">
                    <a:pos x="17" y="297"/>
                  </a:cxn>
                  <a:cxn ang="0">
                    <a:pos x="33" y="329"/>
                  </a:cxn>
                  <a:cxn ang="0">
                    <a:pos x="470" y="63"/>
                  </a:cxn>
                </a:cxnLst>
                <a:rect l="0" t="0" r="r" b="b"/>
                <a:pathLst>
                  <a:path w="470" h="329">
                    <a:moveTo>
                      <a:pt x="470" y="63"/>
                    </a:moveTo>
                    <a:lnTo>
                      <a:pt x="454" y="31"/>
                    </a:lnTo>
                    <a:lnTo>
                      <a:pt x="437" y="0"/>
                    </a:lnTo>
                    <a:lnTo>
                      <a:pt x="0" y="266"/>
                    </a:lnTo>
                    <a:lnTo>
                      <a:pt x="17" y="297"/>
                    </a:lnTo>
                    <a:lnTo>
                      <a:pt x="33" y="329"/>
                    </a:lnTo>
                    <a:lnTo>
                      <a:pt x="470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3" name="Freeform 1436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34" y="31"/>
                  </a:cxn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  <a:cxn ang="0">
                    <a:pos x="34" y="31"/>
                  </a:cxn>
                </a:cxnLst>
                <a:rect l="0" t="0" r="r" b="b"/>
                <a:pathLst>
                  <a:path w="50" h="67">
                    <a:moveTo>
                      <a:pt x="34" y="31"/>
                    </a:moveTo>
                    <a:lnTo>
                      <a:pt x="50" y="63"/>
                    </a:ln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  <a:lnTo>
                      <a:pt x="34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4" name="Freeform 1437"/>
              <p:cNvSpPr>
                <a:spLocks/>
              </p:cNvSpPr>
              <p:nvPr/>
            </p:nvSpPr>
            <p:spPr bwMode="auto">
              <a:xfrm>
                <a:off x="2291" y="1907"/>
                <a:ext cx="8" cy="11"/>
              </a:xfrm>
              <a:custGeom>
                <a:avLst/>
                <a:gdLst/>
                <a:ahLst/>
                <a:cxnLst>
                  <a:cxn ang="0">
                    <a:pos x="50" y="63"/>
                  </a:cxn>
                  <a:cxn ang="0">
                    <a:pos x="42" y="66"/>
                  </a:cxn>
                  <a:cxn ang="0">
                    <a:pos x="33" y="67"/>
                  </a:cxn>
                  <a:cxn ang="0">
                    <a:pos x="23" y="65"/>
                  </a:cxn>
                  <a:cxn ang="0">
                    <a:pos x="14" y="60"/>
                  </a:cxn>
                  <a:cxn ang="0">
                    <a:pos x="8" y="53"/>
                  </a:cxn>
                  <a:cxn ang="0">
                    <a:pos x="2" y="45"/>
                  </a:cxn>
                  <a:cxn ang="0">
                    <a:pos x="0" y="35"/>
                  </a:cxn>
                  <a:cxn ang="0">
                    <a:pos x="1" y="24"/>
                  </a:cxn>
                  <a:cxn ang="0">
                    <a:pos x="3" y="15"/>
                  </a:cxn>
                  <a:cxn ang="0">
                    <a:pos x="10" y="7"/>
                  </a:cxn>
                  <a:cxn ang="0">
                    <a:pos x="17" y="0"/>
                  </a:cxn>
                </a:cxnLst>
                <a:rect l="0" t="0" r="r" b="b"/>
                <a:pathLst>
                  <a:path w="50" h="67">
                    <a:moveTo>
                      <a:pt x="50" y="63"/>
                    </a:moveTo>
                    <a:lnTo>
                      <a:pt x="42" y="66"/>
                    </a:lnTo>
                    <a:lnTo>
                      <a:pt x="33" y="67"/>
                    </a:lnTo>
                    <a:lnTo>
                      <a:pt x="23" y="65"/>
                    </a:lnTo>
                    <a:lnTo>
                      <a:pt x="14" y="60"/>
                    </a:lnTo>
                    <a:lnTo>
                      <a:pt x="8" y="53"/>
                    </a:lnTo>
                    <a:lnTo>
                      <a:pt x="2" y="45"/>
                    </a:lnTo>
                    <a:lnTo>
                      <a:pt x="0" y="35"/>
                    </a:lnTo>
                    <a:lnTo>
                      <a:pt x="1" y="24"/>
                    </a:lnTo>
                    <a:lnTo>
                      <a:pt x="3" y="15"/>
                    </a:lnTo>
                    <a:lnTo>
                      <a:pt x="10" y="7"/>
                    </a:lnTo>
                    <a:lnTo>
                      <a:pt x="1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5" name="Freeform 1438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6" name="Freeform 1439"/>
              <p:cNvSpPr>
                <a:spLocks/>
              </p:cNvSpPr>
              <p:nvPr/>
            </p:nvSpPr>
            <p:spPr bwMode="auto">
              <a:xfrm>
                <a:off x="1854" y="2172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3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3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5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5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3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3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5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7" name="Freeform 1440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8" name="Freeform 1441"/>
              <p:cNvSpPr>
                <a:spLocks/>
              </p:cNvSpPr>
              <p:nvPr/>
            </p:nvSpPr>
            <p:spPr bwMode="auto">
              <a:xfrm>
                <a:off x="1854" y="2178"/>
                <a:ext cx="11" cy="89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33"/>
                  </a:cxn>
                  <a:cxn ang="0">
                    <a:pos x="34" y="533"/>
                  </a:cxn>
                  <a:cxn ang="0">
                    <a:pos x="69" y="533"/>
                  </a:cxn>
                  <a:cxn ang="0">
                    <a:pos x="69" y="0"/>
                  </a:cxn>
                </a:cxnLst>
                <a:rect l="0" t="0" r="r" b="b"/>
                <a:pathLst>
                  <a:path w="69" h="533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33"/>
                    </a:lnTo>
                    <a:lnTo>
                      <a:pt x="34" y="533"/>
                    </a:lnTo>
                    <a:lnTo>
                      <a:pt x="69" y="533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09" name="Freeform 1442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0" name="Freeform 1443"/>
              <p:cNvSpPr>
                <a:spLocks/>
              </p:cNvSpPr>
              <p:nvPr/>
            </p:nvSpPr>
            <p:spPr bwMode="auto">
              <a:xfrm>
                <a:off x="1854" y="2267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1" name="Freeform 1444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2" name="Freeform 1445"/>
              <p:cNvSpPr>
                <a:spLocks/>
              </p:cNvSpPr>
              <p:nvPr/>
            </p:nvSpPr>
            <p:spPr bwMode="auto">
              <a:xfrm>
                <a:off x="1854" y="270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6"/>
                  </a:cxn>
                  <a:cxn ang="0">
                    <a:pos x="12" y="9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9"/>
                  </a:cxn>
                  <a:cxn ang="0">
                    <a:pos x="63" y="16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6"/>
                    </a:lnTo>
                    <a:lnTo>
                      <a:pt x="12" y="9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9"/>
                    </a:lnTo>
                    <a:lnTo>
                      <a:pt x="63" y="16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3" name="Freeform 1446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4" name="Freeform 1447"/>
              <p:cNvSpPr>
                <a:spLocks/>
              </p:cNvSpPr>
              <p:nvPr/>
            </p:nvSpPr>
            <p:spPr bwMode="auto">
              <a:xfrm>
                <a:off x="1854" y="2711"/>
                <a:ext cx="11" cy="94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565"/>
                  </a:cxn>
                  <a:cxn ang="0">
                    <a:pos x="34" y="565"/>
                  </a:cxn>
                  <a:cxn ang="0">
                    <a:pos x="69" y="565"/>
                  </a:cxn>
                  <a:cxn ang="0">
                    <a:pos x="69" y="0"/>
                  </a:cxn>
                </a:cxnLst>
                <a:rect l="0" t="0" r="r" b="b"/>
                <a:pathLst>
                  <a:path w="69" h="565">
                    <a:moveTo>
                      <a:pt x="69" y="0"/>
                    </a:moveTo>
                    <a:lnTo>
                      <a:pt x="34" y="0"/>
                    </a:lnTo>
                    <a:lnTo>
                      <a:pt x="0" y="0"/>
                    </a:lnTo>
                    <a:lnTo>
                      <a:pt x="0" y="565"/>
                    </a:lnTo>
                    <a:lnTo>
                      <a:pt x="34" y="565"/>
                    </a:lnTo>
                    <a:lnTo>
                      <a:pt x="69" y="565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5" name="Freeform 1448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6" name="Freeform 1449"/>
              <p:cNvSpPr>
                <a:spLocks/>
              </p:cNvSpPr>
              <p:nvPr/>
            </p:nvSpPr>
            <p:spPr bwMode="auto">
              <a:xfrm>
                <a:off x="1854" y="2805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7" name="Freeform 145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8" name="Freeform 145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19" name="Freeform 1452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0" name="Freeform 1453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1" name="Freeform 1454"/>
              <p:cNvSpPr>
                <a:spLocks/>
              </p:cNvSpPr>
              <p:nvPr/>
            </p:nvSpPr>
            <p:spPr bwMode="auto">
              <a:xfrm>
                <a:off x="1868" y="2622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2" name="Line 1455"/>
              <p:cNvSpPr>
                <a:spLocks noChangeShapeType="1"/>
              </p:cNvSpPr>
              <p:nvPr/>
            </p:nvSpPr>
            <p:spPr bwMode="auto">
              <a:xfrm flipV="1">
                <a:off x="1868" y="26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3" name="Freeform 1456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4" name="Freeform 1457"/>
              <p:cNvSpPr>
                <a:spLocks/>
              </p:cNvSpPr>
              <p:nvPr/>
            </p:nvSpPr>
            <p:spPr bwMode="auto">
              <a:xfrm>
                <a:off x="1866" y="2613"/>
                <a:ext cx="11" cy="15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6"/>
                  </a:cxn>
                </a:cxnLst>
                <a:rect l="0" t="0" r="r" b="b"/>
                <a:pathLst>
                  <a:path w="67" h="85">
                    <a:moveTo>
                      <a:pt x="0" y="16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5" name="Freeform 1458"/>
              <p:cNvSpPr>
                <a:spLocks/>
              </p:cNvSpPr>
              <p:nvPr/>
            </p:nvSpPr>
            <p:spPr bwMode="auto">
              <a:xfrm>
                <a:off x="1876" y="2619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6" name="Line 1459"/>
              <p:cNvSpPr>
                <a:spLocks noChangeShapeType="1"/>
              </p:cNvSpPr>
              <p:nvPr/>
            </p:nvSpPr>
            <p:spPr bwMode="auto">
              <a:xfrm flipV="1">
                <a:off x="1877" y="26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7" name="Freeform 1460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8" name="Freeform 1461"/>
              <p:cNvSpPr>
                <a:spLocks/>
              </p:cNvSpPr>
              <p:nvPr/>
            </p:nvSpPr>
            <p:spPr bwMode="auto">
              <a:xfrm>
                <a:off x="1873" y="2610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29" name="Freeform 1462"/>
              <p:cNvSpPr>
                <a:spLocks/>
              </p:cNvSpPr>
              <p:nvPr/>
            </p:nvSpPr>
            <p:spPr bwMode="auto">
              <a:xfrm>
                <a:off x="1883" y="2615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0" name="Line 1463"/>
              <p:cNvSpPr>
                <a:spLocks noChangeShapeType="1"/>
              </p:cNvSpPr>
              <p:nvPr/>
            </p:nvSpPr>
            <p:spPr bwMode="auto">
              <a:xfrm flipV="1">
                <a:off x="1885" y="2620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1" name="Freeform 1464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2" name="Freeform 1465"/>
              <p:cNvSpPr>
                <a:spLocks/>
              </p:cNvSpPr>
              <p:nvPr/>
            </p:nvSpPr>
            <p:spPr bwMode="auto">
              <a:xfrm>
                <a:off x="1879" y="2605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3" name="Freeform 1466"/>
              <p:cNvSpPr>
                <a:spLocks/>
              </p:cNvSpPr>
              <p:nvPr/>
            </p:nvSpPr>
            <p:spPr bwMode="auto">
              <a:xfrm>
                <a:off x="1889" y="261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4" name="Line 1467"/>
              <p:cNvSpPr>
                <a:spLocks noChangeShapeType="1"/>
              </p:cNvSpPr>
              <p:nvPr/>
            </p:nvSpPr>
            <p:spPr bwMode="auto">
              <a:xfrm flipV="1">
                <a:off x="1893" y="26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5" name="Freeform 1468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6" name="Freeform 1469"/>
              <p:cNvSpPr>
                <a:spLocks/>
              </p:cNvSpPr>
              <p:nvPr/>
            </p:nvSpPr>
            <p:spPr bwMode="auto">
              <a:xfrm>
                <a:off x="1885" y="2599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7" name="Freeform 1470"/>
              <p:cNvSpPr>
                <a:spLocks/>
              </p:cNvSpPr>
              <p:nvPr/>
            </p:nvSpPr>
            <p:spPr bwMode="auto">
              <a:xfrm>
                <a:off x="1894" y="2603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8" name="Line 1471"/>
              <p:cNvSpPr>
                <a:spLocks noChangeShapeType="1"/>
              </p:cNvSpPr>
              <p:nvPr/>
            </p:nvSpPr>
            <p:spPr bwMode="auto">
              <a:xfrm flipV="1">
                <a:off x="1899" y="26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39" name="Freeform 1472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0" name="Freeform 1473"/>
              <p:cNvSpPr>
                <a:spLocks/>
              </p:cNvSpPr>
              <p:nvPr/>
            </p:nvSpPr>
            <p:spPr bwMode="auto">
              <a:xfrm>
                <a:off x="1889" y="2592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1" name="Freeform 1474"/>
              <p:cNvSpPr>
                <a:spLocks/>
              </p:cNvSpPr>
              <p:nvPr/>
            </p:nvSpPr>
            <p:spPr bwMode="auto">
              <a:xfrm>
                <a:off x="1898" y="259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2" name="Line 1475"/>
              <p:cNvSpPr>
                <a:spLocks noChangeShapeType="1"/>
              </p:cNvSpPr>
              <p:nvPr/>
            </p:nvSpPr>
            <p:spPr bwMode="auto">
              <a:xfrm flipV="1">
                <a:off x="1903" y="259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3" name="Freeform 1476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4" name="Freeform 1477"/>
              <p:cNvSpPr>
                <a:spLocks/>
              </p:cNvSpPr>
              <p:nvPr/>
            </p:nvSpPr>
            <p:spPr bwMode="auto">
              <a:xfrm>
                <a:off x="1893" y="2585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5" name="Freeform 1478"/>
              <p:cNvSpPr>
                <a:spLocks/>
              </p:cNvSpPr>
              <p:nvPr/>
            </p:nvSpPr>
            <p:spPr bwMode="auto">
              <a:xfrm>
                <a:off x="1901" y="2587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6" name="Line 1479"/>
              <p:cNvSpPr>
                <a:spLocks noChangeShapeType="1"/>
              </p:cNvSpPr>
              <p:nvPr/>
            </p:nvSpPr>
            <p:spPr bwMode="auto">
              <a:xfrm flipV="1">
                <a:off x="1906" y="2587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7" name="Freeform 1480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8" name="Freeform 1481"/>
              <p:cNvSpPr>
                <a:spLocks/>
              </p:cNvSpPr>
              <p:nvPr/>
            </p:nvSpPr>
            <p:spPr bwMode="auto">
              <a:xfrm>
                <a:off x="1895" y="2578"/>
                <a:ext cx="12" cy="9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49" name="Freeform 1482"/>
              <p:cNvSpPr>
                <a:spLocks/>
              </p:cNvSpPr>
              <p:nvPr/>
            </p:nvSpPr>
            <p:spPr bwMode="auto">
              <a:xfrm>
                <a:off x="1902" y="2578"/>
                <a:ext cx="5" cy="1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0" name="Line 1483"/>
              <p:cNvSpPr>
                <a:spLocks noChangeShapeType="1"/>
              </p:cNvSpPr>
              <p:nvPr/>
            </p:nvSpPr>
            <p:spPr bwMode="auto">
              <a:xfrm flipV="1">
                <a:off x="1907" y="25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1" name="Freeform 1484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2" name="Freeform 1485"/>
              <p:cNvSpPr>
                <a:spLocks/>
              </p:cNvSpPr>
              <p:nvPr/>
            </p:nvSpPr>
            <p:spPr bwMode="auto">
              <a:xfrm>
                <a:off x="1895" y="2569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3" name="Freeform 1486"/>
              <p:cNvSpPr>
                <a:spLocks/>
              </p:cNvSpPr>
              <p:nvPr/>
            </p:nvSpPr>
            <p:spPr bwMode="auto">
              <a:xfrm>
                <a:off x="1901" y="2568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4" name="Line 1487"/>
              <p:cNvSpPr>
                <a:spLocks noChangeShapeType="1"/>
              </p:cNvSpPr>
              <p:nvPr/>
            </p:nvSpPr>
            <p:spPr bwMode="auto">
              <a:xfrm flipH="1" flipV="1">
                <a:off x="1906" y="25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5" name="Freeform 1488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6" name="Freeform 1489"/>
              <p:cNvSpPr>
                <a:spLocks/>
              </p:cNvSpPr>
              <p:nvPr/>
            </p:nvSpPr>
            <p:spPr bwMode="auto">
              <a:xfrm>
                <a:off x="1893" y="2559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7" name="Freeform 1490"/>
              <p:cNvSpPr>
                <a:spLocks/>
              </p:cNvSpPr>
              <p:nvPr/>
            </p:nvSpPr>
            <p:spPr bwMode="auto">
              <a:xfrm>
                <a:off x="1898" y="2558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8" name="Line 1491"/>
              <p:cNvSpPr>
                <a:spLocks noChangeShapeType="1"/>
              </p:cNvSpPr>
              <p:nvPr/>
            </p:nvSpPr>
            <p:spPr bwMode="auto">
              <a:xfrm flipH="1" flipV="1">
                <a:off x="1903" y="25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59" name="Freeform 1492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0" name="Freeform 1493"/>
              <p:cNvSpPr>
                <a:spLocks/>
              </p:cNvSpPr>
              <p:nvPr/>
            </p:nvSpPr>
            <p:spPr bwMode="auto">
              <a:xfrm>
                <a:off x="1889" y="2551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1" name="Freeform 1494"/>
              <p:cNvSpPr>
                <a:spLocks/>
              </p:cNvSpPr>
              <p:nvPr/>
            </p:nvSpPr>
            <p:spPr bwMode="auto">
              <a:xfrm>
                <a:off x="1894" y="2550"/>
                <a:ext cx="5" cy="3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2" name="Line 1495"/>
              <p:cNvSpPr>
                <a:spLocks noChangeShapeType="1"/>
              </p:cNvSpPr>
              <p:nvPr/>
            </p:nvSpPr>
            <p:spPr bwMode="auto">
              <a:xfrm flipH="1" flipV="1">
                <a:off x="1899" y="25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3" name="Freeform 1496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4" name="Freeform 1497"/>
              <p:cNvSpPr>
                <a:spLocks/>
              </p:cNvSpPr>
              <p:nvPr/>
            </p:nvSpPr>
            <p:spPr bwMode="auto">
              <a:xfrm>
                <a:off x="1885" y="2543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5" name="Freeform 1498"/>
              <p:cNvSpPr>
                <a:spLocks/>
              </p:cNvSpPr>
              <p:nvPr/>
            </p:nvSpPr>
            <p:spPr bwMode="auto">
              <a:xfrm>
                <a:off x="1889" y="2542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6" name="Line 1499"/>
              <p:cNvSpPr>
                <a:spLocks noChangeShapeType="1"/>
              </p:cNvSpPr>
              <p:nvPr/>
            </p:nvSpPr>
            <p:spPr bwMode="auto">
              <a:xfrm flipH="1" flipV="1">
                <a:off x="1893" y="25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7" name="Freeform 1500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8" name="Freeform 1501"/>
              <p:cNvSpPr>
                <a:spLocks/>
              </p:cNvSpPr>
              <p:nvPr/>
            </p:nvSpPr>
            <p:spPr bwMode="auto">
              <a:xfrm>
                <a:off x="1879" y="2537"/>
                <a:ext cx="14" cy="14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69" name="Freeform 1502"/>
              <p:cNvSpPr>
                <a:spLocks/>
              </p:cNvSpPr>
              <p:nvPr/>
            </p:nvSpPr>
            <p:spPr bwMode="auto">
              <a:xfrm>
                <a:off x="1883" y="253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0" name="Line 1503"/>
              <p:cNvSpPr>
                <a:spLocks noChangeShapeType="1"/>
              </p:cNvSpPr>
              <p:nvPr/>
            </p:nvSpPr>
            <p:spPr bwMode="auto">
              <a:xfrm flipH="1" flipV="1">
                <a:off x="1885" y="2536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1" name="Freeform 1504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2" name="Freeform 1505"/>
              <p:cNvSpPr>
                <a:spLocks/>
              </p:cNvSpPr>
              <p:nvPr/>
            </p:nvSpPr>
            <p:spPr bwMode="auto">
              <a:xfrm>
                <a:off x="1873" y="2532"/>
                <a:ext cx="12" cy="14"/>
              </a:xfrm>
              <a:custGeom>
                <a:avLst/>
                <a:gdLst/>
                <a:ahLst/>
                <a:cxnLst>
                  <a:cxn ang="0">
                    <a:pos x="44" y="88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8"/>
                  </a:cxn>
                </a:cxnLst>
                <a:rect l="0" t="0" r="r" b="b"/>
                <a:pathLst>
                  <a:path w="75" h="88">
                    <a:moveTo>
                      <a:pt x="44" y="88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3" name="Freeform 1506"/>
              <p:cNvSpPr>
                <a:spLocks/>
              </p:cNvSpPr>
              <p:nvPr/>
            </p:nvSpPr>
            <p:spPr bwMode="auto">
              <a:xfrm>
                <a:off x="1876" y="2531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4" name="Line 1507"/>
              <p:cNvSpPr>
                <a:spLocks noChangeShapeType="1"/>
              </p:cNvSpPr>
              <p:nvPr/>
            </p:nvSpPr>
            <p:spPr bwMode="auto">
              <a:xfrm flipH="1" flipV="1">
                <a:off x="1877" y="25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5" name="Freeform 1508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6" name="Freeform 1509"/>
              <p:cNvSpPr>
                <a:spLocks/>
              </p:cNvSpPr>
              <p:nvPr/>
            </p:nvSpPr>
            <p:spPr bwMode="auto">
              <a:xfrm>
                <a:off x="1866" y="2529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7" name="Freeform 1510"/>
              <p:cNvSpPr>
                <a:spLocks/>
              </p:cNvSpPr>
              <p:nvPr/>
            </p:nvSpPr>
            <p:spPr bwMode="auto">
              <a:xfrm>
                <a:off x="1868" y="252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8" name="Line 1511"/>
              <p:cNvSpPr>
                <a:spLocks noChangeShapeType="1"/>
              </p:cNvSpPr>
              <p:nvPr/>
            </p:nvSpPr>
            <p:spPr bwMode="auto">
              <a:xfrm flipH="1" flipV="1">
                <a:off x="1868" y="252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79" name="Freeform 1512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0" name="Freeform 1513"/>
              <p:cNvSpPr>
                <a:spLocks/>
              </p:cNvSpPr>
              <p:nvPr/>
            </p:nvSpPr>
            <p:spPr bwMode="auto">
              <a:xfrm>
                <a:off x="1859" y="2528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1" name="Freeform 1514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2" name="Freeform 1515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7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7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3" name="Freeform 1516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4" name="Freeform 1517"/>
              <p:cNvSpPr>
                <a:spLocks/>
              </p:cNvSpPr>
              <p:nvPr/>
            </p:nvSpPr>
            <p:spPr bwMode="auto">
              <a:xfrm>
                <a:off x="1854" y="2705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2"/>
                  </a:cxn>
                  <a:cxn ang="0">
                    <a:pos x="5" y="54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5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2"/>
                    </a:lnTo>
                    <a:lnTo>
                      <a:pt x="5" y="54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5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5" name="Freeform 1518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6" name="Freeform 1519"/>
              <p:cNvSpPr>
                <a:spLocks/>
              </p:cNvSpPr>
              <p:nvPr/>
            </p:nvSpPr>
            <p:spPr bwMode="auto">
              <a:xfrm>
                <a:off x="1859" y="2705"/>
                <a:ext cx="9" cy="12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7" name="Freeform 1520"/>
              <p:cNvSpPr>
                <a:spLocks/>
              </p:cNvSpPr>
              <p:nvPr/>
            </p:nvSpPr>
            <p:spPr bwMode="auto">
              <a:xfrm>
                <a:off x="1868" y="2711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8" name="Line 1521"/>
              <p:cNvSpPr>
                <a:spLocks noChangeShapeType="1"/>
              </p:cNvSpPr>
              <p:nvPr/>
            </p:nvSpPr>
            <p:spPr bwMode="auto">
              <a:xfrm flipV="1">
                <a:off x="1868" y="27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89" name="Freeform 1522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0" name="Freeform 1523"/>
              <p:cNvSpPr>
                <a:spLocks/>
              </p:cNvSpPr>
              <p:nvPr/>
            </p:nvSpPr>
            <p:spPr bwMode="auto">
              <a:xfrm>
                <a:off x="1866" y="2702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49"/>
                  </a:cxn>
                  <a:cxn ang="0">
                    <a:pos x="20" y="84"/>
                  </a:cxn>
                  <a:cxn ang="0">
                    <a:pos x="67" y="69"/>
                  </a:cxn>
                  <a:cxn ang="0">
                    <a:pos x="57" y="34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4">
                    <a:moveTo>
                      <a:pt x="0" y="15"/>
                    </a:moveTo>
                    <a:lnTo>
                      <a:pt x="10" y="49"/>
                    </a:lnTo>
                    <a:lnTo>
                      <a:pt x="20" y="84"/>
                    </a:lnTo>
                    <a:lnTo>
                      <a:pt x="67" y="69"/>
                    </a:lnTo>
                    <a:lnTo>
                      <a:pt x="57" y="34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1" name="Freeform 1524"/>
              <p:cNvSpPr>
                <a:spLocks/>
              </p:cNvSpPr>
              <p:nvPr/>
            </p:nvSpPr>
            <p:spPr bwMode="auto">
              <a:xfrm>
                <a:off x="1876" y="2708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2" name="Line 1525"/>
              <p:cNvSpPr>
                <a:spLocks noChangeShapeType="1"/>
              </p:cNvSpPr>
              <p:nvPr/>
            </p:nvSpPr>
            <p:spPr bwMode="auto">
              <a:xfrm flipV="1">
                <a:off x="1877" y="27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3" name="Freeform 1526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4" name="Freeform 1527"/>
              <p:cNvSpPr>
                <a:spLocks/>
              </p:cNvSpPr>
              <p:nvPr/>
            </p:nvSpPr>
            <p:spPr bwMode="auto">
              <a:xfrm>
                <a:off x="1873" y="2699"/>
                <a:ext cx="12" cy="14"/>
              </a:xfrm>
              <a:custGeom>
                <a:avLst/>
                <a:gdLst/>
                <a:ahLst/>
                <a:cxnLst>
                  <a:cxn ang="0">
                    <a:pos x="0" y="24"/>
                  </a:cxn>
                  <a:cxn ang="0">
                    <a:pos x="15" y="55"/>
                  </a:cxn>
                  <a:cxn ang="0">
                    <a:pos x="31" y="87"/>
                  </a:cxn>
                  <a:cxn ang="0">
                    <a:pos x="75" y="62"/>
                  </a:cxn>
                  <a:cxn ang="0">
                    <a:pos x="59" y="31"/>
                  </a:cxn>
                  <a:cxn ang="0">
                    <a:pos x="44" y="0"/>
                  </a:cxn>
                  <a:cxn ang="0">
                    <a:pos x="0" y="24"/>
                  </a:cxn>
                </a:cxnLst>
                <a:rect l="0" t="0" r="r" b="b"/>
                <a:pathLst>
                  <a:path w="75" h="87">
                    <a:moveTo>
                      <a:pt x="0" y="24"/>
                    </a:moveTo>
                    <a:lnTo>
                      <a:pt x="15" y="55"/>
                    </a:lnTo>
                    <a:lnTo>
                      <a:pt x="31" y="87"/>
                    </a:lnTo>
                    <a:lnTo>
                      <a:pt x="75" y="62"/>
                    </a:lnTo>
                    <a:lnTo>
                      <a:pt x="59" y="31"/>
                    </a:lnTo>
                    <a:lnTo>
                      <a:pt x="44" y="0"/>
                    </a:lnTo>
                    <a:lnTo>
                      <a:pt x="0" y="2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5" name="Freeform 1528"/>
              <p:cNvSpPr>
                <a:spLocks/>
              </p:cNvSpPr>
              <p:nvPr/>
            </p:nvSpPr>
            <p:spPr bwMode="auto">
              <a:xfrm>
                <a:off x="1883" y="2704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6" name="Line 1529"/>
              <p:cNvSpPr>
                <a:spLocks noChangeShapeType="1"/>
              </p:cNvSpPr>
              <p:nvPr/>
            </p:nvSpPr>
            <p:spPr bwMode="auto">
              <a:xfrm flipV="1">
                <a:off x="1885" y="270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7" name="Freeform 1530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8" name="Freeform 1531"/>
              <p:cNvSpPr>
                <a:spLocks/>
              </p:cNvSpPr>
              <p:nvPr/>
            </p:nvSpPr>
            <p:spPr bwMode="auto">
              <a:xfrm>
                <a:off x="1879" y="2694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699" name="Freeform 1532"/>
              <p:cNvSpPr>
                <a:spLocks/>
              </p:cNvSpPr>
              <p:nvPr/>
            </p:nvSpPr>
            <p:spPr bwMode="auto">
              <a:xfrm>
                <a:off x="1889" y="269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4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0" name="Line 1533"/>
              <p:cNvSpPr>
                <a:spLocks noChangeShapeType="1"/>
              </p:cNvSpPr>
              <p:nvPr/>
            </p:nvSpPr>
            <p:spPr bwMode="auto">
              <a:xfrm flipV="1">
                <a:off x="1893" y="270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1" name="Freeform 1534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2" name="Freeform 1535"/>
              <p:cNvSpPr>
                <a:spLocks/>
              </p:cNvSpPr>
              <p:nvPr/>
            </p:nvSpPr>
            <p:spPr bwMode="auto">
              <a:xfrm>
                <a:off x="1885" y="2688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8"/>
                  </a:cxn>
                  <a:cxn ang="0">
                    <a:pos x="85" y="47"/>
                  </a:cxn>
                  <a:cxn ang="0">
                    <a:pos x="59" y="24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8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8"/>
                    </a:lnTo>
                    <a:lnTo>
                      <a:pt x="85" y="47"/>
                    </a:lnTo>
                    <a:lnTo>
                      <a:pt x="59" y="24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3" name="Freeform 1536"/>
              <p:cNvSpPr>
                <a:spLocks/>
              </p:cNvSpPr>
              <p:nvPr/>
            </p:nvSpPr>
            <p:spPr bwMode="auto">
              <a:xfrm>
                <a:off x="1894" y="2692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3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3">
                    <a:moveTo>
                      <a:pt x="0" y="0"/>
                    </a:moveTo>
                    <a:lnTo>
                      <a:pt x="26" y="23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4" name="Line 1537"/>
              <p:cNvSpPr>
                <a:spLocks noChangeShapeType="1"/>
              </p:cNvSpPr>
              <p:nvPr/>
            </p:nvSpPr>
            <p:spPr bwMode="auto">
              <a:xfrm flipV="1">
                <a:off x="1899" y="26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5" name="Freeform 1538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6" name="Freeform 1539"/>
              <p:cNvSpPr>
                <a:spLocks/>
              </p:cNvSpPr>
              <p:nvPr/>
            </p:nvSpPr>
            <p:spPr bwMode="auto">
              <a:xfrm>
                <a:off x="1889" y="2681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3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3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7" name="Freeform 1540"/>
              <p:cNvSpPr>
                <a:spLocks/>
              </p:cNvSpPr>
              <p:nvPr/>
            </p:nvSpPr>
            <p:spPr bwMode="auto">
              <a:xfrm>
                <a:off x="1898" y="2684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8" name="Line 1541"/>
              <p:cNvSpPr>
                <a:spLocks noChangeShapeType="1"/>
              </p:cNvSpPr>
              <p:nvPr/>
            </p:nvSpPr>
            <p:spPr bwMode="auto">
              <a:xfrm flipV="1">
                <a:off x="1903" y="268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09" name="Freeform 1542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0" name="Freeform 1543"/>
              <p:cNvSpPr>
                <a:spLocks/>
              </p:cNvSpPr>
              <p:nvPr/>
            </p:nvSpPr>
            <p:spPr bwMode="auto">
              <a:xfrm>
                <a:off x="1893" y="2674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1" name="Freeform 1544"/>
              <p:cNvSpPr>
                <a:spLocks/>
              </p:cNvSpPr>
              <p:nvPr/>
            </p:nvSpPr>
            <p:spPr bwMode="auto">
              <a:xfrm>
                <a:off x="1901" y="2676"/>
                <a:ext cx="5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2" name="Line 1545"/>
              <p:cNvSpPr>
                <a:spLocks noChangeShapeType="1"/>
              </p:cNvSpPr>
              <p:nvPr/>
            </p:nvSpPr>
            <p:spPr bwMode="auto">
              <a:xfrm flipV="1">
                <a:off x="1906" y="26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3" name="Freeform 1546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4" name="Freeform 1547"/>
              <p:cNvSpPr>
                <a:spLocks/>
              </p:cNvSpPr>
              <p:nvPr/>
            </p:nvSpPr>
            <p:spPr bwMode="auto">
              <a:xfrm>
                <a:off x="1895" y="2666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5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3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5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3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5" name="Freeform 1548"/>
              <p:cNvSpPr>
                <a:spLocks/>
              </p:cNvSpPr>
              <p:nvPr/>
            </p:nvSpPr>
            <p:spPr bwMode="auto">
              <a:xfrm>
                <a:off x="1902" y="2666"/>
                <a:ext cx="5" cy="2"/>
              </a:xfrm>
              <a:custGeom>
                <a:avLst/>
                <a:gdLst/>
                <a:ahLst/>
                <a:cxnLst>
                  <a:cxn ang="0">
                    <a:pos x="0" y="3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3"/>
                  </a:cxn>
                </a:cxnLst>
                <a:rect l="0" t="0" r="r" b="b"/>
                <a:pathLst>
                  <a:path w="35" h="7">
                    <a:moveTo>
                      <a:pt x="0" y="3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6" name="Line 1549"/>
              <p:cNvSpPr>
                <a:spLocks noChangeShapeType="1"/>
              </p:cNvSpPr>
              <p:nvPr/>
            </p:nvSpPr>
            <p:spPr bwMode="auto">
              <a:xfrm flipV="1">
                <a:off x="1907" y="2666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7" name="Freeform 1550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8" name="Freeform 1551"/>
              <p:cNvSpPr>
                <a:spLocks/>
              </p:cNvSpPr>
              <p:nvPr/>
            </p:nvSpPr>
            <p:spPr bwMode="auto">
              <a:xfrm>
                <a:off x="1895" y="2658"/>
                <a:ext cx="12" cy="10"/>
              </a:xfrm>
              <a:custGeom>
                <a:avLst/>
                <a:gdLst/>
                <a:ahLst/>
                <a:cxnLst>
                  <a:cxn ang="0">
                    <a:pos x="5" y="60"/>
                  </a:cxn>
                  <a:cxn ang="0">
                    <a:pos x="39" y="56"/>
                  </a:cxn>
                  <a:cxn ang="0">
                    <a:pos x="74" y="53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60"/>
                  </a:cxn>
                </a:cxnLst>
                <a:rect l="0" t="0" r="r" b="b"/>
                <a:pathLst>
                  <a:path w="74" h="60">
                    <a:moveTo>
                      <a:pt x="5" y="60"/>
                    </a:moveTo>
                    <a:lnTo>
                      <a:pt x="39" y="56"/>
                    </a:lnTo>
                    <a:lnTo>
                      <a:pt x="74" y="53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19" name="Freeform 1552"/>
              <p:cNvSpPr>
                <a:spLocks/>
              </p:cNvSpPr>
              <p:nvPr/>
            </p:nvSpPr>
            <p:spPr bwMode="auto">
              <a:xfrm>
                <a:off x="1901" y="2657"/>
                <a:ext cx="5" cy="1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0" name="Line 1553"/>
              <p:cNvSpPr>
                <a:spLocks noChangeShapeType="1"/>
              </p:cNvSpPr>
              <p:nvPr/>
            </p:nvSpPr>
            <p:spPr bwMode="auto">
              <a:xfrm flipH="1" flipV="1">
                <a:off x="1906" y="26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1" name="Freeform 1554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2" name="Freeform 1555"/>
              <p:cNvSpPr>
                <a:spLocks/>
              </p:cNvSpPr>
              <p:nvPr/>
            </p:nvSpPr>
            <p:spPr bwMode="auto">
              <a:xfrm>
                <a:off x="1893" y="2648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3" name="Freeform 1556"/>
              <p:cNvSpPr>
                <a:spLocks/>
              </p:cNvSpPr>
              <p:nvPr/>
            </p:nvSpPr>
            <p:spPr bwMode="auto">
              <a:xfrm>
                <a:off x="1898" y="2647"/>
                <a:ext cx="6" cy="3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3" y="5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3" h="16">
                    <a:moveTo>
                      <a:pt x="0" y="16"/>
                    </a:moveTo>
                    <a:lnTo>
                      <a:pt x="33" y="5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4" name="Line 1557"/>
              <p:cNvSpPr>
                <a:spLocks noChangeShapeType="1"/>
              </p:cNvSpPr>
              <p:nvPr/>
            </p:nvSpPr>
            <p:spPr bwMode="auto">
              <a:xfrm flipH="1" flipV="1">
                <a:off x="1903" y="26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5" name="Freeform 1558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6" name="Freeform 1559"/>
              <p:cNvSpPr>
                <a:spLocks/>
              </p:cNvSpPr>
              <p:nvPr/>
            </p:nvSpPr>
            <p:spPr bwMode="auto">
              <a:xfrm>
                <a:off x="1889" y="2640"/>
                <a:ext cx="14" cy="13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53" y="63"/>
                  </a:cxn>
                  <a:cxn ang="0">
                    <a:pos x="82" y="47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3"/>
                  </a:cxn>
                  <a:cxn ang="0">
                    <a:pos x="23" y="79"/>
                  </a:cxn>
                </a:cxnLst>
                <a:rect l="0" t="0" r="r" b="b"/>
                <a:pathLst>
                  <a:path w="82" h="79">
                    <a:moveTo>
                      <a:pt x="23" y="79"/>
                    </a:moveTo>
                    <a:lnTo>
                      <a:pt x="53" y="63"/>
                    </a:lnTo>
                    <a:lnTo>
                      <a:pt x="82" y="47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3"/>
                    </a:lnTo>
                    <a:lnTo>
                      <a:pt x="23" y="7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7" name="Freeform 1560"/>
              <p:cNvSpPr>
                <a:spLocks/>
              </p:cNvSpPr>
              <p:nvPr/>
            </p:nvSpPr>
            <p:spPr bwMode="auto">
              <a:xfrm>
                <a:off x="1894" y="2638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7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7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8" name="Line 1561"/>
              <p:cNvSpPr>
                <a:spLocks noChangeShapeType="1"/>
              </p:cNvSpPr>
              <p:nvPr/>
            </p:nvSpPr>
            <p:spPr bwMode="auto">
              <a:xfrm flipH="1" flipV="1">
                <a:off x="1899" y="2638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29" name="Freeform 1562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0" name="Freeform 1563"/>
              <p:cNvSpPr>
                <a:spLocks/>
              </p:cNvSpPr>
              <p:nvPr/>
            </p:nvSpPr>
            <p:spPr bwMode="auto">
              <a:xfrm>
                <a:off x="1885" y="2632"/>
                <a:ext cx="14" cy="14"/>
              </a:xfrm>
              <a:custGeom>
                <a:avLst/>
                <a:gdLst/>
                <a:ahLst/>
                <a:cxnLst>
                  <a:cxn ang="0">
                    <a:pos x="32" y="86"/>
                  </a:cxn>
                  <a:cxn ang="0">
                    <a:pos x="59" y="62"/>
                  </a:cxn>
                  <a:cxn ang="0">
                    <a:pos x="85" y="39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6"/>
                  </a:cxn>
                </a:cxnLst>
                <a:rect l="0" t="0" r="r" b="b"/>
                <a:pathLst>
                  <a:path w="85" h="86">
                    <a:moveTo>
                      <a:pt x="32" y="86"/>
                    </a:moveTo>
                    <a:lnTo>
                      <a:pt x="59" y="62"/>
                    </a:lnTo>
                    <a:lnTo>
                      <a:pt x="85" y="39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1" name="Freeform 1564"/>
              <p:cNvSpPr>
                <a:spLocks/>
              </p:cNvSpPr>
              <p:nvPr/>
            </p:nvSpPr>
            <p:spPr bwMode="auto">
              <a:xfrm>
                <a:off x="1889" y="2631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2" name="Line 1565"/>
              <p:cNvSpPr>
                <a:spLocks noChangeShapeType="1"/>
              </p:cNvSpPr>
              <p:nvPr/>
            </p:nvSpPr>
            <p:spPr bwMode="auto">
              <a:xfrm flipH="1" flipV="1">
                <a:off x="1893" y="263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3" name="Freeform 1566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4" name="Freeform 1567"/>
              <p:cNvSpPr>
                <a:spLocks/>
              </p:cNvSpPr>
              <p:nvPr/>
            </p:nvSpPr>
            <p:spPr bwMode="auto">
              <a:xfrm>
                <a:off x="1879" y="2625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5" name="Freeform 1568"/>
              <p:cNvSpPr>
                <a:spLocks/>
              </p:cNvSpPr>
              <p:nvPr/>
            </p:nvSpPr>
            <p:spPr bwMode="auto">
              <a:xfrm>
                <a:off x="1883" y="262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6" name="Line 1569"/>
              <p:cNvSpPr>
                <a:spLocks noChangeShapeType="1"/>
              </p:cNvSpPr>
              <p:nvPr/>
            </p:nvSpPr>
            <p:spPr bwMode="auto">
              <a:xfrm flipH="1" flipV="1">
                <a:off x="1885" y="2625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7" name="Freeform 1570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8" name="Freeform 1571"/>
              <p:cNvSpPr>
                <a:spLocks/>
              </p:cNvSpPr>
              <p:nvPr/>
            </p:nvSpPr>
            <p:spPr bwMode="auto">
              <a:xfrm>
                <a:off x="1873" y="2621"/>
                <a:ext cx="12" cy="14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5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5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39" name="Freeform 1572"/>
              <p:cNvSpPr>
                <a:spLocks/>
              </p:cNvSpPr>
              <p:nvPr/>
            </p:nvSpPr>
            <p:spPr bwMode="auto">
              <a:xfrm>
                <a:off x="1876" y="2620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4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4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0" name="Line 1573"/>
              <p:cNvSpPr>
                <a:spLocks noChangeShapeType="1"/>
              </p:cNvSpPr>
              <p:nvPr/>
            </p:nvSpPr>
            <p:spPr bwMode="auto">
              <a:xfrm flipH="1" flipV="1">
                <a:off x="1877" y="262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1" name="Freeform 1574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2" name="Freeform 1575"/>
              <p:cNvSpPr>
                <a:spLocks/>
              </p:cNvSpPr>
              <p:nvPr/>
            </p:nvSpPr>
            <p:spPr bwMode="auto">
              <a:xfrm>
                <a:off x="1866" y="2618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3" name="Freeform 1576"/>
              <p:cNvSpPr>
                <a:spLocks/>
              </p:cNvSpPr>
              <p:nvPr/>
            </p:nvSpPr>
            <p:spPr bwMode="auto">
              <a:xfrm>
                <a:off x="1868" y="2617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4" name="Line 1577"/>
              <p:cNvSpPr>
                <a:spLocks noChangeShapeType="1"/>
              </p:cNvSpPr>
              <p:nvPr/>
            </p:nvSpPr>
            <p:spPr bwMode="auto">
              <a:xfrm flipH="1" flipV="1">
                <a:off x="1868" y="26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5" name="Freeform 1578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6" name="Freeform 1579"/>
              <p:cNvSpPr>
                <a:spLocks/>
              </p:cNvSpPr>
              <p:nvPr/>
            </p:nvSpPr>
            <p:spPr bwMode="auto">
              <a:xfrm>
                <a:off x="1859" y="2616"/>
                <a:ext cx="9" cy="13"/>
              </a:xfrm>
              <a:custGeom>
                <a:avLst/>
                <a:gdLst/>
                <a:ahLst/>
                <a:cxnLst>
                  <a:cxn ang="0">
                    <a:pos x="50" y="78"/>
                  </a:cxn>
                  <a:cxn ang="0">
                    <a:pos x="53" y="42"/>
                  </a:cxn>
                  <a:cxn ang="0">
                    <a:pos x="56" y="6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8"/>
                  </a:cxn>
                </a:cxnLst>
                <a:rect l="0" t="0" r="r" b="b"/>
                <a:pathLst>
                  <a:path w="56" h="78">
                    <a:moveTo>
                      <a:pt x="50" y="78"/>
                    </a:moveTo>
                    <a:lnTo>
                      <a:pt x="53" y="42"/>
                    </a:lnTo>
                    <a:lnTo>
                      <a:pt x="56" y="6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7" name="Freeform 1580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8" name="Freeform 1581"/>
              <p:cNvSpPr>
                <a:spLocks/>
              </p:cNvSpPr>
              <p:nvPr/>
            </p:nvSpPr>
            <p:spPr bwMode="auto">
              <a:xfrm>
                <a:off x="1854" y="2616"/>
                <a:ext cx="6" cy="13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1" y="70"/>
                  </a:cxn>
                  <a:cxn ang="0">
                    <a:pos x="12" y="64"/>
                  </a:cxn>
                  <a:cxn ang="0">
                    <a:pos x="6" y="57"/>
                  </a:cxn>
                  <a:cxn ang="0">
                    <a:pos x="3" y="48"/>
                  </a:cxn>
                  <a:cxn ang="0">
                    <a:pos x="0" y="37"/>
                  </a:cxn>
                  <a:cxn ang="0">
                    <a:pos x="1" y="27"/>
                  </a:cxn>
                  <a:cxn ang="0">
                    <a:pos x="5" y="17"/>
                  </a:cxn>
                  <a:cxn ang="0">
                    <a:pos x="11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1" y="70"/>
                    </a:lnTo>
                    <a:lnTo>
                      <a:pt x="12" y="64"/>
                    </a:lnTo>
                    <a:lnTo>
                      <a:pt x="6" y="57"/>
                    </a:lnTo>
                    <a:lnTo>
                      <a:pt x="3" y="48"/>
                    </a:lnTo>
                    <a:lnTo>
                      <a:pt x="0" y="37"/>
                    </a:lnTo>
                    <a:lnTo>
                      <a:pt x="1" y="27"/>
                    </a:lnTo>
                    <a:lnTo>
                      <a:pt x="5" y="17"/>
                    </a:lnTo>
                    <a:lnTo>
                      <a:pt x="11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49" name="Freeform 1582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0" name="Freeform 158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5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5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1" name="Freeform 1584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2" name="Freeform 1585"/>
              <p:cNvSpPr>
                <a:spLocks/>
              </p:cNvSpPr>
              <p:nvPr/>
            </p:nvSpPr>
            <p:spPr bwMode="auto">
              <a:xfrm>
                <a:off x="1859" y="2438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3" name="Freeform 1586"/>
              <p:cNvSpPr>
                <a:spLocks/>
              </p:cNvSpPr>
              <p:nvPr/>
            </p:nvSpPr>
            <p:spPr bwMode="auto">
              <a:xfrm>
                <a:off x="1868" y="2444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4" name="Line 1587"/>
              <p:cNvSpPr>
                <a:spLocks noChangeShapeType="1"/>
              </p:cNvSpPr>
              <p:nvPr/>
            </p:nvSpPr>
            <p:spPr bwMode="auto">
              <a:xfrm flipV="1">
                <a:off x="1868" y="245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5" name="Freeform 1588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6" name="Freeform 1589"/>
              <p:cNvSpPr>
                <a:spLocks/>
              </p:cNvSpPr>
              <p:nvPr/>
            </p:nvSpPr>
            <p:spPr bwMode="auto">
              <a:xfrm>
                <a:off x="1866" y="2436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7" name="Freeform 1590"/>
              <p:cNvSpPr>
                <a:spLocks/>
              </p:cNvSpPr>
              <p:nvPr/>
            </p:nvSpPr>
            <p:spPr bwMode="auto">
              <a:xfrm>
                <a:off x="1876" y="2442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8" name="Line 1591"/>
              <p:cNvSpPr>
                <a:spLocks noChangeShapeType="1"/>
              </p:cNvSpPr>
              <p:nvPr/>
            </p:nvSpPr>
            <p:spPr bwMode="auto">
              <a:xfrm flipV="1">
                <a:off x="1877" y="24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59" name="Freeform 1592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0" name="Freeform 1593"/>
              <p:cNvSpPr>
                <a:spLocks/>
              </p:cNvSpPr>
              <p:nvPr/>
            </p:nvSpPr>
            <p:spPr bwMode="auto">
              <a:xfrm>
                <a:off x="1873" y="2432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1" name="Freeform 1594"/>
              <p:cNvSpPr>
                <a:spLocks/>
              </p:cNvSpPr>
              <p:nvPr/>
            </p:nvSpPr>
            <p:spPr bwMode="auto">
              <a:xfrm>
                <a:off x="1883" y="2437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2" name="Line 1595"/>
              <p:cNvSpPr>
                <a:spLocks noChangeShapeType="1"/>
              </p:cNvSpPr>
              <p:nvPr/>
            </p:nvSpPr>
            <p:spPr bwMode="auto">
              <a:xfrm flipV="1">
                <a:off x="1885" y="2442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3" name="Freeform 1596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4" name="Freeform 1597"/>
              <p:cNvSpPr>
                <a:spLocks/>
              </p:cNvSpPr>
              <p:nvPr/>
            </p:nvSpPr>
            <p:spPr bwMode="auto">
              <a:xfrm>
                <a:off x="1879" y="2427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5" name="Freeform 1598"/>
              <p:cNvSpPr>
                <a:spLocks/>
              </p:cNvSpPr>
              <p:nvPr/>
            </p:nvSpPr>
            <p:spPr bwMode="auto">
              <a:xfrm>
                <a:off x="1889" y="2432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6" name="Line 1599"/>
              <p:cNvSpPr>
                <a:spLocks noChangeShapeType="1"/>
              </p:cNvSpPr>
              <p:nvPr/>
            </p:nvSpPr>
            <p:spPr bwMode="auto">
              <a:xfrm flipV="1">
                <a:off x="1893" y="24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7" name="Freeform 1600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8" name="Freeform 1601"/>
              <p:cNvSpPr>
                <a:spLocks/>
              </p:cNvSpPr>
              <p:nvPr/>
            </p:nvSpPr>
            <p:spPr bwMode="auto">
              <a:xfrm>
                <a:off x="1885" y="2421"/>
                <a:ext cx="14" cy="15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69" name="Freeform 1602"/>
              <p:cNvSpPr>
                <a:spLocks/>
              </p:cNvSpPr>
              <p:nvPr/>
            </p:nvSpPr>
            <p:spPr bwMode="auto">
              <a:xfrm>
                <a:off x="1894" y="242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0" name="Line 1603"/>
              <p:cNvSpPr>
                <a:spLocks noChangeShapeType="1"/>
              </p:cNvSpPr>
              <p:nvPr/>
            </p:nvSpPr>
            <p:spPr bwMode="auto">
              <a:xfrm flipV="1">
                <a:off x="1899" y="242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1" name="Freeform 1604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2" name="Freeform 1605"/>
              <p:cNvSpPr>
                <a:spLocks/>
              </p:cNvSpPr>
              <p:nvPr/>
            </p:nvSpPr>
            <p:spPr bwMode="auto">
              <a:xfrm>
                <a:off x="1889" y="2415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3" name="Freeform 1606"/>
              <p:cNvSpPr>
                <a:spLocks/>
              </p:cNvSpPr>
              <p:nvPr/>
            </p:nvSpPr>
            <p:spPr bwMode="auto">
              <a:xfrm>
                <a:off x="1898" y="2417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4" name="Line 1607"/>
              <p:cNvSpPr>
                <a:spLocks noChangeShapeType="1"/>
              </p:cNvSpPr>
              <p:nvPr/>
            </p:nvSpPr>
            <p:spPr bwMode="auto">
              <a:xfrm flipV="1">
                <a:off x="1903" y="241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5" name="Freeform 1608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6" name="Freeform 1609"/>
              <p:cNvSpPr>
                <a:spLocks/>
              </p:cNvSpPr>
              <p:nvPr/>
            </p:nvSpPr>
            <p:spPr bwMode="auto">
              <a:xfrm>
                <a:off x="1893" y="2407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0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0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0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7" name="Freeform 1610"/>
              <p:cNvSpPr>
                <a:spLocks/>
              </p:cNvSpPr>
              <p:nvPr/>
            </p:nvSpPr>
            <p:spPr bwMode="auto">
              <a:xfrm>
                <a:off x="1901" y="2409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8" name="Line 1611"/>
              <p:cNvSpPr>
                <a:spLocks noChangeShapeType="1"/>
              </p:cNvSpPr>
              <p:nvPr/>
            </p:nvSpPr>
            <p:spPr bwMode="auto">
              <a:xfrm flipV="1">
                <a:off x="1906" y="241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79" name="Freeform 1612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0" name="Freeform 1613"/>
              <p:cNvSpPr>
                <a:spLocks/>
              </p:cNvSpPr>
              <p:nvPr/>
            </p:nvSpPr>
            <p:spPr bwMode="auto">
              <a:xfrm>
                <a:off x="1895" y="2400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1" name="Freeform 1614"/>
              <p:cNvSpPr>
                <a:spLocks/>
              </p:cNvSpPr>
              <p:nvPr/>
            </p:nvSpPr>
            <p:spPr bwMode="auto">
              <a:xfrm>
                <a:off x="1902" y="2400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2" name="Line 1615"/>
              <p:cNvSpPr>
                <a:spLocks noChangeShapeType="1"/>
              </p:cNvSpPr>
              <p:nvPr/>
            </p:nvSpPr>
            <p:spPr bwMode="auto">
              <a:xfrm flipV="1">
                <a:off x="1907" y="24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3" name="Freeform 1616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4" name="Freeform 1617"/>
              <p:cNvSpPr>
                <a:spLocks/>
              </p:cNvSpPr>
              <p:nvPr/>
            </p:nvSpPr>
            <p:spPr bwMode="auto">
              <a:xfrm>
                <a:off x="1895" y="2391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5" name="Freeform 1618"/>
              <p:cNvSpPr>
                <a:spLocks/>
              </p:cNvSpPr>
              <p:nvPr/>
            </p:nvSpPr>
            <p:spPr bwMode="auto">
              <a:xfrm>
                <a:off x="1901" y="2390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6" name="Line 1619"/>
              <p:cNvSpPr>
                <a:spLocks noChangeShapeType="1"/>
              </p:cNvSpPr>
              <p:nvPr/>
            </p:nvSpPr>
            <p:spPr bwMode="auto">
              <a:xfrm flipH="1" flipV="1">
                <a:off x="1906" y="23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7" name="Freeform 1620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8" name="Freeform 1621"/>
              <p:cNvSpPr>
                <a:spLocks/>
              </p:cNvSpPr>
              <p:nvPr/>
            </p:nvSpPr>
            <p:spPr bwMode="auto">
              <a:xfrm>
                <a:off x="1893" y="2382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789" name="Freeform 1622"/>
              <p:cNvSpPr>
                <a:spLocks/>
              </p:cNvSpPr>
              <p:nvPr/>
            </p:nvSpPr>
            <p:spPr bwMode="auto">
              <a:xfrm>
                <a:off x="1898" y="2381"/>
                <a:ext cx="6" cy="2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1" name="Group 1824"/>
            <p:cNvGrpSpPr>
              <a:grpSpLocks/>
            </p:cNvGrpSpPr>
            <p:nvPr/>
          </p:nvGrpSpPr>
          <p:grpSpPr bwMode="auto">
            <a:xfrm>
              <a:off x="1702" y="2084"/>
              <a:ext cx="206" cy="456"/>
              <a:chOff x="1702" y="2084"/>
              <a:chExt cx="206" cy="456"/>
            </a:xfrm>
          </p:grpSpPr>
          <p:sp>
            <p:nvSpPr>
              <p:cNvPr id="1390" name="Line 1624"/>
              <p:cNvSpPr>
                <a:spLocks noChangeShapeType="1"/>
              </p:cNvSpPr>
              <p:nvPr/>
            </p:nvSpPr>
            <p:spPr bwMode="auto">
              <a:xfrm flipH="1" flipV="1">
                <a:off x="1903" y="238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1" name="Freeform 1625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2" name="Freeform 1626"/>
              <p:cNvSpPr>
                <a:spLocks/>
              </p:cNvSpPr>
              <p:nvPr/>
            </p:nvSpPr>
            <p:spPr bwMode="auto">
              <a:xfrm>
                <a:off x="1889" y="2373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3" name="Freeform 1627"/>
              <p:cNvSpPr>
                <a:spLocks/>
              </p:cNvSpPr>
              <p:nvPr/>
            </p:nvSpPr>
            <p:spPr bwMode="auto">
              <a:xfrm>
                <a:off x="1894" y="2372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4" name="Line 1628"/>
              <p:cNvSpPr>
                <a:spLocks noChangeShapeType="1"/>
              </p:cNvSpPr>
              <p:nvPr/>
            </p:nvSpPr>
            <p:spPr bwMode="auto">
              <a:xfrm flipH="1" flipV="1">
                <a:off x="1899" y="23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5" name="Freeform 1629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6" name="Freeform 1630"/>
              <p:cNvSpPr>
                <a:spLocks/>
              </p:cNvSpPr>
              <p:nvPr/>
            </p:nvSpPr>
            <p:spPr bwMode="auto">
              <a:xfrm>
                <a:off x="1885" y="2365"/>
                <a:ext cx="14" cy="15"/>
              </a:xfrm>
              <a:custGeom>
                <a:avLst/>
                <a:gdLst/>
                <a:ahLst/>
                <a:cxnLst>
                  <a:cxn ang="0">
                    <a:pos x="32" y="88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8"/>
                  </a:cxn>
                </a:cxnLst>
                <a:rect l="0" t="0" r="r" b="b"/>
                <a:pathLst>
                  <a:path w="85" h="88">
                    <a:moveTo>
                      <a:pt x="32" y="88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7" name="Freeform 1631"/>
              <p:cNvSpPr>
                <a:spLocks/>
              </p:cNvSpPr>
              <p:nvPr/>
            </p:nvSpPr>
            <p:spPr bwMode="auto">
              <a:xfrm>
                <a:off x="1889" y="2364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8" name="Line 1632"/>
              <p:cNvSpPr>
                <a:spLocks noChangeShapeType="1"/>
              </p:cNvSpPr>
              <p:nvPr/>
            </p:nvSpPr>
            <p:spPr bwMode="auto">
              <a:xfrm flipH="1" flipV="1">
                <a:off x="1893" y="23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99" name="Freeform 1633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0" name="Freeform 1634"/>
              <p:cNvSpPr>
                <a:spLocks/>
              </p:cNvSpPr>
              <p:nvPr/>
            </p:nvSpPr>
            <p:spPr bwMode="auto">
              <a:xfrm>
                <a:off x="1879" y="2359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1" name="Freeform 1635"/>
              <p:cNvSpPr>
                <a:spLocks/>
              </p:cNvSpPr>
              <p:nvPr/>
            </p:nvSpPr>
            <p:spPr bwMode="auto">
              <a:xfrm>
                <a:off x="1883" y="2358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2" name="Line 1636"/>
              <p:cNvSpPr>
                <a:spLocks noChangeShapeType="1"/>
              </p:cNvSpPr>
              <p:nvPr/>
            </p:nvSpPr>
            <p:spPr bwMode="auto">
              <a:xfrm flipH="1" flipV="1">
                <a:off x="1885" y="2358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3" name="Freeform 1637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4" name="Freeform 1638"/>
              <p:cNvSpPr>
                <a:spLocks/>
              </p:cNvSpPr>
              <p:nvPr/>
            </p:nvSpPr>
            <p:spPr bwMode="auto">
              <a:xfrm>
                <a:off x="1873" y="2354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5" name="Freeform 1639"/>
              <p:cNvSpPr>
                <a:spLocks/>
              </p:cNvSpPr>
              <p:nvPr/>
            </p:nvSpPr>
            <p:spPr bwMode="auto">
              <a:xfrm>
                <a:off x="1876" y="2354"/>
                <a:ext cx="2" cy="5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6" name="Line 1640"/>
              <p:cNvSpPr>
                <a:spLocks noChangeShapeType="1"/>
              </p:cNvSpPr>
              <p:nvPr/>
            </p:nvSpPr>
            <p:spPr bwMode="auto">
              <a:xfrm flipH="1" flipV="1">
                <a:off x="1877" y="235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7" name="Freeform 1641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8" name="Freeform 1642"/>
              <p:cNvSpPr>
                <a:spLocks/>
              </p:cNvSpPr>
              <p:nvPr/>
            </p:nvSpPr>
            <p:spPr bwMode="auto">
              <a:xfrm>
                <a:off x="1866" y="2351"/>
                <a:ext cx="11" cy="14"/>
              </a:xfrm>
              <a:custGeom>
                <a:avLst/>
                <a:gdLst/>
                <a:ahLst/>
                <a:cxnLst>
                  <a:cxn ang="0">
                    <a:pos x="47" y="84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4"/>
                  </a:cxn>
                  <a:cxn ang="0">
                    <a:pos x="0" y="69"/>
                  </a:cxn>
                  <a:cxn ang="0">
                    <a:pos x="47" y="84"/>
                  </a:cxn>
                </a:cxnLst>
                <a:rect l="0" t="0" r="r" b="b"/>
                <a:pathLst>
                  <a:path w="67" h="84">
                    <a:moveTo>
                      <a:pt x="47" y="84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4"/>
                    </a:lnTo>
                    <a:lnTo>
                      <a:pt x="0" y="69"/>
                    </a:lnTo>
                    <a:lnTo>
                      <a:pt x="47" y="8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09" name="Freeform 1643"/>
              <p:cNvSpPr>
                <a:spLocks/>
              </p:cNvSpPr>
              <p:nvPr/>
            </p:nvSpPr>
            <p:spPr bwMode="auto">
              <a:xfrm>
                <a:off x="1868" y="2351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2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2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0" name="Line 1644"/>
              <p:cNvSpPr>
                <a:spLocks noChangeShapeType="1"/>
              </p:cNvSpPr>
              <p:nvPr/>
            </p:nvSpPr>
            <p:spPr bwMode="auto">
              <a:xfrm flipH="1" flipV="1">
                <a:off x="1868" y="23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1" name="Freeform 1645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2" name="Freeform 1646"/>
              <p:cNvSpPr>
                <a:spLocks/>
              </p:cNvSpPr>
              <p:nvPr/>
            </p:nvSpPr>
            <p:spPr bwMode="auto">
              <a:xfrm>
                <a:off x="1859" y="2350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3" name="Freeform 1647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4" name="Freeform 1648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5" name="Freeform 1649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6" name="Freeform 1650"/>
              <p:cNvSpPr>
                <a:spLocks/>
              </p:cNvSpPr>
              <p:nvPr/>
            </p:nvSpPr>
            <p:spPr bwMode="auto">
              <a:xfrm>
                <a:off x="1854" y="2528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8" y="71"/>
                  </a:cxn>
                  <a:cxn ang="0">
                    <a:pos x="19" y="67"/>
                  </a:cxn>
                  <a:cxn ang="0">
                    <a:pos x="10" y="61"/>
                  </a:cxn>
                  <a:cxn ang="0">
                    <a:pos x="5" y="53"/>
                  </a:cxn>
                  <a:cxn ang="0">
                    <a:pos x="1" y="44"/>
                  </a:cxn>
                  <a:cxn ang="0">
                    <a:pos x="0" y="34"/>
                  </a:cxn>
                  <a:cxn ang="0">
                    <a:pos x="3" y="24"/>
                  </a:cxn>
                  <a:cxn ang="0">
                    <a:pos x="7" y="15"/>
                  </a:cxn>
                  <a:cxn ang="0">
                    <a:pos x="14" y="8"/>
                  </a:cxn>
                  <a:cxn ang="0">
                    <a:pos x="22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8" y="71"/>
                    </a:lnTo>
                    <a:lnTo>
                      <a:pt x="19" y="67"/>
                    </a:lnTo>
                    <a:lnTo>
                      <a:pt x="10" y="61"/>
                    </a:lnTo>
                    <a:lnTo>
                      <a:pt x="5" y="53"/>
                    </a:lnTo>
                    <a:lnTo>
                      <a:pt x="1" y="44"/>
                    </a:lnTo>
                    <a:lnTo>
                      <a:pt x="0" y="34"/>
                    </a:lnTo>
                    <a:lnTo>
                      <a:pt x="3" y="24"/>
                    </a:lnTo>
                    <a:lnTo>
                      <a:pt x="7" y="15"/>
                    </a:lnTo>
                    <a:lnTo>
                      <a:pt x="14" y="8"/>
                    </a:lnTo>
                    <a:lnTo>
                      <a:pt x="22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7" name="Freeform 1651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8" name="Freeform 1652"/>
              <p:cNvSpPr>
                <a:spLocks/>
              </p:cNvSpPr>
              <p:nvPr/>
            </p:nvSpPr>
            <p:spPr bwMode="auto">
              <a:xfrm>
                <a:off x="1859" y="2527"/>
                <a:ext cx="9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3" y="41"/>
                  </a:cxn>
                  <a:cxn ang="0">
                    <a:pos x="7" y="77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5"/>
                  </a:cxn>
                </a:cxnLst>
                <a:rect l="0" t="0" r="r" b="b"/>
                <a:pathLst>
                  <a:path w="56" h="77">
                    <a:moveTo>
                      <a:pt x="0" y="5"/>
                    </a:moveTo>
                    <a:lnTo>
                      <a:pt x="3" y="41"/>
                    </a:lnTo>
                    <a:lnTo>
                      <a:pt x="7" y="77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19" name="Freeform 1653"/>
              <p:cNvSpPr>
                <a:spLocks/>
              </p:cNvSpPr>
              <p:nvPr/>
            </p:nvSpPr>
            <p:spPr bwMode="auto">
              <a:xfrm>
                <a:off x="1868" y="2533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0" name="Line 1654"/>
              <p:cNvSpPr>
                <a:spLocks noChangeShapeType="1"/>
              </p:cNvSpPr>
              <p:nvPr/>
            </p:nvSpPr>
            <p:spPr bwMode="auto">
              <a:xfrm flipV="1">
                <a:off x="1868" y="25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1" name="Freeform 1655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2" name="Freeform 1656"/>
              <p:cNvSpPr>
                <a:spLocks/>
              </p:cNvSpPr>
              <p:nvPr/>
            </p:nvSpPr>
            <p:spPr bwMode="auto">
              <a:xfrm>
                <a:off x="1866" y="2525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3" name="Freeform 1657"/>
              <p:cNvSpPr>
                <a:spLocks/>
              </p:cNvSpPr>
              <p:nvPr/>
            </p:nvSpPr>
            <p:spPr bwMode="auto">
              <a:xfrm>
                <a:off x="1876" y="253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4" name="Line 1658"/>
              <p:cNvSpPr>
                <a:spLocks noChangeShapeType="1"/>
              </p:cNvSpPr>
              <p:nvPr/>
            </p:nvSpPr>
            <p:spPr bwMode="auto">
              <a:xfrm flipV="1">
                <a:off x="1877" y="253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5" name="Freeform 1659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6" name="Freeform 1660"/>
              <p:cNvSpPr>
                <a:spLocks/>
              </p:cNvSpPr>
              <p:nvPr/>
            </p:nvSpPr>
            <p:spPr bwMode="auto">
              <a:xfrm>
                <a:off x="1873" y="2521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7" name="Freeform 1661"/>
              <p:cNvSpPr>
                <a:spLocks/>
              </p:cNvSpPr>
              <p:nvPr/>
            </p:nvSpPr>
            <p:spPr bwMode="auto">
              <a:xfrm>
                <a:off x="1883" y="2526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8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8" name="Line 1662"/>
              <p:cNvSpPr>
                <a:spLocks noChangeShapeType="1"/>
              </p:cNvSpPr>
              <p:nvPr/>
            </p:nvSpPr>
            <p:spPr bwMode="auto">
              <a:xfrm flipV="1">
                <a:off x="1885" y="2531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29" name="Freeform 1663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0" name="Freeform 1664"/>
              <p:cNvSpPr>
                <a:spLocks/>
              </p:cNvSpPr>
              <p:nvPr/>
            </p:nvSpPr>
            <p:spPr bwMode="auto">
              <a:xfrm>
                <a:off x="1879" y="2516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90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90">
                    <a:moveTo>
                      <a:pt x="0" y="34"/>
                    </a:moveTo>
                    <a:lnTo>
                      <a:pt x="22" y="62"/>
                    </a:lnTo>
                    <a:lnTo>
                      <a:pt x="44" y="90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1" name="Freeform 1665"/>
              <p:cNvSpPr>
                <a:spLocks/>
              </p:cNvSpPr>
              <p:nvPr/>
            </p:nvSpPr>
            <p:spPr bwMode="auto">
              <a:xfrm>
                <a:off x="1889" y="2521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2" name="Line 1666"/>
              <p:cNvSpPr>
                <a:spLocks noChangeShapeType="1"/>
              </p:cNvSpPr>
              <p:nvPr/>
            </p:nvSpPr>
            <p:spPr bwMode="auto">
              <a:xfrm flipV="1">
                <a:off x="1893" y="252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3" name="Freeform 1667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4" name="Freeform 1668"/>
              <p:cNvSpPr>
                <a:spLocks/>
              </p:cNvSpPr>
              <p:nvPr/>
            </p:nvSpPr>
            <p:spPr bwMode="auto">
              <a:xfrm>
                <a:off x="1885" y="2510"/>
                <a:ext cx="14" cy="15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4"/>
                  </a:cxn>
                  <a:cxn ang="0">
                    <a:pos x="53" y="87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1"/>
                  </a:cxn>
                </a:cxnLst>
                <a:rect l="0" t="0" r="r" b="b"/>
                <a:pathLst>
                  <a:path w="85" h="87">
                    <a:moveTo>
                      <a:pt x="0" y="41"/>
                    </a:moveTo>
                    <a:lnTo>
                      <a:pt x="27" y="64"/>
                    </a:lnTo>
                    <a:lnTo>
                      <a:pt x="53" y="87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5" name="Freeform 1669"/>
              <p:cNvSpPr>
                <a:spLocks/>
              </p:cNvSpPr>
              <p:nvPr/>
            </p:nvSpPr>
            <p:spPr bwMode="auto">
              <a:xfrm>
                <a:off x="1894" y="2514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8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6" name="Line 1670"/>
              <p:cNvSpPr>
                <a:spLocks noChangeShapeType="1"/>
              </p:cNvSpPr>
              <p:nvPr/>
            </p:nvSpPr>
            <p:spPr bwMode="auto">
              <a:xfrm flipV="1">
                <a:off x="1899" y="25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7" name="Freeform 1671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8" name="Freeform 1672"/>
              <p:cNvSpPr>
                <a:spLocks/>
              </p:cNvSpPr>
              <p:nvPr/>
            </p:nvSpPr>
            <p:spPr bwMode="auto">
              <a:xfrm>
                <a:off x="1889" y="2503"/>
                <a:ext cx="14" cy="14"/>
              </a:xfrm>
              <a:custGeom>
                <a:avLst/>
                <a:gdLst/>
                <a:ahLst/>
                <a:cxnLst>
                  <a:cxn ang="0">
                    <a:pos x="0" y="45"/>
                  </a:cxn>
                  <a:cxn ang="0">
                    <a:pos x="30" y="62"/>
                  </a:cxn>
                  <a:cxn ang="0">
                    <a:pos x="59" y="80"/>
                  </a:cxn>
                  <a:cxn ang="0">
                    <a:pos x="82" y="35"/>
                  </a:cxn>
                  <a:cxn ang="0">
                    <a:pos x="53" y="17"/>
                  </a:cxn>
                  <a:cxn ang="0">
                    <a:pos x="23" y="0"/>
                  </a:cxn>
                  <a:cxn ang="0">
                    <a:pos x="0" y="45"/>
                  </a:cxn>
                </a:cxnLst>
                <a:rect l="0" t="0" r="r" b="b"/>
                <a:pathLst>
                  <a:path w="82" h="80">
                    <a:moveTo>
                      <a:pt x="0" y="45"/>
                    </a:moveTo>
                    <a:lnTo>
                      <a:pt x="30" y="62"/>
                    </a:lnTo>
                    <a:lnTo>
                      <a:pt x="59" y="80"/>
                    </a:lnTo>
                    <a:lnTo>
                      <a:pt x="82" y="35"/>
                    </a:lnTo>
                    <a:lnTo>
                      <a:pt x="53" y="17"/>
                    </a:lnTo>
                    <a:lnTo>
                      <a:pt x="23" y="0"/>
                    </a:lnTo>
                    <a:lnTo>
                      <a:pt x="0" y="4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39" name="Freeform 1673"/>
              <p:cNvSpPr>
                <a:spLocks/>
              </p:cNvSpPr>
              <p:nvPr/>
            </p:nvSpPr>
            <p:spPr bwMode="auto">
              <a:xfrm>
                <a:off x="1898" y="2506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8"/>
                  </a:cxn>
                  <a:cxn ang="0">
                    <a:pos x="33" y="11"/>
                  </a:cxn>
                  <a:cxn ang="0">
                    <a:pos x="0" y="0"/>
                  </a:cxn>
                </a:cxnLst>
                <a:rect l="0" t="0" r="r" b="b"/>
                <a:pathLst>
                  <a:path w="33" h="18">
                    <a:moveTo>
                      <a:pt x="0" y="0"/>
                    </a:moveTo>
                    <a:lnTo>
                      <a:pt x="29" y="18"/>
                    </a:lnTo>
                    <a:lnTo>
                      <a:pt x="33" y="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0" name="Line 1674"/>
              <p:cNvSpPr>
                <a:spLocks noChangeShapeType="1"/>
              </p:cNvSpPr>
              <p:nvPr/>
            </p:nvSpPr>
            <p:spPr bwMode="auto">
              <a:xfrm flipV="1">
                <a:off x="1903" y="250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1" name="Freeform 1675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2" name="Freeform 1676"/>
              <p:cNvSpPr>
                <a:spLocks/>
              </p:cNvSpPr>
              <p:nvPr/>
            </p:nvSpPr>
            <p:spPr bwMode="auto">
              <a:xfrm>
                <a:off x="1893" y="2496"/>
                <a:ext cx="13" cy="12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0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0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0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0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3" name="Freeform 1677"/>
              <p:cNvSpPr>
                <a:spLocks/>
              </p:cNvSpPr>
              <p:nvPr/>
            </p:nvSpPr>
            <p:spPr bwMode="auto">
              <a:xfrm>
                <a:off x="1901" y="2498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1"/>
                  </a:cxn>
                  <a:cxn ang="0">
                    <a:pos x="34" y="4"/>
                  </a:cxn>
                  <a:cxn ang="0">
                    <a:pos x="0" y="0"/>
                  </a:cxn>
                </a:cxnLst>
                <a:rect l="0" t="0" r="r" b="b"/>
                <a:pathLst>
                  <a:path w="34" h="11">
                    <a:moveTo>
                      <a:pt x="0" y="0"/>
                    </a:moveTo>
                    <a:lnTo>
                      <a:pt x="33" y="11"/>
                    </a:lnTo>
                    <a:lnTo>
                      <a:pt x="34" y="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4" name="Line 1678"/>
              <p:cNvSpPr>
                <a:spLocks noChangeShapeType="1"/>
              </p:cNvSpPr>
              <p:nvPr/>
            </p:nvSpPr>
            <p:spPr bwMode="auto">
              <a:xfrm flipV="1">
                <a:off x="1906" y="249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5" name="Freeform 1679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6" name="Freeform 1680"/>
              <p:cNvSpPr>
                <a:spLocks/>
              </p:cNvSpPr>
              <p:nvPr/>
            </p:nvSpPr>
            <p:spPr bwMode="auto">
              <a:xfrm>
                <a:off x="1895" y="2489"/>
                <a:ext cx="12" cy="10"/>
              </a:xfrm>
              <a:custGeom>
                <a:avLst/>
                <a:gdLst/>
                <a:ahLst/>
                <a:cxnLst>
                  <a:cxn ang="0">
                    <a:pos x="0" y="53"/>
                  </a:cxn>
                  <a:cxn ang="0">
                    <a:pos x="34" y="56"/>
                  </a:cxn>
                  <a:cxn ang="0">
                    <a:pos x="68" y="60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3"/>
                  </a:cxn>
                </a:cxnLst>
                <a:rect l="0" t="0" r="r" b="b"/>
                <a:pathLst>
                  <a:path w="74" h="60">
                    <a:moveTo>
                      <a:pt x="0" y="53"/>
                    </a:moveTo>
                    <a:lnTo>
                      <a:pt x="34" y="56"/>
                    </a:lnTo>
                    <a:lnTo>
                      <a:pt x="68" y="60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7" name="Freeform 1681"/>
              <p:cNvSpPr>
                <a:spLocks/>
              </p:cNvSpPr>
              <p:nvPr/>
            </p:nvSpPr>
            <p:spPr bwMode="auto">
              <a:xfrm>
                <a:off x="1902" y="2489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8" name="Line 1682"/>
              <p:cNvSpPr>
                <a:spLocks noChangeShapeType="1"/>
              </p:cNvSpPr>
              <p:nvPr/>
            </p:nvSpPr>
            <p:spPr bwMode="auto">
              <a:xfrm flipV="1">
                <a:off x="1907" y="24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49" name="Freeform 1683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0" name="Freeform 1684"/>
              <p:cNvSpPr>
                <a:spLocks/>
              </p:cNvSpPr>
              <p:nvPr/>
            </p:nvSpPr>
            <p:spPr bwMode="auto">
              <a:xfrm>
                <a:off x="1895" y="2480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4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4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1" name="Freeform 1685"/>
              <p:cNvSpPr>
                <a:spLocks/>
              </p:cNvSpPr>
              <p:nvPr/>
            </p:nvSpPr>
            <p:spPr bwMode="auto">
              <a:xfrm>
                <a:off x="1901" y="2479"/>
                <a:ext cx="5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1"/>
                  </a:cxn>
                </a:cxnLst>
                <a:rect l="0" t="0" r="r" b="b"/>
                <a:pathLst>
                  <a:path w="34" h="11">
                    <a:moveTo>
                      <a:pt x="0" y="11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2" name="Line 1686"/>
              <p:cNvSpPr>
                <a:spLocks noChangeShapeType="1"/>
              </p:cNvSpPr>
              <p:nvPr/>
            </p:nvSpPr>
            <p:spPr bwMode="auto">
              <a:xfrm flipH="1" flipV="1">
                <a:off x="1906" y="247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3" name="Freeform 1687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4" name="Freeform 1688"/>
              <p:cNvSpPr>
                <a:spLocks/>
              </p:cNvSpPr>
              <p:nvPr/>
            </p:nvSpPr>
            <p:spPr bwMode="auto">
              <a:xfrm>
                <a:off x="1893" y="2471"/>
                <a:ext cx="13" cy="11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1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1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1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1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5" name="Freeform 1689"/>
              <p:cNvSpPr>
                <a:spLocks/>
              </p:cNvSpPr>
              <p:nvPr/>
            </p:nvSpPr>
            <p:spPr bwMode="auto">
              <a:xfrm>
                <a:off x="1898" y="2469"/>
                <a:ext cx="6" cy="3"/>
              </a:xfrm>
              <a:custGeom>
                <a:avLst/>
                <a:gdLst/>
                <a:ahLst/>
                <a:cxnLst>
                  <a:cxn ang="0">
                    <a:pos x="0" y="18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8"/>
                  </a:cxn>
                </a:cxnLst>
                <a:rect l="0" t="0" r="r" b="b"/>
                <a:pathLst>
                  <a:path w="33" h="18">
                    <a:moveTo>
                      <a:pt x="0" y="18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6" name="Line 1690"/>
              <p:cNvSpPr>
                <a:spLocks noChangeShapeType="1"/>
              </p:cNvSpPr>
              <p:nvPr/>
            </p:nvSpPr>
            <p:spPr bwMode="auto">
              <a:xfrm flipH="1" flipV="1">
                <a:off x="1903" y="2469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7" name="Freeform 1691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8" name="Freeform 1692"/>
              <p:cNvSpPr>
                <a:spLocks/>
              </p:cNvSpPr>
              <p:nvPr/>
            </p:nvSpPr>
            <p:spPr bwMode="auto">
              <a:xfrm>
                <a:off x="1889" y="2462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3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3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59" name="Freeform 1693"/>
              <p:cNvSpPr>
                <a:spLocks/>
              </p:cNvSpPr>
              <p:nvPr/>
            </p:nvSpPr>
            <p:spPr bwMode="auto">
              <a:xfrm>
                <a:off x="1894" y="2461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0" name="Line 1694"/>
              <p:cNvSpPr>
                <a:spLocks noChangeShapeType="1"/>
              </p:cNvSpPr>
              <p:nvPr/>
            </p:nvSpPr>
            <p:spPr bwMode="auto">
              <a:xfrm flipH="1" flipV="1">
                <a:off x="1899" y="24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1" name="Freeform 1695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2" name="Freeform 1696"/>
              <p:cNvSpPr>
                <a:spLocks/>
              </p:cNvSpPr>
              <p:nvPr/>
            </p:nvSpPr>
            <p:spPr bwMode="auto">
              <a:xfrm>
                <a:off x="1885" y="2454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3"/>
                  </a:cxn>
                  <a:cxn ang="0">
                    <a:pos x="85" y="40"/>
                  </a:cxn>
                  <a:cxn ang="0">
                    <a:pos x="53" y="0"/>
                  </a:cxn>
                  <a:cxn ang="0">
                    <a:pos x="27" y="23"/>
                  </a:cxn>
                  <a:cxn ang="0">
                    <a:pos x="0" y="46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3"/>
                    </a:lnTo>
                    <a:lnTo>
                      <a:pt x="85" y="40"/>
                    </a:lnTo>
                    <a:lnTo>
                      <a:pt x="53" y="0"/>
                    </a:lnTo>
                    <a:lnTo>
                      <a:pt x="27" y="23"/>
                    </a:lnTo>
                    <a:lnTo>
                      <a:pt x="0" y="46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3" name="Freeform 1697"/>
              <p:cNvSpPr>
                <a:spLocks/>
              </p:cNvSpPr>
              <p:nvPr/>
            </p:nvSpPr>
            <p:spPr bwMode="auto">
              <a:xfrm>
                <a:off x="1889" y="2453"/>
                <a:ext cx="5" cy="5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5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5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4" name="Line 1698"/>
              <p:cNvSpPr>
                <a:spLocks noChangeShapeType="1"/>
              </p:cNvSpPr>
              <p:nvPr/>
            </p:nvSpPr>
            <p:spPr bwMode="auto">
              <a:xfrm flipH="1" flipV="1">
                <a:off x="1893" y="24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5" name="Freeform 1699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6" name="Freeform 1700"/>
              <p:cNvSpPr>
                <a:spLocks/>
              </p:cNvSpPr>
              <p:nvPr/>
            </p:nvSpPr>
            <p:spPr bwMode="auto">
              <a:xfrm>
                <a:off x="1879" y="2448"/>
                <a:ext cx="14" cy="15"/>
              </a:xfrm>
              <a:custGeom>
                <a:avLst/>
                <a:gdLst/>
                <a:ahLst/>
                <a:cxnLst>
                  <a:cxn ang="0">
                    <a:pos x="38" y="90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90"/>
                  </a:cxn>
                </a:cxnLst>
                <a:rect l="0" t="0" r="r" b="b"/>
                <a:pathLst>
                  <a:path w="82" h="90">
                    <a:moveTo>
                      <a:pt x="38" y="90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9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7" name="Freeform 1701"/>
              <p:cNvSpPr>
                <a:spLocks/>
              </p:cNvSpPr>
              <p:nvPr/>
            </p:nvSpPr>
            <p:spPr bwMode="auto">
              <a:xfrm>
                <a:off x="1883" y="2447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2" y="3"/>
                  </a:cxn>
                  <a:cxn ang="0">
                    <a:pos x="16" y="0"/>
                  </a:cxn>
                  <a:cxn ang="0">
                    <a:pos x="0" y="31"/>
                  </a:cxn>
                </a:cxnLst>
                <a:rect l="0" t="0" r="r" b="b"/>
                <a:pathLst>
                  <a:path w="22" h="31">
                    <a:moveTo>
                      <a:pt x="0" y="31"/>
                    </a:moveTo>
                    <a:lnTo>
                      <a:pt x="22" y="3"/>
                    </a:lnTo>
                    <a:lnTo>
                      <a:pt x="16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8" name="Line 1702"/>
              <p:cNvSpPr>
                <a:spLocks noChangeShapeType="1"/>
              </p:cNvSpPr>
              <p:nvPr/>
            </p:nvSpPr>
            <p:spPr bwMode="auto">
              <a:xfrm flipH="1" flipV="1">
                <a:off x="1885" y="244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69" name="Freeform 1703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0" name="Freeform 1704"/>
              <p:cNvSpPr>
                <a:spLocks/>
              </p:cNvSpPr>
              <p:nvPr/>
            </p:nvSpPr>
            <p:spPr bwMode="auto">
              <a:xfrm>
                <a:off x="1873" y="2443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5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5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1" name="Freeform 1705"/>
              <p:cNvSpPr>
                <a:spLocks/>
              </p:cNvSpPr>
              <p:nvPr/>
            </p:nvSpPr>
            <p:spPr bwMode="auto">
              <a:xfrm>
                <a:off x="1876" y="2442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5"/>
                  </a:cxn>
                </a:cxnLst>
                <a:rect l="0" t="0" r="r" b="b"/>
                <a:pathLst>
                  <a:path w="16" h="35">
                    <a:moveTo>
                      <a:pt x="0" y="35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2" name="Line 1706"/>
              <p:cNvSpPr>
                <a:spLocks noChangeShapeType="1"/>
              </p:cNvSpPr>
              <p:nvPr/>
            </p:nvSpPr>
            <p:spPr bwMode="auto">
              <a:xfrm flipH="1" flipV="1">
                <a:off x="1877" y="24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3" name="Freeform 1707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4" name="Freeform 1708"/>
              <p:cNvSpPr>
                <a:spLocks/>
              </p:cNvSpPr>
              <p:nvPr/>
            </p:nvSpPr>
            <p:spPr bwMode="auto">
              <a:xfrm>
                <a:off x="1866" y="2440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5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69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5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69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5" name="Freeform 1709"/>
              <p:cNvSpPr>
                <a:spLocks/>
              </p:cNvSpPr>
              <p:nvPr/>
            </p:nvSpPr>
            <p:spPr bwMode="auto">
              <a:xfrm>
                <a:off x="1868" y="244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6" name="Line 1710"/>
              <p:cNvSpPr>
                <a:spLocks noChangeShapeType="1"/>
              </p:cNvSpPr>
              <p:nvPr/>
            </p:nvSpPr>
            <p:spPr bwMode="auto">
              <a:xfrm flipH="1" flipV="1">
                <a:off x="1868" y="244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7" name="Freeform 1711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8" name="Freeform 1712"/>
              <p:cNvSpPr>
                <a:spLocks/>
              </p:cNvSpPr>
              <p:nvPr/>
            </p:nvSpPr>
            <p:spPr bwMode="auto">
              <a:xfrm>
                <a:off x="1859" y="2439"/>
                <a:ext cx="9" cy="13"/>
              </a:xfrm>
              <a:custGeom>
                <a:avLst/>
                <a:gdLst/>
                <a:ahLst/>
                <a:cxnLst>
                  <a:cxn ang="0">
                    <a:pos x="50" y="77"/>
                  </a:cxn>
                  <a:cxn ang="0">
                    <a:pos x="53" y="41"/>
                  </a:cxn>
                  <a:cxn ang="0">
                    <a:pos x="56" y="5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7"/>
                  </a:cxn>
                </a:cxnLst>
                <a:rect l="0" t="0" r="r" b="b"/>
                <a:pathLst>
                  <a:path w="56" h="77">
                    <a:moveTo>
                      <a:pt x="50" y="77"/>
                    </a:moveTo>
                    <a:lnTo>
                      <a:pt x="53" y="41"/>
                    </a:lnTo>
                    <a:lnTo>
                      <a:pt x="56" y="5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79" name="Freeform 1713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0" name="Freeform 1714"/>
              <p:cNvSpPr>
                <a:spLocks/>
              </p:cNvSpPr>
              <p:nvPr/>
            </p:nvSpPr>
            <p:spPr bwMode="auto">
              <a:xfrm>
                <a:off x="1854" y="2439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70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8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9"/>
                  </a:cxn>
                  <a:cxn ang="0">
                    <a:pos x="10" y="10"/>
                  </a:cxn>
                  <a:cxn ang="0">
                    <a:pos x="19" y="5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70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8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9"/>
                    </a:lnTo>
                    <a:lnTo>
                      <a:pt x="10" y="10"/>
                    </a:lnTo>
                    <a:lnTo>
                      <a:pt x="19" y="5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1" name="Freeform 1715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8" y="72"/>
                    </a:ln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2" name="Freeform 1716"/>
              <p:cNvSpPr>
                <a:spLocks/>
              </p:cNvSpPr>
              <p:nvPr/>
            </p:nvSpPr>
            <p:spPr bwMode="auto">
              <a:xfrm>
                <a:off x="1854" y="2350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29" y="72"/>
                  </a:cxn>
                  <a:cxn ang="0">
                    <a:pos x="19" y="68"/>
                  </a:cxn>
                  <a:cxn ang="0">
                    <a:pos x="11" y="63"/>
                  </a:cxn>
                  <a:cxn ang="0">
                    <a:pos x="5" y="54"/>
                  </a:cxn>
                  <a:cxn ang="0">
                    <a:pos x="1" y="45"/>
                  </a:cxn>
                  <a:cxn ang="0">
                    <a:pos x="0" y="35"/>
                  </a:cxn>
                  <a:cxn ang="0">
                    <a:pos x="3" y="24"/>
                  </a:cxn>
                  <a:cxn ang="0">
                    <a:pos x="6" y="15"/>
                  </a:cxn>
                  <a:cxn ang="0">
                    <a:pos x="12" y="8"/>
                  </a:cxn>
                  <a:cxn ang="0">
                    <a:pos x="21" y="2"/>
                  </a:cxn>
                  <a:cxn ang="0">
                    <a:pos x="31" y="0"/>
                  </a:cxn>
                </a:cxnLst>
                <a:rect l="0" t="0" r="r" b="b"/>
                <a:pathLst>
                  <a:path w="38" h="72">
                    <a:moveTo>
                      <a:pt x="38" y="72"/>
                    </a:moveTo>
                    <a:lnTo>
                      <a:pt x="29" y="72"/>
                    </a:lnTo>
                    <a:lnTo>
                      <a:pt x="19" y="68"/>
                    </a:lnTo>
                    <a:lnTo>
                      <a:pt x="11" y="63"/>
                    </a:lnTo>
                    <a:lnTo>
                      <a:pt x="5" y="54"/>
                    </a:lnTo>
                    <a:lnTo>
                      <a:pt x="1" y="45"/>
                    </a:lnTo>
                    <a:lnTo>
                      <a:pt x="0" y="35"/>
                    </a:lnTo>
                    <a:lnTo>
                      <a:pt x="3" y="24"/>
                    </a:lnTo>
                    <a:lnTo>
                      <a:pt x="6" y="15"/>
                    </a:lnTo>
                    <a:lnTo>
                      <a:pt x="12" y="8"/>
                    </a:lnTo>
                    <a:lnTo>
                      <a:pt x="21" y="2"/>
                    </a:lnTo>
                    <a:lnTo>
                      <a:pt x="3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3" name="Freeform 1717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4" name="Freeform 1718"/>
              <p:cNvSpPr>
                <a:spLocks/>
              </p:cNvSpPr>
              <p:nvPr/>
            </p:nvSpPr>
            <p:spPr bwMode="auto">
              <a:xfrm>
                <a:off x="1859" y="2349"/>
                <a:ext cx="9" cy="13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" y="42"/>
                  </a:cxn>
                  <a:cxn ang="0">
                    <a:pos x="7" y="78"/>
                  </a:cxn>
                  <a:cxn ang="0">
                    <a:pos x="56" y="72"/>
                  </a:cxn>
                  <a:cxn ang="0">
                    <a:pos x="53" y="36"/>
                  </a:cxn>
                  <a:cxn ang="0">
                    <a:pos x="50" y="0"/>
                  </a:cxn>
                  <a:cxn ang="0">
                    <a:pos x="0" y="6"/>
                  </a:cxn>
                </a:cxnLst>
                <a:rect l="0" t="0" r="r" b="b"/>
                <a:pathLst>
                  <a:path w="56" h="78">
                    <a:moveTo>
                      <a:pt x="0" y="6"/>
                    </a:moveTo>
                    <a:lnTo>
                      <a:pt x="3" y="42"/>
                    </a:lnTo>
                    <a:lnTo>
                      <a:pt x="7" y="78"/>
                    </a:lnTo>
                    <a:lnTo>
                      <a:pt x="56" y="72"/>
                    </a:lnTo>
                    <a:lnTo>
                      <a:pt x="53" y="36"/>
                    </a:lnTo>
                    <a:lnTo>
                      <a:pt x="50" y="0"/>
                    </a:lnTo>
                    <a:lnTo>
                      <a:pt x="0" y="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5" name="Freeform 1719"/>
              <p:cNvSpPr>
                <a:spLocks/>
              </p:cNvSpPr>
              <p:nvPr/>
            </p:nvSpPr>
            <p:spPr bwMode="auto">
              <a:xfrm>
                <a:off x="1868" y="2355"/>
                <a:ext cx="1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6"/>
                  </a:cxn>
                  <a:cxn ang="0">
                    <a:pos x="10" y="35"/>
                  </a:cxn>
                  <a:cxn ang="0">
                    <a:pos x="0" y="0"/>
                  </a:cxn>
                </a:cxnLst>
                <a:rect l="0" t="0" r="r" b="b"/>
                <a:pathLst>
                  <a:path w="10" h="36">
                    <a:moveTo>
                      <a:pt x="0" y="0"/>
                    </a:moveTo>
                    <a:lnTo>
                      <a:pt x="3" y="36"/>
                    </a:lnTo>
                    <a:lnTo>
                      <a:pt x="10" y="3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6" name="Line 1720"/>
              <p:cNvSpPr>
                <a:spLocks noChangeShapeType="1"/>
              </p:cNvSpPr>
              <p:nvPr/>
            </p:nvSpPr>
            <p:spPr bwMode="auto">
              <a:xfrm flipV="1">
                <a:off x="1868" y="236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7" name="Freeform 1721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8" name="Freeform 1722"/>
              <p:cNvSpPr>
                <a:spLocks/>
              </p:cNvSpPr>
              <p:nvPr/>
            </p:nvSpPr>
            <p:spPr bwMode="auto">
              <a:xfrm>
                <a:off x="1866" y="2347"/>
                <a:ext cx="11" cy="14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10" y="50"/>
                  </a:cxn>
                  <a:cxn ang="0">
                    <a:pos x="20" y="85"/>
                  </a:cxn>
                  <a:cxn ang="0">
                    <a:pos x="67" y="70"/>
                  </a:cxn>
                  <a:cxn ang="0">
                    <a:pos x="57" y="35"/>
                  </a:cxn>
                  <a:cxn ang="0">
                    <a:pos x="47" y="0"/>
                  </a:cxn>
                  <a:cxn ang="0">
                    <a:pos x="0" y="15"/>
                  </a:cxn>
                </a:cxnLst>
                <a:rect l="0" t="0" r="r" b="b"/>
                <a:pathLst>
                  <a:path w="67" h="85">
                    <a:moveTo>
                      <a:pt x="0" y="15"/>
                    </a:moveTo>
                    <a:lnTo>
                      <a:pt x="10" y="50"/>
                    </a:lnTo>
                    <a:lnTo>
                      <a:pt x="20" y="85"/>
                    </a:lnTo>
                    <a:lnTo>
                      <a:pt x="67" y="70"/>
                    </a:lnTo>
                    <a:lnTo>
                      <a:pt x="57" y="35"/>
                    </a:lnTo>
                    <a:lnTo>
                      <a:pt x="47" y="0"/>
                    </a:lnTo>
                    <a:lnTo>
                      <a:pt x="0" y="1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89" name="Freeform 1723"/>
              <p:cNvSpPr>
                <a:spLocks/>
              </p:cNvSpPr>
              <p:nvPr/>
            </p:nvSpPr>
            <p:spPr bwMode="auto">
              <a:xfrm>
                <a:off x="1876" y="2353"/>
                <a:ext cx="2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35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5">
                    <a:moveTo>
                      <a:pt x="0" y="0"/>
                    </a:moveTo>
                    <a:lnTo>
                      <a:pt x="10" y="35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0" name="Line 1724"/>
              <p:cNvSpPr>
                <a:spLocks noChangeShapeType="1"/>
              </p:cNvSpPr>
              <p:nvPr/>
            </p:nvSpPr>
            <p:spPr bwMode="auto">
              <a:xfrm flipV="1">
                <a:off x="1877" y="235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1" name="Freeform 1725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2" name="Freeform 1726"/>
              <p:cNvSpPr>
                <a:spLocks/>
              </p:cNvSpPr>
              <p:nvPr/>
            </p:nvSpPr>
            <p:spPr bwMode="auto">
              <a:xfrm>
                <a:off x="1873" y="2343"/>
                <a:ext cx="12" cy="15"/>
              </a:xfrm>
              <a:custGeom>
                <a:avLst/>
                <a:gdLst/>
                <a:ahLst/>
                <a:cxnLst>
                  <a:cxn ang="0">
                    <a:pos x="0" y="25"/>
                  </a:cxn>
                  <a:cxn ang="0">
                    <a:pos x="15" y="56"/>
                  </a:cxn>
                  <a:cxn ang="0">
                    <a:pos x="31" y="87"/>
                  </a:cxn>
                  <a:cxn ang="0">
                    <a:pos x="75" y="63"/>
                  </a:cxn>
                  <a:cxn ang="0">
                    <a:pos x="59" y="32"/>
                  </a:cxn>
                  <a:cxn ang="0">
                    <a:pos x="44" y="0"/>
                  </a:cxn>
                  <a:cxn ang="0">
                    <a:pos x="0" y="25"/>
                  </a:cxn>
                </a:cxnLst>
                <a:rect l="0" t="0" r="r" b="b"/>
                <a:pathLst>
                  <a:path w="75" h="87">
                    <a:moveTo>
                      <a:pt x="0" y="25"/>
                    </a:moveTo>
                    <a:lnTo>
                      <a:pt x="15" y="56"/>
                    </a:lnTo>
                    <a:lnTo>
                      <a:pt x="31" y="87"/>
                    </a:lnTo>
                    <a:lnTo>
                      <a:pt x="75" y="63"/>
                    </a:lnTo>
                    <a:lnTo>
                      <a:pt x="59" y="32"/>
                    </a:lnTo>
                    <a:lnTo>
                      <a:pt x="44" y="0"/>
                    </a:lnTo>
                    <a:lnTo>
                      <a:pt x="0" y="2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3" name="Freeform 1727"/>
              <p:cNvSpPr>
                <a:spLocks/>
              </p:cNvSpPr>
              <p:nvPr/>
            </p:nvSpPr>
            <p:spPr bwMode="auto">
              <a:xfrm>
                <a:off x="1883" y="2349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6" y="31"/>
                  </a:cxn>
                  <a:cxn ang="0">
                    <a:pos x="22" y="27"/>
                  </a:cxn>
                  <a:cxn ang="0">
                    <a:pos x="0" y="0"/>
                  </a:cxn>
                </a:cxnLst>
                <a:rect l="0" t="0" r="r" b="b"/>
                <a:pathLst>
                  <a:path w="22" h="31">
                    <a:moveTo>
                      <a:pt x="0" y="0"/>
                    </a:moveTo>
                    <a:lnTo>
                      <a:pt x="16" y="31"/>
                    </a:lnTo>
                    <a:lnTo>
                      <a:pt x="22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4" name="Line 1728"/>
              <p:cNvSpPr>
                <a:spLocks noChangeShapeType="1"/>
              </p:cNvSpPr>
              <p:nvPr/>
            </p:nvSpPr>
            <p:spPr bwMode="auto">
              <a:xfrm flipV="1">
                <a:off x="1885" y="2353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5" name="Freeform 1729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6" name="Freeform 1730"/>
              <p:cNvSpPr>
                <a:spLocks/>
              </p:cNvSpPr>
              <p:nvPr/>
            </p:nvSpPr>
            <p:spPr bwMode="auto">
              <a:xfrm>
                <a:off x="1879" y="2338"/>
                <a:ext cx="14" cy="1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22" y="62"/>
                  </a:cxn>
                  <a:cxn ang="0">
                    <a:pos x="44" y="89"/>
                  </a:cxn>
                  <a:cxn ang="0">
                    <a:pos x="82" y="56"/>
                  </a:cxn>
                  <a:cxn ang="0">
                    <a:pos x="60" y="28"/>
                  </a:cxn>
                  <a:cxn ang="0">
                    <a:pos x="38" y="0"/>
                  </a:cxn>
                  <a:cxn ang="0">
                    <a:pos x="0" y="34"/>
                  </a:cxn>
                </a:cxnLst>
                <a:rect l="0" t="0" r="r" b="b"/>
                <a:pathLst>
                  <a:path w="82" h="89">
                    <a:moveTo>
                      <a:pt x="0" y="34"/>
                    </a:moveTo>
                    <a:lnTo>
                      <a:pt x="22" y="62"/>
                    </a:lnTo>
                    <a:lnTo>
                      <a:pt x="44" y="89"/>
                    </a:lnTo>
                    <a:lnTo>
                      <a:pt x="82" y="56"/>
                    </a:lnTo>
                    <a:lnTo>
                      <a:pt x="60" y="28"/>
                    </a:lnTo>
                    <a:lnTo>
                      <a:pt x="38" y="0"/>
                    </a:lnTo>
                    <a:lnTo>
                      <a:pt x="0" y="3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7" name="Freeform 1731"/>
              <p:cNvSpPr>
                <a:spLocks/>
              </p:cNvSpPr>
              <p:nvPr/>
            </p:nvSpPr>
            <p:spPr bwMode="auto">
              <a:xfrm>
                <a:off x="1889" y="2343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2" y="28"/>
                  </a:cxn>
                  <a:cxn ang="0">
                    <a:pos x="26" y="23"/>
                  </a:cxn>
                  <a:cxn ang="0">
                    <a:pos x="0" y="0"/>
                  </a:cxn>
                </a:cxnLst>
                <a:rect l="0" t="0" r="r" b="b"/>
                <a:pathLst>
                  <a:path w="26" h="28">
                    <a:moveTo>
                      <a:pt x="0" y="0"/>
                    </a:moveTo>
                    <a:lnTo>
                      <a:pt x="22" y="28"/>
                    </a:lnTo>
                    <a:lnTo>
                      <a:pt x="26" y="2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8" name="Line 1732"/>
              <p:cNvSpPr>
                <a:spLocks noChangeShapeType="1"/>
              </p:cNvSpPr>
              <p:nvPr/>
            </p:nvSpPr>
            <p:spPr bwMode="auto">
              <a:xfrm flipV="1">
                <a:off x="1893" y="23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499" name="Freeform 1733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0" name="Freeform 1734"/>
              <p:cNvSpPr>
                <a:spLocks/>
              </p:cNvSpPr>
              <p:nvPr/>
            </p:nvSpPr>
            <p:spPr bwMode="auto">
              <a:xfrm>
                <a:off x="1885" y="2333"/>
                <a:ext cx="14" cy="14"/>
              </a:xfrm>
              <a:custGeom>
                <a:avLst/>
                <a:gdLst/>
                <a:ahLst/>
                <a:cxnLst>
                  <a:cxn ang="0">
                    <a:pos x="0" y="40"/>
                  </a:cxn>
                  <a:cxn ang="0">
                    <a:pos x="27" y="63"/>
                  </a:cxn>
                  <a:cxn ang="0">
                    <a:pos x="53" y="86"/>
                  </a:cxn>
                  <a:cxn ang="0">
                    <a:pos x="85" y="47"/>
                  </a:cxn>
                  <a:cxn ang="0">
                    <a:pos x="59" y="23"/>
                  </a:cxn>
                  <a:cxn ang="0">
                    <a:pos x="32" y="0"/>
                  </a:cxn>
                  <a:cxn ang="0">
                    <a:pos x="0" y="40"/>
                  </a:cxn>
                </a:cxnLst>
                <a:rect l="0" t="0" r="r" b="b"/>
                <a:pathLst>
                  <a:path w="85" h="86">
                    <a:moveTo>
                      <a:pt x="0" y="40"/>
                    </a:moveTo>
                    <a:lnTo>
                      <a:pt x="27" y="63"/>
                    </a:lnTo>
                    <a:lnTo>
                      <a:pt x="53" y="86"/>
                    </a:lnTo>
                    <a:lnTo>
                      <a:pt x="85" y="47"/>
                    </a:lnTo>
                    <a:lnTo>
                      <a:pt x="59" y="23"/>
                    </a:lnTo>
                    <a:lnTo>
                      <a:pt x="32" y="0"/>
                    </a:lnTo>
                    <a:lnTo>
                      <a:pt x="0" y="4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1" name="Freeform 1735"/>
              <p:cNvSpPr>
                <a:spLocks/>
              </p:cNvSpPr>
              <p:nvPr/>
            </p:nvSpPr>
            <p:spPr bwMode="auto">
              <a:xfrm>
                <a:off x="1894" y="2336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6" y="24"/>
                  </a:cxn>
                  <a:cxn ang="0">
                    <a:pos x="29" y="17"/>
                  </a:cxn>
                  <a:cxn ang="0">
                    <a:pos x="0" y="0"/>
                  </a:cxn>
                </a:cxnLst>
                <a:rect l="0" t="0" r="r" b="b"/>
                <a:pathLst>
                  <a:path w="29" h="24">
                    <a:moveTo>
                      <a:pt x="0" y="0"/>
                    </a:moveTo>
                    <a:lnTo>
                      <a:pt x="26" y="24"/>
                    </a:lnTo>
                    <a:lnTo>
                      <a:pt x="29" y="1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2" name="Line 1736"/>
              <p:cNvSpPr>
                <a:spLocks noChangeShapeType="1"/>
              </p:cNvSpPr>
              <p:nvPr/>
            </p:nvSpPr>
            <p:spPr bwMode="auto">
              <a:xfrm flipV="1">
                <a:off x="1899" y="233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3" name="Freeform 1737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4" name="Freeform 1738"/>
              <p:cNvSpPr>
                <a:spLocks/>
              </p:cNvSpPr>
              <p:nvPr/>
            </p:nvSpPr>
            <p:spPr bwMode="auto">
              <a:xfrm>
                <a:off x="1889" y="2326"/>
                <a:ext cx="14" cy="13"/>
              </a:xfrm>
              <a:custGeom>
                <a:avLst/>
                <a:gdLst/>
                <a:ahLst/>
                <a:cxnLst>
                  <a:cxn ang="0">
                    <a:pos x="0" y="46"/>
                  </a:cxn>
                  <a:cxn ang="0">
                    <a:pos x="30" y="62"/>
                  </a:cxn>
                  <a:cxn ang="0">
                    <a:pos x="59" y="79"/>
                  </a:cxn>
                  <a:cxn ang="0">
                    <a:pos x="82" y="32"/>
                  </a:cxn>
                  <a:cxn ang="0">
                    <a:pos x="53" y="16"/>
                  </a:cxn>
                  <a:cxn ang="0">
                    <a:pos x="23" y="0"/>
                  </a:cxn>
                  <a:cxn ang="0">
                    <a:pos x="0" y="46"/>
                  </a:cxn>
                </a:cxnLst>
                <a:rect l="0" t="0" r="r" b="b"/>
                <a:pathLst>
                  <a:path w="82" h="79">
                    <a:moveTo>
                      <a:pt x="0" y="46"/>
                    </a:moveTo>
                    <a:lnTo>
                      <a:pt x="30" y="62"/>
                    </a:lnTo>
                    <a:lnTo>
                      <a:pt x="59" y="79"/>
                    </a:lnTo>
                    <a:lnTo>
                      <a:pt x="82" y="32"/>
                    </a:lnTo>
                    <a:lnTo>
                      <a:pt x="53" y="16"/>
                    </a:lnTo>
                    <a:lnTo>
                      <a:pt x="23" y="0"/>
                    </a:lnTo>
                    <a:lnTo>
                      <a:pt x="0" y="4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5" name="Freeform 1739"/>
              <p:cNvSpPr>
                <a:spLocks/>
              </p:cNvSpPr>
              <p:nvPr/>
            </p:nvSpPr>
            <p:spPr bwMode="auto">
              <a:xfrm>
                <a:off x="1898" y="2329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9" y="16"/>
                  </a:cxn>
                  <a:cxn ang="0">
                    <a:pos x="33" y="10"/>
                  </a:cxn>
                  <a:cxn ang="0">
                    <a:pos x="0" y="0"/>
                  </a:cxn>
                </a:cxnLst>
                <a:rect l="0" t="0" r="r" b="b"/>
                <a:pathLst>
                  <a:path w="33" h="16">
                    <a:moveTo>
                      <a:pt x="0" y="0"/>
                    </a:moveTo>
                    <a:lnTo>
                      <a:pt x="29" y="16"/>
                    </a:lnTo>
                    <a:lnTo>
                      <a:pt x="33" y="1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6" name="Line 1740"/>
              <p:cNvSpPr>
                <a:spLocks noChangeShapeType="1"/>
              </p:cNvSpPr>
              <p:nvPr/>
            </p:nvSpPr>
            <p:spPr bwMode="auto">
              <a:xfrm flipV="1">
                <a:off x="1903" y="233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7" name="Freeform 1741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8" name="Freeform 1742"/>
              <p:cNvSpPr>
                <a:spLocks/>
              </p:cNvSpPr>
              <p:nvPr/>
            </p:nvSpPr>
            <p:spPr bwMode="auto">
              <a:xfrm>
                <a:off x="1893" y="2319"/>
                <a:ext cx="13" cy="11"/>
              </a:xfrm>
              <a:custGeom>
                <a:avLst/>
                <a:gdLst/>
                <a:ahLst/>
                <a:cxnLst>
                  <a:cxn ang="0">
                    <a:pos x="0" y="50"/>
                  </a:cxn>
                  <a:cxn ang="0">
                    <a:pos x="33" y="61"/>
                  </a:cxn>
                  <a:cxn ang="0">
                    <a:pos x="66" y="71"/>
                  </a:cxn>
                  <a:cxn ang="0">
                    <a:pos x="80" y="21"/>
                  </a:cxn>
                  <a:cxn ang="0">
                    <a:pos x="47" y="11"/>
                  </a:cxn>
                  <a:cxn ang="0">
                    <a:pos x="14" y="0"/>
                  </a:cxn>
                  <a:cxn ang="0">
                    <a:pos x="0" y="50"/>
                  </a:cxn>
                </a:cxnLst>
                <a:rect l="0" t="0" r="r" b="b"/>
                <a:pathLst>
                  <a:path w="80" h="71">
                    <a:moveTo>
                      <a:pt x="0" y="50"/>
                    </a:moveTo>
                    <a:lnTo>
                      <a:pt x="33" y="61"/>
                    </a:lnTo>
                    <a:lnTo>
                      <a:pt x="66" y="71"/>
                    </a:lnTo>
                    <a:lnTo>
                      <a:pt x="80" y="21"/>
                    </a:lnTo>
                    <a:lnTo>
                      <a:pt x="47" y="11"/>
                    </a:lnTo>
                    <a:lnTo>
                      <a:pt x="14" y="0"/>
                    </a:lnTo>
                    <a:lnTo>
                      <a:pt x="0" y="5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09" name="Freeform 1743"/>
              <p:cNvSpPr>
                <a:spLocks/>
              </p:cNvSpPr>
              <p:nvPr/>
            </p:nvSpPr>
            <p:spPr bwMode="auto">
              <a:xfrm>
                <a:off x="1901" y="2320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3" y="10"/>
                  </a:cxn>
                  <a:cxn ang="0">
                    <a:pos x="34" y="3"/>
                  </a:cxn>
                  <a:cxn ang="0">
                    <a:pos x="0" y="0"/>
                  </a:cxn>
                </a:cxnLst>
                <a:rect l="0" t="0" r="r" b="b"/>
                <a:pathLst>
                  <a:path w="34" h="10">
                    <a:moveTo>
                      <a:pt x="0" y="0"/>
                    </a:moveTo>
                    <a:lnTo>
                      <a:pt x="33" y="10"/>
                    </a:lnTo>
                    <a:lnTo>
                      <a:pt x="34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0" name="Line 1744"/>
              <p:cNvSpPr>
                <a:spLocks noChangeShapeType="1"/>
              </p:cNvSpPr>
              <p:nvPr/>
            </p:nvSpPr>
            <p:spPr bwMode="auto">
              <a:xfrm flipV="1">
                <a:off x="1906" y="232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1" name="Freeform 1745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2" name="Freeform 1746"/>
              <p:cNvSpPr>
                <a:spLocks/>
              </p:cNvSpPr>
              <p:nvPr/>
            </p:nvSpPr>
            <p:spPr bwMode="auto">
              <a:xfrm>
                <a:off x="1895" y="2311"/>
                <a:ext cx="12" cy="10"/>
              </a:xfrm>
              <a:custGeom>
                <a:avLst/>
                <a:gdLst/>
                <a:ahLst/>
                <a:cxnLst>
                  <a:cxn ang="0">
                    <a:pos x="0" y="52"/>
                  </a:cxn>
                  <a:cxn ang="0">
                    <a:pos x="34" y="56"/>
                  </a:cxn>
                  <a:cxn ang="0">
                    <a:pos x="68" y="59"/>
                  </a:cxn>
                  <a:cxn ang="0">
                    <a:pos x="74" y="7"/>
                  </a:cxn>
                  <a:cxn ang="0">
                    <a:pos x="39" y="4"/>
                  </a:cxn>
                  <a:cxn ang="0">
                    <a:pos x="5" y="0"/>
                  </a:cxn>
                  <a:cxn ang="0">
                    <a:pos x="0" y="52"/>
                  </a:cxn>
                </a:cxnLst>
                <a:rect l="0" t="0" r="r" b="b"/>
                <a:pathLst>
                  <a:path w="74" h="59">
                    <a:moveTo>
                      <a:pt x="0" y="52"/>
                    </a:moveTo>
                    <a:lnTo>
                      <a:pt x="34" y="56"/>
                    </a:lnTo>
                    <a:lnTo>
                      <a:pt x="68" y="59"/>
                    </a:lnTo>
                    <a:lnTo>
                      <a:pt x="74" y="7"/>
                    </a:lnTo>
                    <a:lnTo>
                      <a:pt x="39" y="4"/>
                    </a:lnTo>
                    <a:lnTo>
                      <a:pt x="5" y="0"/>
                    </a:lnTo>
                    <a:lnTo>
                      <a:pt x="0" y="5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3" name="Freeform 1747"/>
              <p:cNvSpPr>
                <a:spLocks/>
              </p:cNvSpPr>
              <p:nvPr/>
            </p:nvSpPr>
            <p:spPr bwMode="auto">
              <a:xfrm>
                <a:off x="1902" y="2311"/>
                <a:ext cx="5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35" y="7"/>
                  </a:cxn>
                  <a:cxn ang="0">
                    <a:pos x="35" y="0"/>
                  </a:cxn>
                  <a:cxn ang="0">
                    <a:pos x="0" y="4"/>
                  </a:cxn>
                </a:cxnLst>
                <a:rect l="0" t="0" r="r" b="b"/>
                <a:pathLst>
                  <a:path w="35" h="7">
                    <a:moveTo>
                      <a:pt x="0" y="4"/>
                    </a:moveTo>
                    <a:lnTo>
                      <a:pt x="35" y="7"/>
                    </a:lnTo>
                    <a:lnTo>
                      <a:pt x="3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4" name="Line 1748"/>
              <p:cNvSpPr>
                <a:spLocks noChangeShapeType="1"/>
              </p:cNvSpPr>
              <p:nvPr/>
            </p:nvSpPr>
            <p:spPr bwMode="auto">
              <a:xfrm flipV="1">
                <a:off x="1907" y="23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5" name="Freeform 1749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6" name="Freeform 1750"/>
              <p:cNvSpPr>
                <a:spLocks/>
              </p:cNvSpPr>
              <p:nvPr/>
            </p:nvSpPr>
            <p:spPr bwMode="auto">
              <a:xfrm>
                <a:off x="1895" y="2302"/>
                <a:ext cx="12" cy="10"/>
              </a:xfrm>
              <a:custGeom>
                <a:avLst/>
                <a:gdLst/>
                <a:ahLst/>
                <a:cxnLst>
                  <a:cxn ang="0">
                    <a:pos x="5" y="59"/>
                  </a:cxn>
                  <a:cxn ang="0">
                    <a:pos x="39" y="56"/>
                  </a:cxn>
                  <a:cxn ang="0">
                    <a:pos x="74" y="52"/>
                  </a:cxn>
                  <a:cxn ang="0">
                    <a:pos x="68" y="0"/>
                  </a:cxn>
                  <a:cxn ang="0">
                    <a:pos x="34" y="3"/>
                  </a:cxn>
                  <a:cxn ang="0">
                    <a:pos x="0" y="7"/>
                  </a:cxn>
                  <a:cxn ang="0">
                    <a:pos x="5" y="59"/>
                  </a:cxn>
                </a:cxnLst>
                <a:rect l="0" t="0" r="r" b="b"/>
                <a:pathLst>
                  <a:path w="74" h="59">
                    <a:moveTo>
                      <a:pt x="5" y="59"/>
                    </a:moveTo>
                    <a:lnTo>
                      <a:pt x="39" y="56"/>
                    </a:lnTo>
                    <a:lnTo>
                      <a:pt x="74" y="52"/>
                    </a:lnTo>
                    <a:lnTo>
                      <a:pt x="68" y="0"/>
                    </a:lnTo>
                    <a:lnTo>
                      <a:pt x="34" y="3"/>
                    </a:lnTo>
                    <a:lnTo>
                      <a:pt x="0" y="7"/>
                    </a:lnTo>
                    <a:lnTo>
                      <a:pt x="5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7" name="Freeform 1751"/>
              <p:cNvSpPr>
                <a:spLocks/>
              </p:cNvSpPr>
              <p:nvPr/>
            </p:nvSpPr>
            <p:spPr bwMode="auto">
              <a:xfrm>
                <a:off x="1901" y="2301"/>
                <a:ext cx="5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4" y="7"/>
                  </a:cxn>
                  <a:cxn ang="0">
                    <a:pos x="33" y="0"/>
                  </a:cxn>
                  <a:cxn ang="0">
                    <a:pos x="0" y="10"/>
                  </a:cxn>
                </a:cxnLst>
                <a:rect l="0" t="0" r="r" b="b"/>
                <a:pathLst>
                  <a:path w="34" h="10">
                    <a:moveTo>
                      <a:pt x="0" y="10"/>
                    </a:moveTo>
                    <a:lnTo>
                      <a:pt x="34" y="7"/>
                    </a:lnTo>
                    <a:lnTo>
                      <a:pt x="33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8" name="Line 1752"/>
              <p:cNvSpPr>
                <a:spLocks noChangeShapeType="1"/>
              </p:cNvSpPr>
              <p:nvPr/>
            </p:nvSpPr>
            <p:spPr bwMode="auto">
              <a:xfrm flipH="1" flipV="1">
                <a:off x="1906" y="230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19" name="Freeform 1753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0" name="Freeform 1754"/>
              <p:cNvSpPr>
                <a:spLocks/>
              </p:cNvSpPr>
              <p:nvPr/>
            </p:nvSpPr>
            <p:spPr bwMode="auto">
              <a:xfrm>
                <a:off x="1893" y="2293"/>
                <a:ext cx="13" cy="12"/>
              </a:xfrm>
              <a:custGeom>
                <a:avLst/>
                <a:gdLst/>
                <a:ahLst/>
                <a:cxnLst>
                  <a:cxn ang="0">
                    <a:pos x="14" y="71"/>
                  </a:cxn>
                  <a:cxn ang="0">
                    <a:pos x="47" y="60"/>
                  </a:cxn>
                  <a:cxn ang="0">
                    <a:pos x="80" y="50"/>
                  </a:cxn>
                  <a:cxn ang="0">
                    <a:pos x="66" y="0"/>
                  </a:cxn>
                  <a:cxn ang="0">
                    <a:pos x="33" y="10"/>
                  </a:cxn>
                  <a:cxn ang="0">
                    <a:pos x="0" y="21"/>
                  </a:cxn>
                  <a:cxn ang="0">
                    <a:pos x="14" y="71"/>
                  </a:cxn>
                </a:cxnLst>
                <a:rect l="0" t="0" r="r" b="b"/>
                <a:pathLst>
                  <a:path w="80" h="71">
                    <a:moveTo>
                      <a:pt x="14" y="71"/>
                    </a:moveTo>
                    <a:lnTo>
                      <a:pt x="47" y="60"/>
                    </a:lnTo>
                    <a:lnTo>
                      <a:pt x="80" y="50"/>
                    </a:lnTo>
                    <a:lnTo>
                      <a:pt x="66" y="0"/>
                    </a:lnTo>
                    <a:lnTo>
                      <a:pt x="33" y="10"/>
                    </a:lnTo>
                    <a:lnTo>
                      <a:pt x="0" y="21"/>
                    </a:lnTo>
                    <a:lnTo>
                      <a:pt x="14" y="7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1" name="Freeform 1755"/>
              <p:cNvSpPr>
                <a:spLocks/>
              </p:cNvSpPr>
              <p:nvPr/>
            </p:nvSpPr>
            <p:spPr bwMode="auto">
              <a:xfrm>
                <a:off x="1898" y="229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3" y="7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3" h="17">
                    <a:moveTo>
                      <a:pt x="0" y="17"/>
                    </a:moveTo>
                    <a:lnTo>
                      <a:pt x="33" y="7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2" name="Line 1756"/>
              <p:cNvSpPr>
                <a:spLocks noChangeShapeType="1"/>
              </p:cNvSpPr>
              <p:nvPr/>
            </p:nvSpPr>
            <p:spPr bwMode="auto">
              <a:xfrm flipH="1" flipV="1">
                <a:off x="1903" y="22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3" name="Freeform 1757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4" name="Freeform 1758"/>
              <p:cNvSpPr>
                <a:spLocks/>
              </p:cNvSpPr>
              <p:nvPr/>
            </p:nvSpPr>
            <p:spPr bwMode="auto">
              <a:xfrm>
                <a:off x="1889" y="2284"/>
                <a:ext cx="14" cy="13"/>
              </a:xfrm>
              <a:custGeom>
                <a:avLst/>
                <a:gdLst/>
                <a:ahLst/>
                <a:cxnLst>
                  <a:cxn ang="0">
                    <a:pos x="23" y="80"/>
                  </a:cxn>
                  <a:cxn ang="0">
                    <a:pos x="53" y="62"/>
                  </a:cxn>
                  <a:cxn ang="0">
                    <a:pos x="82" y="45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5"/>
                  </a:cxn>
                  <a:cxn ang="0">
                    <a:pos x="23" y="80"/>
                  </a:cxn>
                </a:cxnLst>
                <a:rect l="0" t="0" r="r" b="b"/>
                <a:pathLst>
                  <a:path w="82" h="80">
                    <a:moveTo>
                      <a:pt x="23" y="80"/>
                    </a:moveTo>
                    <a:lnTo>
                      <a:pt x="53" y="62"/>
                    </a:lnTo>
                    <a:lnTo>
                      <a:pt x="82" y="45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5"/>
                    </a:lnTo>
                    <a:lnTo>
                      <a:pt x="23" y="8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5" name="Freeform 1759"/>
              <p:cNvSpPr>
                <a:spLocks/>
              </p:cNvSpPr>
              <p:nvPr/>
            </p:nvSpPr>
            <p:spPr bwMode="auto">
              <a:xfrm>
                <a:off x="1894" y="2283"/>
                <a:ext cx="5" cy="4"/>
              </a:xfrm>
              <a:custGeom>
                <a:avLst/>
                <a:gdLst/>
                <a:ahLst/>
                <a:cxnLst>
                  <a:cxn ang="0">
                    <a:pos x="0" y="23"/>
                  </a:cxn>
                  <a:cxn ang="0">
                    <a:pos x="29" y="6"/>
                  </a:cxn>
                  <a:cxn ang="0">
                    <a:pos x="26" y="0"/>
                  </a:cxn>
                  <a:cxn ang="0">
                    <a:pos x="0" y="23"/>
                  </a:cxn>
                </a:cxnLst>
                <a:rect l="0" t="0" r="r" b="b"/>
                <a:pathLst>
                  <a:path w="29" h="23">
                    <a:moveTo>
                      <a:pt x="0" y="23"/>
                    </a:moveTo>
                    <a:lnTo>
                      <a:pt x="29" y="6"/>
                    </a:lnTo>
                    <a:lnTo>
                      <a:pt x="26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6" name="Line 1760"/>
              <p:cNvSpPr>
                <a:spLocks noChangeShapeType="1"/>
              </p:cNvSpPr>
              <p:nvPr/>
            </p:nvSpPr>
            <p:spPr bwMode="auto">
              <a:xfrm flipH="1" flipV="1">
                <a:off x="1899" y="228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7" name="Freeform 1761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8" name="Freeform 1762"/>
              <p:cNvSpPr>
                <a:spLocks/>
              </p:cNvSpPr>
              <p:nvPr/>
            </p:nvSpPr>
            <p:spPr bwMode="auto">
              <a:xfrm>
                <a:off x="1885" y="2276"/>
                <a:ext cx="14" cy="15"/>
              </a:xfrm>
              <a:custGeom>
                <a:avLst/>
                <a:gdLst/>
                <a:ahLst/>
                <a:cxnLst>
                  <a:cxn ang="0">
                    <a:pos x="32" y="87"/>
                  </a:cxn>
                  <a:cxn ang="0">
                    <a:pos x="59" y="64"/>
                  </a:cxn>
                  <a:cxn ang="0">
                    <a:pos x="85" y="41"/>
                  </a:cxn>
                  <a:cxn ang="0">
                    <a:pos x="53" y="0"/>
                  </a:cxn>
                  <a:cxn ang="0">
                    <a:pos x="27" y="24"/>
                  </a:cxn>
                  <a:cxn ang="0">
                    <a:pos x="0" y="47"/>
                  </a:cxn>
                  <a:cxn ang="0">
                    <a:pos x="32" y="87"/>
                  </a:cxn>
                </a:cxnLst>
                <a:rect l="0" t="0" r="r" b="b"/>
                <a:pathLst>
                  <a:path w="85" h="87">
                    <a:moveTo>
                      <a:pt x="32" y="87"/>
                    </a:moveTo>
                    <a:lnTo>
                      <a:pt x="59" y="64"/>
                    </a:lnTo>
                    <a:lnTo>
                      <a:pt x="85" y="41"/>
                    </a:lnTo>
                    <a:lnTo>
                      <a:pt x="53" y="0"/>
                    </a:lnTo>
                    <a:lnTo>
                      <a:pt x="27" y="24"/>
                    </a:lnTo>
                    <a:lnTo>
                      <a:pt x="0" y="47"/>
                    </a:lnTo>
                    <a:lnTo>
                      <a:pt x="3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29" name="Freeform 1763"/>
              <p:cNvSpPr>
                <a:spLocks/>
              </p:cNvSpPr>
              <p:nvPr/>
            </p:nvSpPr>
            <p:spPr bwMode="auto">
              <a:xfrm>
                <a:off x="1889" y="2276"/>
                <a:ext cx="5" cy="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26" y="4"/>
                  </a:cxn>
                  <a:cxn ang="0">
                    <a:pos x="22" y="0"/>
                  </a:cxn>
                  <a:cxn ang="0">
                    <a:pos x="0" y="28"/>
                  </a:cxn>
                </a:cxnLst>
                <a:rect l="0" t="0" r="r" b="b"/>
                <a:pathLst>
                  <a:path w="26" h="28">
                    <a:moveTo>
                      <a:pt x="0" y="28"/>
                    </a:moveTo>
                    <a:lnTo>
                      <a:pt x="26" y="4"/>
                    </a:lnTo>
                    <a:lnTo>
                      <a:pt x="22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0" name="Line 1764"/>
              <p:cNvSpPr>
                <a:spLocks noChangeShapeType="1"/>
              </p:cNvSpPr>
              <p:nvPr/>
            </p:nvSpPr>
            <p:spPr bwMode="auto">
              <a:xfrm flipH="1" flipV="1">
                <a:off x="1893" y="227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1" name="Freeform 1765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2" name="Freeform 1766"/>
              <p:cNvSpPr>
                <a:spLocks/>
              </p:cNvSpPr>
              <p:nvPr/>
            </p:nvSpPr>
            <p:spPr bwMode="auto">
              <a:xfrm>
                <a:off x="1879" y="2270"/>
                <a:ext cx="14" cy="15"/>
              </a:xfrm>
              <a:custGeom>
                <a:avLst/>
                <a:gdLst/>
                <a:ahLst/>
                <a:cxnLst>
                  <a:cxn ang="0">
                    <a:pos x="38" y="89"/>
                  </a:cxn>
                  <a:cxn ang="0">
                    <a:pos x="60" y="62"/>
                  </a:cxn>
                  <a:cxn ang="0">
                    <a:pos x="82" y="34"/>
                  </a:cxn>
                  <a:cxn ang="0">
                    <a:pos x="44" y="0"/>
                  </a:cxn>
                  <a:cxn ang="0">
                    <a:pos x="22" y="28"/>
                  </a:cxn>
                  <a:cxn ang="0">
                    <a:pos x="0" y="56"/>
                  </a:cxn>
                  <a:cxn ang="0">
                    <a:pos x="38" y="89"/>
                  </a:cxn>
                </a:cxnLst>
                <a:rect l="0" t="0" r="r" b="b"/>
                <a:pathLst>
                  <a:path w="82" h="89">
                    <a:moveTo>
                      <a:pt x="38" y="89"/>
                    </a:moveTo>
                    <a:lnTo>
                      <a:pt x="60" y="62"/>
                    </a:lnTo>
                    <a:lnTo>
                      <a:pt x="82" y="34"/>
                    </a:lnTo>
                    <a:lnTo>
                      <a:pt x="44" y="0"/>
                    </a:lnTo>
                    <a:lnTo>
                      <a:pt x="22" y="28"/>
                    </a:lnTo>
                    <a:lnTo>
                      <a:pt x="0" y="56"/>
                    </a:lnTo>
                    <a:lnTo>
                      <a:pt x="38" y="8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3" name="Freeform 1767"/>
              <p:cNvSpPr>
                <a:spLocks/>
              </p:cNvSpPr>
              <p:nvPr/>
            </p:nvSpPr>
            <p:spPr bwMode="auto">
              <a:xfrm>
                <a:off x="1883" y="2269"/>
                <a:ext cx="4" cy="6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2" y="4"/>
                  </a:cxn>
                  <a:cxn ang="0">
                    <a:pos x="16" y="0"/>
                  </a:cxn>
                  <a:cxn ang="0">
                    <a:pos x="0" y="32"/>
                  </a:cxn>
                </a:cxnLst>
                <a:rect l="0" t="0" r="r" b="b"/>
                <a:pathLst>
                  <a:path w="22" h="32">
                    <a:moveTo>
                      <a:pt x="0" y="32"/>
                    </a:moveTo>
                    <a:lnTo>
                      <a:pt x="22" y="4"/>
                    </a:lnTo>
                    <a:lnTo>
                      <a:pt x="16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4" name="Line 1768"/>
              <p:cNvSpPr>
                <a:spLocks noChangeShapeType="1"/>
              </p:cNvSpPr>
              <p:nvPr/>
            </p:nvSpPr>
            <p:spPr bwMode="auto">
              <a:xfrm flipH="1" flipV="1">
                <a:off x="1885" y="2269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5" name="Freeform 1769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6" name="Freeform 1770"/>
              <p:cNvSpPr>
                <a:spLocks/>
              </p:cNvSpPr>
              <p:nvPr/>
            </p:nvSpPr>
            <p:spPr bwMode="auto">
              <a:xfrm>
                <a:off x="1873" y="2265"/>
                <a:ext cx="12" cy="15"/>
              </a:xfrm>
              <a:custGeom>
                <a:avLst/>
                <a:gdLst/>
                <a:ahLst/>
                <a:cxnLst>
                  <a:cxn ang="0">
                    <a:pos x="44" y="87"/>
                  </a:cxn>
                  <a:cxn ang="0">
                    <a:pos x="59" y="56"/>
                  </a:cxn>
                  <a:cxn ang="0">
                    <a:pos x="75" y="2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3"/>
                  </a:cxn>
                  <a:cxn ang="0">
                    <a:pos x="44" y="87"/>
                  </a:cxn>
                </a:cxnLst>
                <a:rect l="0" t="0" r="r" b="b"/>
                <a:pathLst>
                  <a:path w="75" h="87">
                    <a:moveTo>
                      <a:pt x="44" y="87"/>
                    </a:moveTo>
                    <a:lnTo>
                      <a:pt x="59" y="56"/>
                    </a:lnTo>
                    <a:lnTo>
                      <a:pt x="75" y="2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3"/>
                    </a:lnTo>
                    <a:lnTo>
                      <a:pt x="44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7" name="Freeform 1771"/>
              <p:cNvSpPr>
                <a:spLocks/>
              </p:cNvSpPr>
              <p:nvPr/>
            </p:nvSpPr>
            <p:spPr bwMode="auto">
              <a:xfrm>
                <a:off x="1876" y="2265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6" y="3"/>
                  </a:cxn>
                  <a:cxn ang="0">
                    <a:pos x="10" y="0"/>
                  </a:cxn>
                  <a:cxn ang="0">
                    <a:pos x="0" y="34"/>
                  </a:cxn>
                </a:cxnLst>
                <a:rect l="0" t="0" r="r" b="b"/>
                <a:pathLst>
                  <a:path w="16" h="34">
                    <a:moveTo>
                      <a:pt x="0" y="34"/>
                    </a:moveTo>
                    <a:lnTo>
                      <a:pt x="16" y="3"/>
                    </a:lnTo>
                    <a:lnTo>
                      <a:pt x="10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8" name="Line 1772"/>
              <p:cNvSpPr>
                <a:spLocks noChangeShapeType="1"/>
              </p:cNvSpPr>
              <p:nvPr/>
            </p:nvSpPr>
            <p:spPr bwMode="auto">
              <a:xfrm flipH="1" flipV="1">
                <a:off x="1877" y="22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39" name="Freeform 1773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0" name="Freeform 1774"/>
              <p:cNvSpPr>
                <a:spLocks/>
              </p:cNvSpPr>
              <p:nvPr/>
            </p:nvSpPr>
            <p:spPr bwMode="auto">
              <a:xfrm>
                <a:off x="1866" y="2262"/>
                <a:ext cx="11" cy="14"/>
              </a:xfrm>
              <a:custGeom>
                <a:avLst/>
                <a:gdLst/>
                <a:ahLst/>
                <a:cxnLst>
                  <a:cxn ang="0">
                    <a:pos x="47" y="85"/>
                  </a:cxn>
                  <a:cxn ang="0">
                    <a:pos x="57" y="50"/>
                  </a:cxn>
                  <a:cxn ang="0">
                    <a:pos x="67" y="16"/>
                  </a:cxn>
                  <a:cxn ang="0">
                    <a:pos x="20" y="0"/>
                  </a:cxn>
                  <a:cxn ang="0">
                    <a:pos x="10" y="35"/>
                  </a:cxn>
                  <a:cxn ang="0">
                    <a:pos x="0" y="70"/>
                  </a:cxn>
                  <a:cxn ang="0">
                    <a:pos x="47" y="85"/>
                  </a:cxn>
                </a:cxnLst>
                <a:rect l="0" t="0" r="r" b="b"/>
                <a:pathLst>
                  <a:path w="67" h="85">
                    <a:moveTo>
                      <a:pt x="47" y="85"/>
                    </a:moveTo>
                    <a:lnTo>
                      <a:pt x="57" y="50"/>
                    </a:lnTo>
                    <a:lnTo>
                      <a:pt x="67" y="16"/>
                    </a:lnTo>
                    <a:lnTo>
                      <a:pt x="20" y="0"/>
                    </a:lnTo>
                    <a:lnTo>
                      <a:pt x="10" y="35"/>
                    </a:lnTo>
                    <a:lnTo>
                      <a:pt x="0" y="70"/>
                    </a:lnTo>
                    <a:lnTo>
                      <a:pt x="47" y="8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1" name="Freeform 1775"/>
              <p:cNvSpPr>
                <a:spLocks/>
              </p:cNvSpPr>
              <p:nvPr/>
            </p:nvSpPr>
            <p:spPr bwMode="auto">
              <a:xfrm>
                <a:off x="1868" y="226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0" y="1"/>
                  </a:cxn>
                  <a:cxn ang="0">
                    <a:pos x="3" y="0"/>
                  </a:cxn>
                  <a:cxn ang="0">
                    <a:pos x="0" y="36"/>
                  </a:cxn>
                </a:cxnLst>
                <a:rect l="0" t="0" r="r" b="b"/>
                <a:pathLst>
                  <a:path w="10" h="36">
                    <a:moveTo>
                      <a:pt x="0" y="36"/>
                    </a:moveTo>
                    <a:lnTo>
                      <a:pt x="10" y="1"/>
                    </a:lnTo>
                    <a:lnTo>
                      <a:pt x="3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2" name="Line 1776"/>
              <p:cNvSpPr>
                <a:spLocks noChangeShapeType="1"/>
              </p:cNvSpPr>
              <p:nvPr/>
            </p:nvSpPr>
            <p:spPr bwMode="auto">
              <a:xfrm flipH="1" flipV="1">
                <a:off x="1868" y="22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3" name="Freeform 1777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4" name="Freeform 1778"/>
              <p:cNvSpPr>
                <a:spLocks/>
              </p:cNvSpPr>
              <p:nvPr/>
            </p:nvSpPr>
            <p:spPr bwMode="auto">
              <a:xfrm>
                <a:off x="1859" y="2261"/>
                <a:ext cx="9" cy="13"/>
              </a:xfrm>
              <a:custGeom>
                <a:avLst/>
                <a:gdLst/>
                <a:ahLst/>
                <a:cxnLst>
                  <a:cxn ang="0">
                    <a:pos x="50" y="76"/>
                  </a:cxn>
                  <a:cxn ang="0">
                    <a:pos x="53" y="40"/>
                  </a:cxn>
                  <a:cxn ang="0">
                    <a:pos x="56" y="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50" y="76"/>
                  </a:cxn>
                </a:cxnLst>
                <a:rect l="0" t="0" r="r" b="b"/>
                <a:pathLst>
                  <a:path w="56" h="76">
                    <a:moveTo>
                      <a:pt x="50" y="76"/>
                    </a:moveTo>
                    <a:lnTo>
                      <a:pt x="53" y="40"/>
                    </a:lnTo>
                    <a:lnTo>
                      <a:pt x="56" y="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50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5" name="Freeform 1779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  <a:cxn ang="0">
                    <a:pos x="34" y="36"/>
                  </a:cxn>
                </a:cxnLst>
                <a:rect l="0" t="0" r="r" b="b"/>
                <a:pathLst>
                  <a:path w="38" h="72">
                    <a:moveTo>
                      <a:pt x="34" y="36"/>
                    </a:moveTo>
                    <a:lnTo>
                      <a:pt x="31" y="72"/>
                    </a:ln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6" name="Freeform 1780"/>
              <p:cNvSpPr>
                <a:spLocks/>
              </p:cNvSpPr>
              <p:nvPr/>
            </p:nvSpPr>
            <p:spPr bwMode="auto">
              <a:xfrm>
                <a:off x="1854" y="2261"/>
                <a:ext cx="6" cy="12"/>
              </a:xfrm>
              <a:custGeom>
                <a:avLst/>
                <a:gdLst/>
                <a:ahLst/>
                <a:cxnLst>
                  <a:cxn ang="0">
                    <a:pos x="31" y="72"/>
                  </a:cxn>
                  <a:cxn ang="0">
                    <a:pos x="22" y="69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3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5" y="18"/>
                  </a:cxn>
                  <a:cxn ang="0">
                    <a:pos x="10" y="10"/>
                  </a:cxn>
                  <a:cxn ang="0">
                    <a:pos x="19" y="4"/>
                  </a:cxn>
                  <a:cxn ang="0">
                    <a:pos x="28" y="1"/>
                  </a:cxn>
                  <a:cxn ang="0">
                    <a:pos x="38" y="0"/>
                  </a:cxn>
                </a:cxnLst>
                <a:rect l="0" t="0" r="r" b="b"/>
                <a:pathLst>
                  <a:path w="38" h="72">
                    <a:moveTo>
                      <a:pt x="31" y="72"/>
                    </a:moveTo>
                    <a:lnTo>
                      <a:pt x="22" y="69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3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5" y="18"/>
                    </a:lnTo>
                    <a:lnTo>
                      <a:pt x="10" y="10"/>
                    </a:lnTo>
                    <a:lnTo>
                      <a:pt x="19" y="4"/>
                    </a:lnTo>
                    <a:lnTo>
                      <a:pt x="28" y="1"/>
                    </a:lnTo>
                    <a:lnTo>
                      <a:pt x="38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7" name="Freeform 1781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  <a:cxn ang="0">
                    <a:pos x="31" y="36"/>
                  </a:cxn>
                </a:cxnLst>
                <a:rect l="0" t="0" r="r" b="b"/>
                <a:pathLst>
                  <a:path w="65" h="52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8" name="Freeform 1782"/>
              <p:cNvSpPr>
                <a:spLocks/>
              </p:cNvSpPr>
              <p:nvPr/>
            </p:nvSpPr>
            <p:spPr bwMode="auto">
              <a:xfrm>
                <a:off x="1709" y="2084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2"/>
                  </a:cxn>
                  <a:cxn ang="0">
                    <a:pos x="31" y="0"/>
                  </a:cxn>
                  <a:cxn ang="0">
                    <a:pos x="41" y="2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2"/>
                  </a:cxn>
                </a:cxnLst>
                <a:rect l="0" t="0" r="r" b="b"/>
                <a:pathLst>
                  <a:path w="65" h="52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2"/>
                    </a:lnTo>
                    <a:lnTo>
                      <a:pt x="31" y="0"/>
                    </a:lnTo>
                    <a:lnTo>
                      <a:pt x="41" y="2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49" name="Freeform 1783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0" name="Freeform 1784"/>
              <p:cNvSpPr>
                <a:spLocks/>
              </p:cNvSpPr>
              <p:nvPr/>
            </p:nvSpPr>
            <p:spPr bwMode="auto">
              <a:xfrm>
                <a:off x="1705" y="2087"/>
                <a:ext cx="14" cy="13"/>
              </a:xfrm>
              <a:custGeom>
                <a:avLst/>
                <a:gdLst/>
                <a:ahLst/>
                <a:cxnLst>
                  <a:cxn ang="0">
                    <a:pos x="83" y="31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1"/>
                  </a:cxn>
                </a:cxnLst>
                <a:rect l="0" t="0" r="r" b="b"/>
                <a:pathLst>
                  <a:path w="83" h="78">
                    <a:moveTo>
                      <a:pt x="83" y="31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1" name="Freeform 1785"/>
              <p:cNvSpPr>
                <a:spLocks/>
              </p:cNvSpPr>
              <p:nvPr/>
            </p:nvSpPr>
            <p:spPr bwMode="auto">
              <a:xfrm>
                <a:off x="1705" y="2095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2" name="Line 1786"/>
              <p:cNvSpPr>
                <a:spLocks noChangeShapeType="1"/>
              </p:cNvSpPr>
              <p:nvPr/>
            </p:nvSpPr>
            <p:spPr bwMode="auto">
              <a:xfrm flipH="1">
                <a:off x="1705" y="20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3" name="Freeform 1787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4" name="Freeform 1788"/>
              <p:cNvSpPr>
                <a:spLocks/>
              </p:cNvSpPr>
              <p:nvPr/>
            </p:nvSpPr>
            <p:spPr bwMode="auto">
              <a:xfrm>
                <a:off x="1703" y="2096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5" name="Freeform 1789"/>
              <p:cNvSpPr>
                <a:spLocks/>
              </p:cNvSpPr>
              <p:nvPr/>
            </p:nvSpPr>
            <p:spPr bwMode="auto">
              <a:xfrm>
                <a:off x="1703" y="2105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6" name="Line 1790"/>
              <p:cNvSpPr>
                <a:spLocks noChangeShapeType="1"/>
              </p:cNvSpPr>
              <p:nvPr/>
            </p:nvSpPr>
            <p:spPr bwMode="auto">
              <a:xfrm flipH="1">
                <a:off x="1703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7" name="Freeform 1791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8" name="Freeform 1792"/>
              <p:cNvSpPr>
                <a:spLocks/>
              </p:cNvSpPr>
              <p:nvPr/>
            </p:nvSpPr>
            <p:spPr bwMode="auto">
              <a:xfrm>
                <a:off x="1702" y="2106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5"/>
                  </a:cxn>
                  <a:cxn ang="0">
                    <a:pos x="70" y="2"/>
                  </a:cxn>
                </a:cxnLst>
                <a:rect l="0" t="0" r="r" b="b"/>
                <a:pathLst>
                  <a:path w="70" h="55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5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59" name="Freeform 1793"/>
              <p:cNvSpPr>
                <a:spLocks/>
              </p:cNvSpPr>
              <p:nvPr/>
            </p:nvSpPr>
            <p:spPr bwMode="auto">
              <a:xfrm>
                <a:off x="1702" y="2115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0" name="Line 1794"/>
              <p:cNvSpPr>
                <a:spLocks noChangeShapeType="1"/>
              </p:cNvSpPr>
              <p:nvPr/>
            </p:nvSpPr>
            <p:spPr bwMode="auto">
              <a:xfrm>
                <a:off x="170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1" name="Freeform 1795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2" name="Freeform 1796"/>
              <p:cNvSpPr>
                <a:spLocks/>
              </p:cNvSpPr>
              <p:nvPr/>
            </p:nvSpPr>
            <p:spPr bwMode="auto">
              <a:xfrm>
                <a:off x="1703" y="2114"/>
                <a:ext cx="12" cy="10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6"/>
                  </a:cxn>
                  <a:cxn ang="0">
                    <a:pos x="42" y="59"/>
                  </a:cxn>
                  <a:cxn ang="0">
                    <a:pos x="76" y="52"/>
                  </a:cxn>
                  <a:cxn ang="0">
                    <a:pos x="67" y="0"/>
                  </a:cxn>
                </a:cxnLst>
                <a:rect l="0" t="0" r="r" b="b"/>
                <a:pathLst>
                  <a:path w="76" h="66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6"/>
                    </a:lnTo>
                    <a:lnTo>
                      <a:pt x="42" y="59"/>
                    </a:lnTo>
                    <a:lnTo>
                      <a:pt x="76" y="52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3" name="Freeform 1797"/>
              <p:cNvSpPr>
                <a:spLocks/>
              </p:cNvSpPr>
              <p:nvPr/>
            </p:nvSpPr>
            <p:spPr bwMode="auto">
              <a:xfrm>
                <a:off x="1704" y="2123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4" name="Line 1798"/>
              <p:cNvSpPr>
                <a:spLocks noChangeShapeType="1"/>
              </p:cNvSpPr>
              <p:nvPr/>
            </p:nvSpPr>
            <p:spPr bwMode="auto">
              <a:xfrm>
                <a:off x="1704" y="212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5" name="Freeform 1799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6" name="Freeform 1800"/>
              <p:cNvSpPr>
                <a:spLocks/>
              </p:cNvSpPr>
              <p:nvPr/>
            </p:nvSpPr>
            <p:spPr bwMode="auto">
              <a:xfrm>
                <a:off x="1704" y="2121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3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9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3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9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7" name="Freeform 1801"/>
              <p:cNvSpPr>
                <a:spLocks/>
              </p:cNvSpPr>
              <p:nvPr/>
            </p:nvSpPr>
            <p:spPr bwMode="auto">
              <a:xfrm>
                <a:off x="1707" y="2131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8" name="Line 1802"/>
              <p:cNvSpPr>
                <a:spLocks noChangeShapeType="1"/>
              </p:cNvSpPr>
              <p:nvPr/>
            </p:nvSpPr>
            <p:spPr bwMode="auto">
              <a:xfrm>
                <a:off x="1707" y="213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69" name="Freeform 1803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0" name="Freeform 1804"/>
              <p:cNvSpPr>
                <a:spLocks/>
              </p:cNvSpPr>
              <p:nvPr/>
            </p:nvSpPr>
            <p:spPr bwMode="auto">
              <a:xfrm>
                <a:off x="1708" y="2128"/>
                <a:ext cx="14" cy="14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1" name="Freeform 1805"/>
              <p:cNvSpPr>
                <a:spLocks/>
              </p:cNvSpPr>
              <p:nvPr/>
            </p:nvSpPr>
            <p:spPr bwMode="auto">
              <a:xfrm>
                <a:off x="1712" y="2139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2" name="Line 1806"/>
              <p:cNvSpPr>
                <a:spLocks noChangeShapeType="1"/>
              </p:cNvSpPr>
              <p:nvPr/>
            </p:nvSpPr>
            <p:spPr bwMode="auto">
              <a:xfrm>
                <a:off x="1712" y="214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3" name="Freeform 1807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4" name="Freeform 1808"/>
              <p:cNvSpPr>
                <a:spLocks/>
              </p:cNvSpPr>
              <p:nvPr/>
            </p:nvSpPr>
            <p:spPr bwMode="auto">
              <a:xfrm>
                <a:off x="1713" y="2135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5" name="Freeform 1809"/>
              <p:cNvSpPr>
                <a:spLocks/>
              </p:cNvSpPr>
              <p:nvPr/>
            </p:nvSpPr>
            <p:spPr bwMode="auto">
              <a:xfrm>
                <a:off x="1718" y="2145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6" name="Line 1810"/>
              <p:cNvSpPr>
                <a:spLocks noChangeShapeType="1"/>
              </p:cNvSpPr>
              <p:nvPr/>
            </p:nvSpPr>
            <p:spPr bwMode="auto">
              <a:xfrm>
                <a:off x="1718" y="214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7" name="Freeform 1811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8" name="Freeform 1812"/>
              <p:cNvSpPr>
                <a:spLocks/>
              </p:cNvSpPr>
              <p:nvPr/>
            </p:nvSpPr>
            <p:spPr bwMode="auto">
              <a:xfrm>
                <a:off x="1719" y="2140"/>
                <a:ext cx="14" cy="15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79" name="Freeform 1813"/>
              <p:cNvSpPr>
                <a:spLocks/>
              </p:cNvSpPr>
              <p:nvPr/>
            </p:nvSpPr>
            <p:spPr bwMode="auto">
              <a:xfrm>
                <a:off x="1726" y="2150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3"/>
                  </a:cxn>
                  <a:cxn ang="0">
                    <a:pos x="19" y="0"/>
                  </a:cxn>
                </a:cxnLst>
                <a:rect l="0" t="0" r="r" b="b"/>
                <a:pathLst>
                  <a:path w="19" h="33">
                    <a:moveTo>
                      <a:pt x="19" y="0"/>
                    </a:moveTo>
                    <a:lnTo>
                      <a:pt x="0" y="29"/>
                    </a:lnTo>
                    <a:lnTo>
                      <a:pt x="5" y="33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0" name="Line 1814"/>
              <p:cNvSpPr>
                <a:spLocks noChangeShapeType="1"/>
              </p:cNvSpPr>
              <p:nvPr/>
            </p:nvSpPr>
            <p:spPr bwMode="auto">
              <a:xfrm>
                <a:off x="1726" y="215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1" name="Freeform 1815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2" name="Freeform 1816"/>
              <p:cNvSpPr>
                <a:spLocks/>
              </p:cNvSpPr>
              <p:nvPr/>
            </p:nvSpPr>
            <p:spPr bwMode="auto">
              <a:xfrm>
                <a:off x="1727" y="2145"/>
                <a:ext cx="12" cy="1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8"/>
                  </a:cxn>
                  <a:cxn ang="0">
                    <a:pos x="59" y="55"/>
                  </a:cxn>
                  <a:cxn ang="0">
                    <a:pos x="74" y="23"/>
                  </a:cxn>
                  <a:cxn ang="0">
                    <a:pos x="29" y="0"/>
                  </a:cxn>
                </a:cxnLst>
                <a:rect l="0" t="0" r="r" b="b"/>
                <a:pathLst>
                  <a:path w="74" h="88">
                    <a:moveTo>
                      <a:pt x="29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8"/>
                    </a:lnTo>
                    <a:lnTo>
                      <a:pt x="59" y="55"/>
                    </a:lnTo>
                    <a:lnTo>
                      <a:pt x="74" y="23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3" name="Freeform 1817"/>
              <p:cNvSpPr>
                <a:spLocks/>
              </p:cNvSpPr>
              <p:nvPr/>
            </p:nvSpPr>
            <p:spPr bwMode="auto">
              <a:xfrm>
                <a:off x="1734" y="2154"/>
                <a:ext cx="3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3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3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4" name="Line 1818"/>
              <p:cNvSpPr>
                <a:spLocks noChangeShapeType="1"/>
              </p:cNvSpPr>
              <p:nvPr/>
            </p:nvSpPr>
            <p:spPr bwMode="auto">
              <a:xfrm>
                <a:off x="1734" y="215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5" name="Freeform 1819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6" name="Freeform 1820"/>
              <p:cNvSpPr>
                <a:spLocks/>
              </p:cNvSpPr>
              <p:nvPr/>
            </p:nvSpPr>
            <p:spPr bwMode="auto">
              <a:xfrm>
                <a:off x="1735" y="2148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7" y="82"/>
                  </a:cxn>
                  <a:cxn ang="0">
                    <a:pos x="55" y="47"/>
                  </a:cxn>
                  <a:cxn ang="0">
                    <a:pos x="62" y="12"/>
                  </a:cxn>
                  <a:cxn ang="0">
                    <a:pos x="15" y="0"/>
                  </a:cxn>
                </a:cxnLst>
                <a:rect l="0" t="0" r="r" b="b"/>
                <a:pathLst>
                  <a:path w="62" h="82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7" y="82"/>
                    </a:lnTo>
                    <a:lnTo>
                      <a:pt x="55" y="47"/>
                    </a:lnTo>
                    <a:lnTo>
                      <a:pt x="62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7" name="Freeform 1821"/>
              <p:cNvSpPr>
                <a:spLocks/>
              </p:cNvSpPr>
              <p:nvPr/>
            </p:nvSpPr>
            <p:spPr bwMode="auto">
              <a:xfrm>
                <a:off x="1743" y="2156"/>
                <a:ext cx="2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8" name="Line 1822"/>
              <p:cNvSpPr>
                <a:spLocks noChangeShapeType="1"/>
              </p:cNvSpPr>
              <p:nvPr/>
            </p:nvSpPr>
            <p:spPr bwMode="auto">
              <a:xfrm>
                <a:off x="174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589" name="Freeform 1823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22" name="Group 2025"/>
            <p:cNvGrpSpPr>
              <a:grpSpLocks/>
            </p:cNvGrpSpPr>
            <p:nvPr/>
          </p:nvGrpSpPr>
          <p:grpSpPr bwMode="auto">
            <a:xfrm>
              <a:off x="1411" y="1906"/>
              <a:ext cx="381" cy="257"/>
              <a:chOff x="1411" y="1906"/>
              <a:chExt cx="381" cy="257"/>
            </a:xfrm>
          </p:grpSpPr>
          <p:sp>
            <p:nvSpPr>
              <p:cNvPr id="1190" name="Freeform 1825"/>
              <p:cNvSpPr>
                <a:spLocks/>
              </p:cNvSpPr>
              <p:nvPr/>
            </p:nvSpPr>
            <p:spPr bwMode="auto">
              <a:xfrm>
                <a:off x="1744" y="2150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4"/>
                  </a:cxn>
                  <a:cxn ang="0">
                    <a:pos x="50" y="38"/>
                  </a:cxn>
                  <a:cxn ang="0">
                    <a:pos x="51" y="2"/>
                  </a:cxn>
                  <a:cxn ang="0">
                    <a:pos x="2" y="0"/>
                  </a:cxn>
                </a:cxnLst>
                <a:rect l="0" t="0" r="r" b="b"/>
                <a:pathLst>
                  <a:path w="51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4"/>
                    </a:lnTo>
                    <a:lnTo>
                      <a:pt x="50" y="38"/>
                    </a:lnTo>
                    <a:lnTo>
                      <a:pt x="51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1" name="Freeform 1826"/>
              <p:cNvSpPr>
                <a:spLocks/>
              </p:cNvSpPr>
              <p:nvPr/>
            </p:nvSpPr>
            <p:spPr bwMode="auto">
              <a:xfrm>
                <a:off x="1753" y="2156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2" name="Line 1827"/>
              <p:cNvSpPr>
                <a:spLocks noChangeShapeType="1"/>
              </p:cNvSpPr>
              <p:nvPr/>
            </p:nvSpPr>
            <p:spPr bwMode="auto">
              <a:xfrm>
                <a:off x="1753" y="216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3" name="Freeform 1828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4" name="Freeform 1829"/>
              <p:cNvSpPr>
                <a:spLocks/>
              </p:cNvSpPr>
              <p:nvPr/>
            </p:nvSpPr>
            <p:spPr bwMode="auto">
              <a:xfrm>
                <a:off x="1752" y="2149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5" y="45"/>
                  </a:cxn>
                  <a:cxn ang="0">
                    <a:pos x="11" y="81"/>
                  </a:cxn>
                  <a:cxn ang="0">
                    <a:pos x="60" y="72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0" h="81">
                    <a:moveTo>
                      <a:pt x="0" y="9"/>
                    </a:moveTo>
                    <a:lnTo>
                      <a:pt x="5" y="45"/>
                    </a:lnTo>
                    <a:lnTo>
                      <a:pt x="11" y="81"/>
                    </a:lnTo>
                    <a:lnTo>
                      <a:pt x="60" y="72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5" name="Freeform 1830"/>
              <p:cNvSpPr>
                <a:spLocks/>
              </p:cNvSpPr>
              <p:nvPr/>
            </p:nvSpPr>
            <p:spPr bwMode="auto">
              <a:xfrm>
                <a:off x="1761" y="215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6" name="Line 1831"/>
              <p:cNvSpPr>
                <a:spLocks noChangeShapeType="1"/>
              </p:cNvSpPr>
              <p:nvPr/>
            </p:nvSpPr>
            <p:spPr bwMode="auto">
              <a:xfrm flipV="1">
                <a:off x="1762" y="21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7" name="Freeform 1832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8" name="Freeform 1833"/>
              <p:cNvSpPr>
                <a:spLocks/>
              </p:cNvSpPr>
              <p:nvPr/>
            </p:nvSpPr>
            <p:spPr bwMode="auto">
              <a:xfrm>
                <a:off x="1759" y="2146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0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0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0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99" name="Freeform 1834"/>
              <p:cNvSpPr>
                <a:spLocks/>
              </p:cNvSpPr>
              <p:nvPr/>
            </p:nvSpPr>
            <p:spPr bwMode="auto">
              <a:xfrm>
                <a:off x="1769" y="2152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2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0" name="Line 1835"/>
              <p:cNvSpPr>
                <a:spLocks noChangeShapeType="1"/>
              </p:cNvSpPr>
              <p:nvPr/>
            </p:nvSpPr>
            <p:spPr bwMode="auto">
              <a:xfrm flipV="1">
                <a:off x="1771" y="215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1" name="Freeform 1836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2" name="Freeform 1837"/>
              <p:cNvSpPr>
                <a:spLocks/>
              </p:cNvSpPr>
              <p:nvPr/>
            </p:nvSpPr>
            <p:spPr bwMode="auto">
              <a:xfrm>
                <a:off x="1766" y="2142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8" y="58"/>
                  </a:cxn>
                  <a:cxn ang="0">
                    <a:pos x="36" y="89"/>
                  </a:cxn>
                  <a:cxn ang="0">
                    <a:pos x="77" y="63"/>
                  </a:cxn>
                  <a:cxn ang="0">
                    <a:pos x="60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8" y="58"/>
                    </a:lnTo>
                    <a:lnTo>
                      <a:pt x="36" y="89"/>
                    </a:lnTo>
                    <a:lnTo>
                      <a:pt x="77" y="63"/>
                    </a:lnTo>
                    <a:lnTo>
                      <a:pt x="60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3" name="Freeform 1838"/>
              <p:cNvSpPr>
                <a:spLocks/>
              </p:cNvSpPr>
              <p:nvPr/>
            </p:nvSpPr>
            <p:spPr bwMode="auto">
              <a:xfrm>
                <a:off x="1776" y="2147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7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7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4" name="Line 1839"/>
              <p:cNvSpPr>
                <a:spLocks noChangeShapeType="1"/>
              </p:cNvSpPr>
              <p:nvPr/>
            </p:nvSpPr>
            <p:spPr bwMode="auto">
              <a:xfrm flipV="1">
                <a:off x="1779" y="215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5" name="Freeform 1840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6" name="Freeform 1841"/>
              <p:cNvSpPr>
                <a:spLocks/>
              </p:cNvSpPr>
              <p:nvPr/>
            </p:nvSpPr>
            <p:spPr bwMode="auto">
              <a:xfrm>
                <a:off x="1772" y="2137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7" name="Freeform 1842"/>
              <p:cNvSpPr>
                <a:spLocks/>
              </p:cNvSpPr>
              <p:nvPr/>
            </p:nvSpPr>
            <p:spPr bwMode="auto">
              <a:xfrm>
                <a:off x="1782" y="2141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8" name="Line 1843"/>
              <p:cNvSpPr>
                <a:spLocks noChangeShapeType="1"/>
              </p:cNvSpPr>
              <p:nvPr/>
            </p:nvSpPr>
            <p:spPr bwMode="auto">
              <a:xfrm flipV="1">
                <a:off x="1786" y="21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09" name="Freeform 1844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0" name="Freeform 1845"/>
              <p:cNvSpPr>
                <a:spLocks/>
              </p:cNvSpPr>
              <p:nvPr/>
            </p:nvSpPr>
            <p:spPr bwMode="auto">
              <a:xfrm>
                <a:off x="1777" y="2130"/>
                <a:ext cx="14" cy="15"/>
              </a:xfrm>
              <a:custGeom>
                <a:avLst/>
                <a:gdLst/>
                <a:ahLst/>
                <a:cxnLst>
                  <a:cxn ang="0">
                    <a:pos x="0" y="42"/>
                  </a:cxn>
                  <a:cxn ang="0">
                    <a:pos x="27" y="63"/>
                  </a:cxn>
                  <a:cxn ang="0">
                    <a:pos x="55" y="84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2"/>
                  </a:cxn>
                </a:cxnLst>
                <a:rect l="0" t="0" r="r" b="b"/>
                <a:pathLst>
                  <a:path w="83" h="84">
                    <a:moveTo>
                      <a:pt x="0" y="42"/>
                    </a:moveTo>
                    <a:lnTo>
                      <a:pt x="27" y="63"/>
                    </a:lnTo>
                    <a:lnTo>
                      <a:pt x="55" y="84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1" name="Freeform 1846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2" name="Freeform 1847"/>
              <p:cNvSpPr>
                <a:spLocks/>
              </p:cNvSpPr>
              <p:nvPr/>
            </p:nvSpPr>
            <p:spPr bwMode="auto">
              <a:xfrm>
                <a:off x="1782" y="2128"/>
                <a:ext cx="10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2"/>
                  </a:cxn>
                  <a:cxn ang="0">
                    <a:pos x="43" y="4"/>
                  </a:cxn>
                  <a:cxn ang="0">
                    <a:pos x="51" y="10"/>
                  </a:cxn>
                  <a:cxn ang="0">
                    <a:pos x="57" y="18"/>
                  </a:cxn>
                  <a:cxn ang="0">
                    <a:pos x="61" y="28"/>
                  </a:cxn>
                  <a:cxn ang="0">
                    <a:pos x="62" y="38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2"/>
                    </a:lnTo>
                    <a:lnTo>
                      <a:pt x="43" y="4"/>
                    </a:lnTo>
                    <a:lnTo>
                      <a:pt x="51" y="10"/>
                    </a:lnTo>
                    <a:lnTo>
                      <a:pt x="57" y="18"/>
                    </a:lnTo>
                    <a:lnTo>
                      <a:pt x="61" y="28"/>
                    </a:lnTo>
                    <a:lnTo>
                      <a:pt x="62" y="38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3" name="Freeform 1848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30" y="36"/>
                  </a:cxn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  <a:cxn ang="0">
                    <a:pos x="30" y="36"/>
                  </a:cxn>
                </a:cxnLst>
                <a:rect l="0" t="0" r="r" b="b"/>
                <a:pathLst>
                  <a:path w="65" h="50">
                    <a:moveTo>
                      <a:pt x="30" y="36"/>
                    </a:moveTo>
                    <a:lnTo>
                      <a:pt x="0" y="22"/>
                    </a:ln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  <a:lnTo>
                      <a:pt x="3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4" name="Freeform 1849"/>
              <p:cNvSpPr>
                <a:spLocks/>
              </p:cNvSpPr>
              <p:nvPr/>
            </p:nvSpPr>
            <p:spPr bwMode="auto">
              <a:xfrm>
                <a:off x="1563" y="1995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4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0" y="0"/>
                  </a:cxn>
                  <a:cxn ang="0">
                    <a:pos x="39" y="1"/>
                  </a:cxn>
                  <a:cxn ang="0">
                    <a:pos x="48" y="6"/>
                  </a:cxn>
                  <a:cxn ang="0">
                    <a:pos x="56" y="12"/>
                  </a:cxn>
                  <a:cxn ang="0">
                    <a:pos x="61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1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4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0" y="0"/>
                    </a:lnTo>
                    <a:lnTo>
                      <a:pt x="39" y="1"/>
                    </a:lnTo>
                    <a:lnTo>
                      <a:pt x="48" y="6"/>
                    </a:lnTo>
                    <a:lnTo>
                      <a:pt x="56" y="12"/>
                    </a:lnTo>
                    <a:lnTo>
                      <a:pt x="61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1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5" name="Freeform 1850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6" name="Freeform 1851"/>
              <p:cNvSpPr>
                <a:spLocks/>
              </p:cNvSpPr>
              <p:nvPr/>
            </p:nvSpPr>
            <p:spPr bwMode="auto">
              <a:xfrm>
                <a:off x="1560" y="1998"/>
                <a:ext cx="13" cy="13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20" y="0"/>
                  </a:cxn>
                  <a:cxn ang="0">
                    <a:pos x="0" y="48"/>
                  </a:cxn>
                  <a:cxn ang="0">
                    <a:pos x="31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20" y="0"/>
                    </a:lnTo>
                    <a:lnTo>
                      <a:pt x="0" y="48"/>
                    </a:lnTo>
                    <a:lnTo>
                      <a:pt x="31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7" name="Freeform 1852"/>
              <p:cNvSpPr>
                <a:spLocks/>
              </p:cNvSpPr>
              <p:nvPr/>
            </p:nvSpPr>
            <p:spPr bwMode="auto">
              <a:xfrm>
                <a:off x="1559" y="2006"/>
                <a:ext cx="6" cy="3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2" y="0"/>
                  </a:cxn>
                  <a:cxn ang="0">
                    <a:pos x="0" y="5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2" y="0"/>
                    </a:lnTo>
                    <a:lnTo>
                      <a:pt x="0" y="5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8" name="Line 1853"/>
              <p:cNvSpPr>
                <a:spLocks noChangeShapeType="1"/>
              </p:cNvSpPr>
              <p:nvPr/>
            </p:nvSpPr>
            <p:spPr bwMode="auto">
              <a:xfrm flipH="1">
                <a:off x="1559" y="20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19" name="Freeform 1854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0" name="Freeform 1855"/>
              <p:cNvSpPr>
                <a:spLocks/>
              </p:cNvSpPr>
              <p:nvPr/>
            </p:nvSpPr>
            <p:spPr bwMode="auto">
              <a:xfrm>
                <a:off x="1557" y="2007"/>
                <a:ext cx="13" cy="12"/>
              </a:xfrm>
              <a:custGeom>
                <a:avLst/>
                <a:gdLst/>
                <a:ahLst/>
                <a:cxnLst>
                  <a:cxn ang="0">
                    <a:pos x="78" y="18"/>
                  </a:cxn>
                  <a:cxn ang="0">
                    <a:pos x="45" y="9"/>
                  </a:cxn>
                  <a:cxn ang="0">
                    <a:pos x="12" y="0"/>
                  </a:cxn>
                  <a:cxn ang="0">
                    <a:pos x="0" y="51"/>
                  </a:cxn>
                  <a:cxn ang="0">
                    <a:pos x="33" y="60"/>
                  </a:cxn>
                  <a:cxn ang="0">
                    <a:pos x="66" y="69"/>
                  </a:cxn>
                  <a:cxn ang="0">
                    <a:pos x="78" y="18"/>
                  </a:cxn>
                </a:cxnLst>
                <a:rect l="0" t="0" r="r" b="b"/>
                <a:pathLst>
                  <a:path w="78" h="69">
                    <a:moveTo>
                      <a:pt x="78" y="18"/>
                    </a:moveTo>
                    <a:lnTo>
                      <a:pt x="45" y="9"/>
                    </a:lnTo>
                    <a:lnTo>
                      <a:pt x="12" y="0"/>
                    </a:lnTo>
                    <a:lnTo>
                      <a:pt x="0" y="51"/>
                    </a:lnTo>
                    <a:lnTo>
                      <a:pt x="33" y="60"/>
                    </a:lnTo>
                    <a:lnTo>
                      <a:pt x="66" y="69"/>
                    </a:lnTo>
                    <a:lnTo>
                      <a:pt x="78" y="1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1" name="Freeform 1856"/>
              <p:cNvSpPr>
                <a:spLocks/>
              </p:cNvSpPr>
              <p:nvPr/>
            </p:nvSpPr>
            <p:spPr bwMode="auto">
              <a:xfrm>
                <a:off x="1557" y="2016"/>
                <a:ext cx="6" cy="1"/>
              </a:xfrm>
              <a:custGeom>
                <a:avLst/>
                <a:gdLst/>
                <a:ahLst/>
                <a:cxnLst>
                  <a:cxn ang="0">
                    <a:pos x="35" y="9"/>
                  </a:cxn>
                  <a:cxn ang="0">
                    <a:pos x="2" y="0"/>
                  </a:cxn>
                  <a:cxn ang="0">
                    <a:pos x="0" y="8"/>
                  </a:cxn>
                  <a:cxn ang="0">
                    <a:pos x="35" y="9"/>
                  </a:cxn>
                </a:cxnLst>
                <a:rect l="0" t="0" r="r" b="b"/>
                <a:pathLst>
                  <a:path w="35" h="9">
                    <a:moveTo>
                      <a:pt x="35" y="9"/>
                    </a:moveTo>
                    <a:lnTo>
                      <a:pt x="2" y="0"/>
                    </a:lnTo>
                    <a:lnTo>
                      <a:pt x="0" y="8"/>
                    </a:lnTo>
                    <a:lnTo>
                      <a:pt x="35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2" name="Line 1857"/>
              <p:cNvSpPr>
                <a:spLocks noChangeShapeType="1"/>
              </p:cNvSpPr>
              <p:nvPr/>
            </p:nvSpPr>
            <p:spPr bwMode="auto">
              <a:xfrm flipH="1">
                <a:off x="1557" y="20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3" name="Freeform 1858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4" name="Freeform 1859"/>
              <p:cNvSpPr>
                <a:spLocks/>
              </p:cNvSpPr>
              <p:nvPr/>
            </p:nvSpPr>
            <p:spPr bwMode="auto">
              <a:xfrm>
                <a:off x="1557" y="2017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1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9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1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9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5" name="Freeform 1860"/>
              <p:cNvSpPr>
                <a:spLocks/>
              </p:cNvSpPr>
              <p:nvPr/>
            </p:nvSpPr>
            <p:spPr bwMode="auto">
              <a:xfrm>
                <a:off x="1557" y="2026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0" y="7"/>
                  </a:cxn>
                  <a:cxn ang="0">
                    <a:pos x="34" y="1"/>
                  </a:cxn>
                </a:cxnLst>
                <a:rect l="0" t="0" r="r" b="b"/>
                <a:pathLst>
                  <a:path w="34" h="7">
                    <a:moveTo>
                      <a:pt x="34" y="1"/>
                    </a:moveTo>
                    <a:lnTo>
                      <a:pt x="0" y="0"/>
                    </a:lnTo>
                    <a:lnTo>
                      <a:pt x="0" y="7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6" name="Line 1861"/>
              <p:cNvSpPr>
                <a:spLocks noChangeShapeType="1"/>
              </p:cNvSpPr>
              <p:nvPr/>
            </p:nvSpPr>
            <p:spPr bwMode="auto">
              <a:xfrm>
                <a:off x="1557" y="202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7" name="Freeform 1862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8" name="Freeform 1863"/>
              <p:cNvSpPr>
                <a:spLocks/>
              </p:cNvSpPr>
              <p:nvPr/>
            </p:nvSpPr>
            <p:spPr bwMode="auto">
              <a:xfrm>
                <a:off x="1557" y="2025"/>
                <a:ext cx="13" cy="10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8" y="62"/>
                  </a:cxn>
                  <a:cxn ang="0">
                    <a:pos x="42" y="56"/>
                  </a:cxn>
                  <a:cxn ang="0">
                    <a:pos x="76" y="51"/>
                  </a:cxn>
                  <a:cxn ang="0">
                    <a:pos x="69" y="0"/>
                  </a:cxn>
                </a:cxnLst>
                <a:rect l="0" t="0" r="r" b="b"/>
                <a:pathLst>
                  <a:path w="76" h="62">
                    <a:moveTo>
                      <a:pt x="69" y="0"/>
                    </a:moveTo>
                    <a:lnTo>
                      <a:pt x="34" y="5"/>
                    </a:lnTo>
                    <a:lnTo>
                      <a:pt x="0" y="11"/>
                    </a:lnTo>
                    <a:lnTo>
                      <a:pt x="8" y="62"/>
                    </a:lnTo>
                    <a:lnTo>
                      <a:pt x="42" y="56"/>
                    </a:lnTo>
                    <a:lnTo>
                      <a:pt x="76" y="51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29" name="Freeform 1864"/>
              <p:cNvSpPr>
                <a:spLocks/>
              </p:cNvSpPr>
              <p:nvPr/>
            </p:nvSpPr>
            <p:spPr bwMode="auto">
              <a:xfrm>
                <a:off x="1558" y="2034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2" y="13"/>
                  </a:cxn>
                  <a:cxn ang="0">
                    <a:pos x="34" y="0"/>
                  </a:cxn>
                </a:cxnLst>
                <a:rect l="0" t="0" r="r" b="b"/>
                <a:pathLst>
                  <a:path w="34" h="13">
                    <a:moveTo>
                      <a:pt x="34" y="0"/>
                    </a:moveTo>
                    <a:lnTo>
                      <a:pt x="0" y="6"/>
                    </a:lnTo>
                    <a:lnTo>
                      <a:pt x="2" y="13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0" name="Line 1865"/>
              <p:cNvSpPr>
                <a:spLocks noChangeShapeType="1"/>
              </p:cNvSpPr>
              <p:nvPr/>
            </p:nvSpPr>
            <p:spPr bwMode="auto">
              <a:xfrm>
                <a:off x="1558" y="203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1" name="Freeform 1866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2" name="Freeform 1867"/>
              <p:cNvSpPr>
                <a:spLocks/>
              </p:cNvSpPr>
              <p:nvPr/>
            </p:nvSpPr>
            <p:spPr bwMode="auto">
              <a:xfrm>
                <a:off x="1559" y="2032"/>
                <a:ext cx="13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8" y="74"/>
                  </a:cxn>
                  <a:cxn ang="0">
                    <a:pos x="50" y="61"/>
                  </a:cxn>
                  <a:cxn ang="0">
                    <a:pos x="82" y="48"/>
                  </a:cxn>
                  <a:cxn ang="0">
                    <a:pos x="64" y="0"/>
                  </a:cxn>
                </a:cxnLst>
                <a:rect l="0" t="0" r="r" b="b"/>
                <a:pathLst>
                  <a:path w="82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8" y="74"/>
                    </a:lnTo>
                    <a:lnTo>
                      <a:pt x="50" y="61"/>
                    </a:lnTo>
                    <a:lnTo>
                      <a:pt x="82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3" name="Freeform 1868"/>
              <p:cNvSpPr>
                <a:spLocks/>
              </p:cNvSpPr>
              <p:nvPr/>
            </p:nvSpPr>
            <p:spPr bwMode="auto">
              <a:xfrm>
                <a:off x="1561" y="2043"/>
                <a:ext cx="6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20"/>
                  </a:cxn>
                  <a:cxn ang="0">
                    <a:pos x="32" y="0"/>
                  </a:cxn>
                </a:cxnLst>
                <a:rect l="0" t="0" r="r" b="b"/>
                <a:pathLst>
                  <a:path w="32" h="20">
                    <a:moveTo>
                      <a:pt x="32" y="0"/>
                    </a:moveTo>
                    <a:lnTo>
                      <a:pt x="0" y="13"/>
                    </a:lnTo>
                    <a:lnTo>
                      <a:pt x="3" y="20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4" name="Line 1869"/>
              <p:cNvSpPr>
                <a:spLocks noChangeShapeType="1"/>
              </p:cNvSpPr>
              <p:nvPr/>
            </p:nvSpPr>
            <p:spPr bwMode="auto">
              <a:xfrm>
                <a:off x="1561" y="204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5" name="Freeform 1870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6" name="Freeform 1871"/>
              <p:cNvSpPr>
                <a:spLocks/>
              </p:cNvSpPr>
              <p:nvPr/>
            </p:nvSpPr>
            <p:spPr bwMode="auto">
              <a:xfrm>
                <a:off x="1562" y="2039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9" y="20"/>
                  </a:cxn>
                  <a:cxn ang="0">
                    <a:pos x="0" y="40"/>
                  </a:cxn>
                  <a:cxn ang="0">
                    <a:pos x="27" y="84"/>
                  </a:cxn>
                  <a:cxn ang="0">
                    <a:pos x="55" y="64"/>
                  </a:cxn>
                  <a:cxn ang="0">
                    <a:pos x="84" y="45"/>
                  </a:cxn>
                  <a:cxn ang="0">
                    <a:pos x="57" y="0"/>
                  </a:cxn>
                </a:cxnLst>
                <a:rect l="0" t="0" r="r" b="b"/>
                <a:pathLst>
                  <a:path w="84" h="84">
                    <a:moveTo>
                      <a:pt x="57" y="0"/>
                    </a:moveTo>
                    <a:lnTo>
                      <a:pt x="29" y="20"/>
                    </a:lnTo>
                    <a:lnTo>
                      <a:pt x="0" y="40"/>
                    </a:lnTo>
                    <a:lnTo>
                      <a:pt x="27" y="84"/>
                    </a:lnTo>
                    <a:lnTo>
                      <a:pt x="55" y="64"/>
                    </a:lnTo>
                    <a:lnTo>
                      <a:pt x="84" y="45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7" name="Freeform 1872"/>
              <p:cNvSpPr>
                <a:spLocks/>
              </p:cNvSpPr>
              <p:nvPr/>
            </p:nvSpPr>
            <p:spPr bwMode="auto">
              <a:xfrm>
                <a:off x="1566" y="2050"/>
                <a:ext cx="5" cy="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0" y="20"/>
                  </a:cxn>
                  <a:cxn ang="0">
                    <a:pos x="3" y="25"/>
                  </a:cxn>
                  <a:cxn ang="0">
                    <a:pos x="28" y="0"/>
                  </a:cxn>
                </a:cxnLst>
                <a:rect l="0" t="0" r="r" b="b"/>
                <a:pathLst>
                  <a:path w="28" h="25">
                    <a:moveTo>
                      <a:pt x="28" y="0"/>
                    </a:moveTo>
                    <a:lnTo>
                      <a:pt x="0" y="20"/>
                    </a:lnTo>
                    <a:lnTo>
                      <a:pt x="3" y="25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8" name="Line 1873"/>
              <p:cNvSpPr>
                <a:spLocks noChangeShapeType="1"/>
              </p:cNvSpPr>
              <p:nvPr/>
            </p:nvSpPr>
            <p:spPr bwMode="auto">
              <a:xfrm>
                <a:off x="1566" y="205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9" name="Freeform 1874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0" name="Freeform 1875"/>
              <p:cNvSpPr>
                <a:spLocks/>
              </p:cNvSpPr>
              <p:nvPr/>
            </p:nvSpPr>
            <p:spPr bwMode="auto">
              <a:xfrm>
                <a:off x="1567" y="2046"/>
                <a:ext cx="14" cy="14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5" y="38"/>
                  </a:cxn>
                  <a:cxn ang="0">
                    <a:pos x="50" y="0"/>
                  </a:cxn>
                </a:cxnLst>
                <a:rect l="0" t="0" r="r" b="b"/>
                <a:pathLst>
                  <a:path w="85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5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1" name="Freeform 1876"/>
              <p:cNvSpPr>
                <a:spLocks/>
              </p:cNvSpPr>
              <p:nvPr/>
            </p:nvSpPr>
            <p:spPr bwMode="auto">
              <a:xfrm>
                <a:off x="1573" y="2056"/>
                <a:ext cx="4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2" name="Line 1877"/>
              <p:cNvSpPr>
                <a:spLocks noChangeShapeType="1"/>
              </p:cNvSpPr>
              <p:nvPr/>
            </p:nvSpPr>
            <p:spPr bwMode="auto">
              <a:xfrm>
                <a:off x="1573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3" name="Freeform 1878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4" name="Freeform 1879"/>
              <p:cNvSpPr>
                <a:spLocks/>
              </p:cNvSpPr>
              <p:nvPr/>
            </p:nvSpPr>
            <p:spPr bwMode="auto">
              <a:xfrm>
                <a:off x="1574" y="2051"/>
                <a:ext cx="13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40" y="0"/>
                  </a:cxn>
                </a:cxnLst>
                <a:rect l="0" t="0" r="r" b="b"/>
                <a:pathLst>
                  <a:path w="80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5" name="Freeform 1880"/>
              <p:cNvSpPr>
                <a:spLocks/>
              </p:cNvSpPr>
              <p:nvPr/>
            </p:nvSpPr>
            <p:spPr bwMode="auto">
              <a:xfrm>
                <a:off x="1580" y="2061"/>
                <a:ext cx="3" cy="6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2"/>
                  </a:cxn>
                  <a:cxn ang="0">
                    <a:pos x="20" y="0"/>
                  </a:cxn>
                </a:cxnLst>
                <a:rect l="0" t="0" r="r" b="b"/>
                <a:pathLst>
                  <a:path w="20" h="32">
                    <a:moveTo>
                      <a:pt x="20" y="0"/>
                    </a:moveTo>
                    <a:lnTo>
                      <a:pt x="0" y="29"/>
                    </a:lnTo>
                    <a:lnTo>
                      <a:pt x="6" y="32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6" name="Line 1881"/>
              <p:cNvSpPr>
                <a:spLocks noChangeShapeType="1"/>
              </p:cNvSpPr>
              <p:nvPr/>
            </p:nvSpPr>
            <p:spPr bwMode="auto">
              <a:xfrm>
                <a:off x="1580" y="2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7" name="Freeform 1882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8" name="Freeform 1883"/>
              <p:cNvSpPr>
                <a:spLocks/>
              </p:cNvSpPr>
              <p:nvPr/>
            </p:nvSpPr>
            <p:spPr bwMode="auto">
              <a:xfrm>
                <a:off x="1581" y="2056"/>
                <a:ext cx="12" cy="14"/>
              </a:xfrm>
              <a:custGeom>
                <a:avLst/>
                <a:gdLst/>
                <a:ahLst/>
                <a:cxnLst>
                  <a:cxn ang="0">
                    <a:pos x="28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5" y="87"/>
                  </a:cxn>
                  <a:cxn ang="0">
                    <a:pos x="59" y="55"/>
                  </a:cxn>
                  <a:cxn ang="0">
                    <a:pos x="73" y="22"/>
                  </a:cxn>
                  <a:cxn ang="0">
                    <a:pos x="28" y="0"/>
                  </a:cxn>
                </a:cxnLst>
                <a:rect l="0" t="0" r="r" b="b"/>
                <a:pathLst>
                  <a:path w="73" h="87">
                    <a:moveTo>
                      <a:pt x="28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5" y="87"/>
                    </a:lnTo>
                    <a:lnTo>
                      <a:pt x="59" y="55"/>
                    </a:lnTo>
                    <a:lnTo>
                      <a:pt x="73" y="22"/>
                    </a:lnTo>
                    <a:lnTo>
                      <a:pt x="2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9" name="Freeform 1884"/>
              <p:cNvSpPr>
                <a:spLocks/>
              </p:cNvSpPr>
              <p:nvPr/>
            </p:nvSpPr>
            <p:spPr bwMode="auto">
              <a:xfrm>
                <a:off x="1589" y="2065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6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6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0" name="Line 1885"/>
              <p:cNvSpPr>
                <a:spLocks noChangeShapeType="1"/>
              </p:cNvSpPr>
              <p:nvPr/>
            </p:nvSpPr>
            <p:spPr bwMode="auto">
              <a:xfrm>
                <a:off x="1589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1" name="Freeform 1886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2" name="Freeform 1887"/>
              <p:cNvSpPr>
                <a:spLocks/>
              </p:cNvSpPr>
              <p:nvPr/>
            </p:nvSpPr>
            <p:spPr bwMode="auto">
              <a:xfrm>
                <a:off x="1590" y="2059"/>
                <a:ext cx="10" cy="14"/>
              </a:xfrm>
              <a:custGeom>
                <a:avLst/>
                <a:gdLst/>
                <a:ahLst/>
                <a:cxnLst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49" y="81"/>
                  </a:cxn>
                  <a:cxn ang="0">
                    <a:pos x="56" y="47"/>
                  </a:cxn>
                  <a:cxn ang="0">
                    <a:pos x="64" y="12"/>
                  </a:cxn>
                  <a:cxn ang="0">
                    <a:pos x="16" y="0"/>
                  </a:cxn>
                </a:cxnLst>
                <a:rect l="0" t="0" r="r" b="b"/>
                <a:pathLst>
                  <a:path w="64" h="81">
                    <a:moveTo>
                      <a:pt x="16" y="0"/>
                    </a:moveTo>
                    <a:lnTo>
                      <a:pt x="8" y="35"/>
                    </a:lnTo>
                    <a:lnTo>
                      <a:pt x="0" y="70"/>
                    </a:lnTo>
                    <a:lnTo>
                      <a:pt x="49" y="81"/>
                    </a:lnTo>
                    <a:lnTo>
                      <a:pt x="56" y="47"/>
                    </a:lnTo>
                    <a:lnTo>
                      <a:pt x="64" y="12"/>
                    </a:lnTo>
                    <a:lnTo>
                      <a:pt x="16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3" name="Freeform 1888"/>
              <p:cNvSpPr>
                <a:spLocks/>
              </p:cNvSpPr>
              <p:nvPr/>
            </p:nvSpPr>
            <p:spPr bwMode="auto">
              <a:xfrm>
                <a:off x="1598" y="2067"/>
                <a:ext cx="1" cy="6"/>
              </a:xfrm>
              <a:custGeom>
                <a:avLst/>
                <a:gdLst/>
                <a:ahLst/>
                <a:cxnLst>
                  <a:cxn ang="0">
                    <a:pos x="7" y="0"/>
                  </a:cxn>
                  <a:cxn ang="0">
                    <a:pos x="0" y="34"/>
                  </a:cxn>
                  <a:cxn ang="0">
                    <a:pos x="6" y="36"/>
                  </a:cxn>
                  <a:cxn ang="0">
                    <a:pos x="7" y="0"/>
                  </a:cxn>
                </a:cxnLst>
                <a:rect l="0" t="0" r="r" b="b"/>
                <a:pathLst>
                  <a:path w="7" h="36">
                    <a:moveTo>
                      <a:pt x="7" y="0"/>
                    </a:moveTo>
                    <a:lnTo>
                      <a:pt x="0" y="34"/>
                    </a:lnTo>
                    <a:lnTo>
                      <a:pt x="6" y="36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4" name="Line 1889"/>
              <p:cNvSpPr>
                <a:spLocks noChangeShapeType="1"/>
              </p:cNvSpPr>
              <p:nvPr/>
            </p:nvSpPr>
            <p:spPr bwMode="auto">
              <a:xfrm>
                <a:off x="1598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5" name="Freeform 1890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6" name="Freeform 1891"/>
              <p:cNvSpPr>
                <a:spLocks/>
              </p:cNvSpPr>
              <p:nvPr/>
            </p:nvSpPr>
            <p:spPr bwMode="auto">
              <a:xfrm>
                <a:off x="1599" y="2061"/>
                <a:ext cx="8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50" y="74"/>
                  </a:cxn>
                  <a:cxn ang="0">
                    <a:pos x="51" y="38"/>
                  </a:cxn>
                  <a:cxn ang="0">
                    <a:pos x="52" y="2"/>
                  </a:cxn>
                  <a:cxn ang="0">
                    <a:pos x="2" y="0"/>
                  </a:cxn>
                </a:cxnLst>
                <a:rect l="0" t="0" r="r" b="b"/>
                <a:pathLst>
                  <a:path w="52" h="74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50" y="74"/>
                    </a:lnTo>
                    <a:lnTo>
                      <a:pt x="51" y="38"/>
                    </a:lnTo>
                    <a:lnTo>
                      <a:pt x="52" y="2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7" name="Freeform 1892"/>
              <p:cNvSpPr>
                <a:spLocks/>
              </p:cNvSpPr>
              <p:nvPr/>
            </p:nvSpPr>
            <p:spPr bwMode="auto">
              <a:xfrm>
                <a:off x="1607" y="2067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5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8" name="Line 1893"/>
              <p:cNvSpPr>
                <a:spLocks noChangeShapeType="1"/>
              </p:cNvSpPr>
              <p:nvPr/>
            </p:nvSpPr>
            <p:spPr bwMode="auto">
              <a:xfrm flipV="1">
                <a:off x="1607" y="207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9" name="Freeform 1894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0" name="Freeform 1895"/>
              <p:cNvSpPr>
                <a:spLocks/>
              </p:cNvSpPr>
              <p:nvPr/>
            </p:nvSpPr>
            <p:spPr bwMode="auto">
              <a:xfrm>
                <a:off x="1606" y="2060"/>
                <a:ext cx="10" cy="13"/>
              </a:xfrm>
              <a:custGeom>
                <a:avLst/>
                <a:gdLst/>
                <a:ahLst/>
                <a:cxnLst>
                  <a:cxn ang="0">
                    <a:pos x="0" y="9"/>
                  </a:cxn>
                  <a:cxn ang="0">
                    <a:pos x="7" y="45"/>
                  </a:cxn>
                  <a:cxn ang="0">
                    <a:pos x="13" y="80"/>
                  </a:cxn>
                  <a:cxn ang="0">
                    <a:pos x="62" y="70"/>
                  </a:cxn>
                  <a:cxn ang="0">
                    <a:pos x="55" y="36"/>
                  </a:cxn>
                  <a:cxn ang="0">
                    <a:pos x="49" y="0"/>
                  </a:cxn>
                  <a:cxn ang="0">
                    <a:pos x="0" y="9"/>
                  </a:cxn>
                </a:cxnLst>
                <a:rect l="0" t="0" r="r" b="b"/>
                <a:pathLst>
                  <a:path w="62" h="80">
                    <a:moveTo>
                      <a:pt x="0" y="9"/>
                    </a:moveTo>
                    <a:lnTo>
                      <a:pt x="7" y="45"/>
                    </a:lnTo>
                    <a:lnTo>
                      <a:pt x="13" y="80"/>
                    </a:lnTo>
                    <a:lnTo>
                      <a:pt x="62" y="70"/>
                    </a:lnTo>
                    <a:lnTo>
                      <a:pt x="55" y="36"/>
                    </a:lnTo>
                    <a:lnTo>
                      <a:pt x="49" y="0"/>
                    </a:lnTo>
                    <a:lnTo>
                      <a:pt x="0" y="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1" name="Freeform 1896"/>
              <p:cNvSpPr>
                <a:spLocks/>
              </p:cNvSpPr>
              <p:nvPr/>
            </p:nvSpPr>
            <p:spPr bwMode="auto">
              <a:xfrm>
                <a:off x="1615" y="2066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7" y="34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4">
                    <a:moveTo>
                      <a:pt x="0" y="0"/>
                    </a:moveTo>
                    <a:lnTo>
                      <a:pt x="7" y="34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2" name="Line 1897"/>
              <p:cNvSpPr>
                <a:spLocks noChangeShapeType="1"/>
              </p:cNvSpPr>
              <p:nvPr/>
            </p:nvSpPr>
            <p:spPr bwMode="auto">
              <a:xfrm flipV="1">
                <a:off x="1616" y="20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3" name="Freeform 1898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4" name="Freeform 1899"/>
              <p:cNvSpPr>
                <a:spLocks/>
              </p:cNvSpPr>
              <p:nvPr/>
            </p:nvSpPr>
            <p:spPr bwMode="auto">
              <a:xfrm>
                <a:off x="1613" y="2057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8" y="34"/>
                  </a:cxn>
                  <a:cxn ang="0">
                    <a:pos x="46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8" y="34"/>
                    </a:lnTo>
                    <a:lnTo>
                      <a:pt x="46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5" name="Freeform 1900"/>
              <p:cNvSpPr>
                <a:spLocks/>
              </p:cNvSpPr>
              <p:nvPr/>
            </p:nvSpPr>
            <p:spPr bwMode="auto">
              <a:xfrm>
                <a:off x="1623" y="2063"/>
                <a:ext cx="3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3" y="34"/>
                  </a:cxn>
                  <a:cxn ang="0">
                    <a:pos x="18" y="31"/>
                  </a:cxn>
                  <a:cxn ang="0">
                    <a:pos x="0" y="0"/>
                  </a:cxn>
                </a:cxnLst>
                <a:rect l="0" t="0" r="r" b="b"/>
                <a:pathLst>
                  <a:path w="18" h="34">
                    <a:moveTo>
                      <a:pt x="0" y="0"/>
                    </a:moveTo>
                    <a:lnTo>
                      <a:pt x="13" y="34"/>
                    </a:lnTo>
                    <a:lnTo>
                      <a:pt x="18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6" name="Line 1901"/>
              <p:cNvSpPr>
                <a:spLocks noChangeShapeType="1"/>
              </p:cNvSpPr>
              <p:nvPr/>
            </p:nvSpPr>
            <p:spPr bwMode="auto">
              <a:xfrm flipV="1">
                <a:off x="1625" y="206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7" name="Freeform 1902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8" name="Freeform 1903"/>
              <p:cNvSpPr>
                <a:spLocks/>
              </p:cNvSpPr>
              <p:nvPr/>
            </p:nvSpPr>
            <p:spPr bwMode="auto">
              <a:xfrm>
                <a:off x="1620" y="2053"/>
                <a:ext cx="13" cy="15"/>
              </a:xfrm>
              <a:custGeom>
                <a:avLst/>
                <a:gdLst/>
                <a:ahLst/>
                <a:cxnLst>
                  <a:cxn ang="0">
                    <a:pos x="0" y="27"/>
                  </a:cxn>
                  <a:cxn ang="0">
                    <a:pos x="17" y="58"/>
                  </a:cxn>
                  <a:cxn ang="0">
                    <a:pos x="35" y="89"/>
                  </a:cxn>
                  <a:cxn ang="0">
                    <a:pos x="77" y="63"/>
                  </a:cxn>
                  <a:cxn ang="0">
                    <a:pos x="59" y="31"/>
                  </a:cxn>
                  <a:cxn ang="0">
                    <a:pos x="42" y="0"/>
                  </a:cxn>
                  <a:cxn ang="0">
                    <a:pos x="0" y="27"/>
                  </a:cxn>
                </a:cxnLst>
                <a:rect l="0" t="0" r="r" b="b"/>
                <a:pathLst>
                  <a:path w="77" h="89">
                    <a:moveTo>
                      <a:pt x="0" y="27"/>
                    </a:moveTo>
                    <a:lnTo>
                      <a:pt x="17" y="58"/>
                    </a:lnTo>
                    <a:lnTo>
                      <a:pt x="35" y="89"/>
                    </a:lnTo>
                    <a:lnTo>
                      <a:pt x="77" y="63"/>
                    </a:lnTo>
                    <a:lnTo>
                      <a:pt x="59" y="31"/>
                    </a:lnTo>
                    <a:lnTo>
                      <a:pt x="42" y="0"/>
                    </a:lnTo>
                    <a:lnTo>
                      <a:pt x="0" y="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9" name="Freeform 1904"/>
              <p:cNvSpPr>
                <a:spLocks/>
              </p:cNvSpPr>
              <p:nvPr/>
            </p:nvSpPr>
            <p:spPr bwMode="auto">
              <a:xfrm>
                <a:off x="1630" y="2058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8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8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0" name="Line 1905"/>
              <p:cNvSpPr>
                <a:spLocks noChangeShapeType="1"/>
              </p:cNvSpPr>
              <p:nvPr/>
            </p:nvSpPr>
            <p:spPr bwMode="auto">
              <a:xfrm flipV="1">
                <a:off x="1633" y="206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1" name="Freeform 1906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2" name="Freeform 1907"/>
              <p:cNvSpPr>
                <a:spLocks/>
              </p:cNvSpPr>
              <p:nvPr/>
            </p:nvSpPr>
            <p:spPr bwMode="auto">
              <a:xfrm>
                <a:off x="1626" y="2048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3" y="53"/>
                  </a:cxn>
                  <a:cxn ang="0">
                    <a:pos x="60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3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3" y="53"/>
                    </a:lnTo>
                    <a:lnTo>
                      <a:pt x="60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3" name="Freeform 1908"/>
              <p:cNvSpPr>
                <a:spLocks/>
              </p:cNvSpPr>
              <p:nvPr/>
            </p:nvSpPr>
            <p:spPr bwMode="auto">
              <a:xfrm>
                <a:off x="1636" y="2052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7" y="21"/>
                  </a:cxn>
                  <a:cxn ang="0">
                    <a:pos x="0" y="0"/>
                  </a:cxn>
                </a:cxnLst>
                <a:rect l="0" t="0" r="r" b="b"/>
                <a:pathLst>
                  <a:path w="27" h="27">
                    <a:moveTo>
                      <a:pt x="0" y="0"/>
                    </a:moveTo>
                    <a:lnTo>
                      <a:pt x="23" y="27"/>
                    </a:lnTo>
                    <a:lnTo>
                      <a:pt x="27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4" name="Line 1909"/>
              <p:cNvSpPr>
                <a:spLocks noChangeShapeType="1"/>
              </p:cNvSpPr>
              <p:nvPr/>
            </p:nvSpPr>
            <p:spPr bwMode="auto">
              <a:xfrm flipV="1">
                <a:off x="1640" y="20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5" name="Freeform 1910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6" name="Freeform 1911"/>
              <p:cNvSpPr>
                <a:spLocks/>
              </p:cNvSpPr>
              <p:nvPr/>
            </p:nvSpPr>
            <p:spPr bwMode="auto">
              <a:xfrm>
                <a:off x="1632" y="2042"/>
                <a:ext cx="13" cy="14"/>
              </a:xfrm>
              <a:custGeom>
                <a:avLst/>
                <a:gdLst/>
                <a:ahLst/>
                <a:cxnLst>
                  <a:cxn ang="0">
                    <a:pos x="0" y="43"/>
                  </a:cxn>
                  <a:cxn ang="0">
                    <a:pos x="28" y="64"/>
                  </a:cxn>
                  <a:cxn ang="0">
                    <a:pos x="55" y="85"/>
                  </a:cxn>
                  <a:cxn ang="0">
                    <a:pos x="84" y="42"/>
                  </a:cxn>
                  <a:cxn ang="0">
                    <a:pos x="56" y="21"/>
                  </a:cxn>
                  <a:cxn ang="0">
                    <a:pos x="29" y="0"/>
                  </a:cxn>
                  <a:cxn ang="0">
                    <a:pos x="0" y="43"/>
                  </a:cxn>
                </a:cxnLst>
                <a:rect l="0" t="0" r="r" b="b"/>
                <a:pathLst>
                  <a:path w="84" h="85">
                    <a:moveTo>
                      <a:pt x="0" y="43"/>
                    </a:moveTo>
                    <a:lnTo>
                      <a:pt x="28" y="64"/>
                    </a:lnTo>
                    <a:lnTo>
                      <a:pt x="55" y="85"/>
                    </a:lnTo>
                    <a:lnTo>
                      <a:pt x="84" y="42"/>
                    </a:lnTo>
                    <a:lnTo>
                      <a:pt x="56" y="21"/>
                    </a:lnTo>
                    <a:lnTo>
                      <a:pt x="29" y="0"/>
                    </a:lnTo>
                    <a:lnTo>
                      <a:pt x="0" y="4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7" name="Freeform 1912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27" y="36"/>
                  </a:cxn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  <a:cxn ang="0">
                    <a:pos x="27" y="36"/>
                  </a:cxn>
                </a:cxnLst>
                <a:rect l="0" t="0" r="r" b="b"/>
                <a:pathLst>
                  <a:path w="61" h="57">
                    <a:moveTo>
                      <a:pt x="27" y="36"/>
                    </a:moveTo>
                    <a:lnTo>
                      <a:pt x="0" y="15"/>
                    </a:ln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  <a:lnTo>
                      <a:pt x="27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8" name="Freeform 1913"/>
              <p:cNvSpPr>
                <a:spLocks/>
              </p:cNvSpPr>
              <p:nvPr/>
            </p:nvSpPr>
            <p:spPr bwMode="auto">
              <a:xfrm>
                <a:off x="1636" y="2039"/>
                <a:ext cx="11" cy="10"/>
              </a:xfrm>
              <a:custGeom>
                <a:avLst/>
                <a:gdLst/>
                <a:ahLst/>
                <a:cxnLst>
                  <a:cxn ang="0">
                    <a:pos x="0" y="15"/>
                  </a:cxn>
                  <a:cxn ang="0">
                    <a:pos x="6" y="8"/>
                  </a:cxn>
                  <a:cxn ang="0">
                    <a:pos x="14" y="3"/>
                  </a:cxn>
                  <a:cxn ang="0">
                    <a:pos x="24" y="0"/>
                  </a:cxn>
                  <a:cxn ang="0">
                    <a:pos x="34" y="1"/>
                  </a:cxn>
                  <a:cxn ang="0">
                    <a:pos x="43" y="4"/>
                  </a:cxn>
                  <a:cxn ang="0">
                    <a:pos x="50" y="10"/>
                  </a:cxn>
                  <a:cxn ang="0">
                    <a:pos x="57" y="18"/>
                  </a:cxn>
                  <a:cxn ang="0">
                    <a:pos x="60" y="28"/>
                  </a:cxn>
                  <a:cxn ang="0">
                    <a:pos x="61" y="37"/>
                  </a:cxn>
                  <a:cxn ang="0">
                    <a:pos x="59" y="48"/>
                  </a:cxn>
                  <a:cxn ang="0">
                    <a:pos x="55" y="57"/>
                  </a:cxn>
                </a:cxnLst>
                <a:rect l="0" t="0" r="r" b="b"/>
                <a:pathLst>
                  <a:path w="61" h="57">
                    <a:moveTo>
                      <a:pt x="0" y="15"/>
                    </a:moveTo>
                    <a:lnTo>
                      <a:pt x="6" y="8"/>
                    </a:lnTo>
                    <a:lnTo>
                      <a:pt x="14" y="3"/>
                    </a:lnTo>
                    <a:lnTo>
                      <a:pt x="24" y="0"/>
                    </a:lnTo>
                    <a:lnTo>
                      <a:pt x="34" y="1"/>
                    </a:lnTo>
                    <a:lnTo>
                      <a:pt x="43" y="4"/>
                    </a:lnTo>
                    <a:lnTo>
                      <a:pt x="50" y="10"/>
                    </a:lnTo>
                    <a:lnTo>
                      <a:pt x="57" y="18"/>
                    </a:lnTo>
                    <a:lnTo>
                      <a:pt x="60" y="28"/>
                    </a:lnTo>
                    <a:lnTo>
                      <a:pt x="61" y="37"/>
                    </a:lnTo>
                    <a:lnTo>
                      <a:pt x="59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9" name="Freeform 1914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  <a:cxn ang="0">
                    <a:pos x="31" y="36"/>
                  </a:cxn>
                </a:cxnLst>
                <a:rect l="0" t="0" r="r" b="b"/>
                <a:pathLst>
                  <a:path w="65" h="50">
                    <a:moveTo>
                      <a:pt x="31" y="36"/>
                    </a:moveTo>
                    <a:lnTo>
                      <a:pt x="0" y="22"/>
                    </a:ln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0" name="Freeform 1915"/>
              <p:cNvSpPr>
                <a:spLocks/>
              </p:cNvSpPr>
              <p:nvPr/>
            </p:nvSpPr>
            <p:spPr bwMode="auto">
              <a:xfrm>
                <a:off x="1636" y="2039"/>
                <a:ext cx="11" cy="8"/>
              </a:xfrm>
              <a:custGeom>
                <a:avLst/>
                <a:gdLst/>
                <a:ahLst/>
                <a:cxnLst>
                  <a:cxn ang="0">
                    <a:pos x="0" y="22"/>
                  </a:cxn>
                  <a:cxn ang="0">
                    <a:pos x="5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0" y="1"/>
                  </a:cxn>
                  <a:cxn ang="0">
                    <a:pos x="49" y="6"/>
                  </a:cxn>
                  <a:cxn ang="0">
                    <a:pos x="56" y="12"/>
                  </a:cxn>
                  <a:cxn ang="0">
                    <a:pos x="62" y="21"/>
                  </a:cxn>
                  <a:cxn ang="0">
                    <a:pos x="65" y="31"/>
                  </a:cxn>
                  <a:cxn ang="0">
                    <a:pos x="65" y="41"/>
                  </a:cxn>
                  <a:cxn ang="0">
                    <a:pos x="62" y="50"/>
                  </a:cxn>
                </a:cxnLst>
                <a:rect l="0" t="0" r="r" b="b"/>
                <a:pathLst>
                  <a:path w="65" h="50">
                    <a:moveTo>
                      <a:pt x="0" y="22"/>
                    </a:moveTo>
                    <a:lnTo>
                      <a:pt x="5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0" y="1"/>
                    </a:lnTo>
                    <a:lnTo>
                      <a:pt x="49" y="6"/>
                    </a:lnTo>
                    <a:lnTo>
                      <a:pt x="56" y="12"/>
                    </a:lnTo>
                    <a:lnTo>
                      <a:pt x="62" y="21"/>
                    </a:lnTo>
                    <a:lnTo>
                      <a:pt x="65" y="31"/>
                    </a:lnTo>
                    <a:lnTo>
                      <a:pt x="65" y="41"/>
                    </a:lnTo>
                    <a:lnTo>
                      <a:pt x="62" y="5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1" name="Freeform 1916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2" name="Freeform 1917"/>
              <p:cNvSpPr>
                <a:spLocks/>
              </p:cNvSpPr>
              <p:nvPr/>
            </p:nvSpPr>
            <p:spPr bwMode="auto">
              <a:xfrm>
                <a:off x="1632" y="2043"/>
                <a:ext cx="14" cy="12"/>
              </a:xfrm>
              <a:custGeom>
                <a:avLst/>
                <a:gdLst/>
                <a:ahLst/>
                <a:cxnLst>
                  <a:cxn ang="0">
                    <a:pos x="81" y="28"/>
                  </a:cxn>
                  <a:cxn ang="0">
                    <a:pos x="50" y="14"/>
                  </a:cxn>
                  <a:cxn ang="0">
                    <a:pos x="19" y="0"/>
                  </a:cxn>
                  <a:cxn ang="0">
                    <a:pos x="0" y="48"/>
                  </a:cxn>
                  <a:cxn ang="0">
                    <a:pos x="30" y="62"/>
                  </a:cxn>
                  <a:cxn ang="0">
                    <a:pos x="61" y="76"/>
                  </a:cxn>
                  <a:cxn ang="0">
                    <a:pos x="81" y="28"/>
                  </a:cxn>
                </a:cxnLst>
                <a:rect l="0" t="0" r="r" b="b"/>
                <a:pathLst>
                  <a:path w="81" h="76">
                    <a:moveTo>
                      <a:pt x="81" y="28"/>
                    </a:moveTo>
                    <a:lnTo>
                      <a:pt x="50" y="14"/>
                    </a:lnTo>
                    <a:lnTo>
                      <a:pt x="19" y="0"/>
                    </a:lnTo>
                    <a:lnTo>
                      <a:pt x="0" y="48"/>
                    </a:lnTo>
                    <a:lnTo>
                      <a:pt x="30" y="62"/>
                    </a:lnTo>
                    <a:lnTo>
                      <a:pt x="61" y="76"/>
                    </a:lnTo>
                    <a:lnTo>
                      <a:pt x="81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3" name="Freeform 1918"/>
              <p:cNvSpPr>
                <a:spLocks/>
              </p:cNvSpPr>
              <p:nvPr/>
            </p:nvSpPr>
            <p:spPr bwMode="auto">
              <a:xfrm>
                <a:off x="1632" y="2051"/>
                <a:ext cx="6" cy="2"/>
              </a:xfrm>
              <a:custGeom>
                <a:avLst/>
                <a:gdLst/>
                <a:ahLst/>
                <a:cxnLst>
                  <a:cxn ang="0">
                    <a:pos x="33" y="14"/>
                  </a:cxn>
                  <a:cxn ang="0">
                    <a:pos x="3" y="0"/>
                  </a:cxn>
                  <a:cxn ang="0">
                    <a:pos x="0" y="6"/>
                  </a:cxn>
                  <a:cxn ang="0">
                    <a:pos x="33" y="14"/>
                  </a:cxn>
                </a:cxnLst>
                <a:rect l="0" t="0" r="r" b="b"/>
                <a:pathLst>
                  <a:path w="33" h="14">
                    <a:moveTo>
                      <a:pt x="33" y="14"/>
                    </a:moveTo>
                    <a:lnTo>
                      <a:pt x="3" y="0"/>
                    </a:lnTo>
                    <a:lnTo>
                      <a:pt x="0" y="6"/>
                    </a:lnTo>
                    <a:lnTo>
                      <a:pt x="33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4" name="Line 1919"/>
              <p:cNvSpPr>
                <a:spLocks noChangeShapeType="1"/>
              </p:cNvSpPr>
              <p:nvPr/>
            </p:nvSpPr>
            <p:spPr bwMode="auto">
              <a:xfrm flipH="1">
                <a:off x="1632" y="205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5" name="Freeform 1920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6" name="Freeform 1921"/>
              <p:cNvSpPr>
                <a:spLocks/>
              </p:cNvSpPr>
              <p:nvPr/>
            </p:nvSpPr>
            <p:spPr bwMode="auto">
              <a:xfrm>
                <a:off x="1630" y="2052"/>
                <a:ext cx="13" cy="11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7" name="Freeform 1922"/>
              <p:cNvSpPr>
                <a:spLocks/>
              </p:cNvSpPr>
              <p:nvPr/>
            </p:nvSpPr>
            <p:spPr bwMode="auto">
              <a:xfrm>
                <a:off x="1630" y="2060"/>
                <a:ext cx="6" cy="2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8" name="Line 1923"/>
              <p:cNvSpPr>
                <a:spLocks noChangeShapeType="1"/>
              </p:cNvSpPr>
              <p:nvPr/>
            </p:nvSpPr>
            <p:spPr bwMode="auto">
              <a:xfrm flipH="1">
                <a:off x="1630" y="206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9" name="Freeform 1924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0" name="Freeform 1925"/>
              <p:cNvSpPr>
                <a:spLocks/>
              </p:cNvSpPr>
              <p:nvPr/>
            </p:nvSpPr>
            <p:spPr bwMode="auto">
              <a:xfrm>
                <a:off x="1630" y="2061"/>
                <a:ext cx="11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1" name="Freeform 1926"/>
              <p:cNvSpPr>
                <a:spLocks/>
              </p:cNvSpPr>
              <p:nvPr/>
            </p:nvSpPr>
            <p:spPr bwMode="auto">
              <a:xfrm>
                <a:off x="1630" y="2070"/>
                <a:ext cx="5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2" name="Line 1927"/>
              <p:cNvSpPr>
                <a:spLocks noChangeShapeType="1"/>
              </p:cNvSpPr>
              <p:nvPr/>
            </p:nvSpPr>
            <p:spPr bwMode="auto">
              <a:xfrm>
                <a:off x="1630" y="207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3" name="Freeform 1928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4" name="Freeform 1929"/>
              <p:cNvSpPr>
                <a:spLocks/>
              </p:cNvSpPr>
              <p:nvPr/>
            </p:nvSpPr>
            <p:spPr bwMode="auto">
              <a:xfrm>
                <a:off x="1630" y="2069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5" name="Freeform 1930"/>
              <p:cNvSpPr>
                <a:spLocks/>
              </p:cNvSpPr>
              <p:nvPr/>
            </p:nvSpPr>
            <p:spPr bwMode="auto">
              <a:xfrm>
                <a:off x="1631" y="2079"/>
                <a:ext cx="6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33" y="0"/>
                  </a:cxn>
                </a:cxnLst>
                <a:rect l="0" t="0" r="r" b="b"/>
                <a:pathLst>
                  <a:path w="33" h="12">
                    <a:moveTo>
                      <a:pt x="33" y="0"/>
                    </a:moveTo>
                    <a:lnTo>
                      <a:pt x="0" y="7"/>
                    </a:lnTo>
                    <a:lnTo>
                      <a:pt x="1" y="12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6" name="Line 1931"/>
              <p:cNvSpPr>
                <a:spLocks noChangeShapeType="1"/>
              </p:cNvSpPr>
              <p:nvPr/>
            </p:nvSpPr>
            <p:spPr bwMode="auto">
              <a:xfrm>
                <a:off x="1631" y="208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7" name="Freeform 1932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8" name="Freeform 1933"/>
              <p:cNvSpPr>
                <a:spLocks/>
              </p:cNvSpPr>
              <p:nvPr/>
            </p:nvSpPr>
            <p:spPr bwMode="auto">
              <a:xfrm>
                <a:off x="1632" y="2077"/>
                <a:ext cx="13" cy="12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1"/>
                  </a:cxn>
                  <a:cxn ang="0">
                    <a:pos x="0" y="23"/>
                  </a:cxn>
                  <a:cxn ang="0">
                    <a:pos x="17" y="73"/>
                  </a:cxn>
                  <a:cxn ang="0">
                    <a:pos x="48" y="61"/>
                  </a:cxn>
                  <a:cxn ang="0">
                    <a:pos x="80" y="50"/>
                  </a:cxn>
                  <a:cxn ang="0">
                    <a:pos x="64" y="0"/>
                  </a:cxn>
                </a:cxnLst>
                <a:rect l="0" t="0" r="r" b="b"/>
                <a:pathLst>
                  <a:path w="80" h="73">
                    <a:moveTo>
                      <a:pt x="64" y="0"/>
                    </a:moveTo>
                    <a:lnTo>
                      <a:pt x="32" y="11"/>
                    </a:lnTo>
                    <a:lnTo>
                      <a:pt x="0" y="23"/>
                    </a:lnTo>
                    <a:lnTo>
                      <a:pt x="17" y="73"/>
                    </a:lnTo>
                    <a:lnTo>
                      <a:pt x="48" y="61"/>
                    </a:lnTo>
                    <a:lnTo>
                      <a:pt x="80" y="50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9" name="Freeform 1934"/>
              <p:cNvSpPr>
                <a:spLocks/>
              </p:cNvSpPr>
              <p:nvPr/>
            </p:nvSpPr>
            <p:spPr bwMode="auto">
              <a:xfrm>
                <a:off x="1634" y="2087"/>
                <a:ext cx="6" cy="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2"/>
                  </a:cxn>
                  <a:cxn ang="0">
                    <a:pos x="3" y="20"/>
                  </a:cxn>
                  <a:cxn ang="0">
                    <a:pos x="31" y="0"/>
                  </a:cxn>
                </a:cxnLst>
                <a:rect l="0" t="0" r="r" b="b"/>
                <a:pathLst>
                  <a:path w="31" h="20">
                    <a:moveTo>
                      <a:pt x="31" y="0"/>
                    </a:moveTo>
                    <a:lnTo>
                      <a:pt x="0" y="12"/>
                    </a:lnTo>
                    <a:lnTo>
                      <a:pt x="3" y="20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0" name="Line 1935"/>
              <p:cNvSpPr>
                <a:spLocks noChangeShapeType="1"/>
              </p:cNvSpPr>
              <p:nvPr/>
            </p:nvSpPr>
            <p:spPr bwMode="auto">
              <a:xfrm>
                <a:off x="1634" y="208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1" name="Freeform 1936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2" name="Freeform 1937"/>
              <p:cNvSpPr>
                <a:spLocks/>
              </p:cNvSpPr>
              <p:nvPr/>
            </p:nvSpPr>
            <p:spPr bwMode="auto">
              <a:xfrm>
                <a:off x="1635" y="2084"/>
                <a:ext cx="14" cy="14"/>
              </a:xfrm>
              <a:custGeom>
                <a:avLst/>
                <a:gdLst/>
                <a:ahLst/>
                <a:cxnLst>
                  <a:cxn ang="0">
                    <a:pos x="57" y="0"/>
                  </a:cxn>
                  <a:cxn ang="0">
                    <a:pos x="28" y="19"/>
                  </a:cxn>
                  <a:cxn ang="0">
                    <a:pos x="0" y="39"/>
                  </a:cxn>
                  <a:cxn ang="0">
                    <a:pos x="26" y="83"/>
                  </a:cxn>
                  <a:cxn ang="0">
                    <a:pos x="55" y="63"/>
                  </a:cxn>
                  <a:cxn ang="0">
                    <a:pos x="83" y="44"/>
                  </a:cxn>
                  <a:cxn ang="0">
                    <a:pos x="57" y="0"/>
                  </a:cxn>
                </a:cxnLst>
                <a:rect l="0" t="0" r="r" b="b"/>
                <a:pathLst>
                  <a:path w="83" h="83">
                    <a:moveTo>
                      <a:pt x="57" y="0"/>
                    </a:moveTo>
                    <a:lnTo>
                      <a:pt x="28" y="19"/>
                    </a:lnTo>
                    <a:lnTo>
                      <a:pt x="0" y="39"/>
                    </a:lnTo>
                    <a:lnTo>
                      <a:pt x="26" y="83"/>
                    </a:lnTo>
                    <a:lnTo>
                      <a:pt x="55" y="63"/>
                    </a:lnTo>
                    <a:lnTo>
                      <a:pt x="83" y="44"/>
                    </a:lnTo>
                    <a:lnTo>
                      <a:pt x="5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3" name="Freeform 1938"/>
              <p:cNvSpPr>
                <a:spLocks/>
              </p:cNvSpPr>
              <p:nvPr/>
            </p:nvSpPr>
            <p:spPr bwMode="auto">
              <a:xfrm>
                <a:off x="1639" y="2094"/>
                <a:ext cx="5" cy="4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0" y="20"/>
                  </a:cxn>
                  <a:cxn ang="0">
                    <a:pos x="4" y="25"/>
                  </a:cxn>
                  <a:cxn ang="0">
                    <a:pos x="29" y="0"/>
                  </a:cxn>
                </a:cxnLst>
                <a:rect l="0" t="0" r="r" b="b"/>
                <a:pathLst>
                  <a:path w="29" h="25">
                    <a:moveTo>
                      <a:pt x="29" y="0"/>
                    </a:moveTo>
                    <a:lnTo>
                      <a:pt x="0" y="20"/>
                    </a:lnTo>
                    <a:lnTo>
                      <a:pt x="4" y="25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4" name="Line 1939"/>
              <p:cNvSpPr>
                <a:spLocks noChangeShapeType="1"/>
              </p:cNvSpPr>
              <p:nvPr/>
            </p:nvSpPr>
            <p:spPr bwMode="auto">
              <a:xfrm>
                <a:off x="1639" y="209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5" name="Freeform 1940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6" name="Freeform 1941"/>
              <p:cNvSpPr>
                <a:spLocks/>
              </p:cNvSpPr>
              <p:nvPr/>
            </p:nvSpPr>
            <p:spPr bwMode="auto">
              <a:xfrm>
                <a:off x="1640" y="2090"/>
                <a:ext cx="14" cy="15"/>
              </a:xfrm>
              <a:custGeom>
                <a:avLst/>
                <a:gdLst/>
                <a:ahLst/>
                <a:cxnLst>
                  <a:cxn ang="0">
                    <a:pos x="50" y="0"/>
                  </a:cxn>
                  <a:cxn ang="0">
                    <a:pos x="25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59" y="63"/>
                  </a:cxn>
                  <a:cxn ang="0">
                    <a:pos x="84" y="38"/>
                  </a:cxn>
                  <a:cxn ang="0">
                    <a:pos x="50" y="0"/>
                  </a:cxn>
                </a:cxnLst>
                <a:rect l="0" t="0" r="r" b="b"/>
                <a:pathLst>
                  <a:path w="84" h="87">
                    <a:moveTo>
                      <a:pt x="50" y="0"/>
                    </a:moveTo>
                    <a:lnTo>
                      <a:pt x="25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59" y="63"/>
                    </a:lnTo>
                    <a:lnTo>
                      <a:pt x="84" y="38"/>
                    </a:lnTo>
                    <a:lnTo>
                      <a:pt x="5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7" name="Freeform 1942"/>
              <p:cNvSpPr>
                <a:spLocks/>
              </p:cNvSpPr>
              <p:nvPr/>
            </p:nvSpPr>
            <p:spPr bwMode="auto">
              <a:xfrm>
                <a:off x="1645" y="2101"/>
                <a:ext cx="5" cy="5"/>
              </a:xfrm>
              <a:custGeom>
                <a:avLst/>
                <a:gdLst/>
                <a:ahLst/>
                <a:cxnLst>
                  <a:cxn ang="0">
                    <a:pos x="25" y="0"/>
                  </a:cxn>
                  <a:cxn ang="0">
                    <a:pos x="0" y="24"/>
                  </a:cxn>
                  <a:cxn ang="0">
                    <a:pos x="5" y="29"/>
                  </a:cxn>
                  <a:cxn ang="0">
                    <a:pos x="25" y="0"/>
                  </a:cxn>
                </a:cxnLst>
                <a:rect l="0" t="0" r="r" b="b"/>
                <a:pathLst>
                  <a:path w="25" h="29">
                    <a:moveTo>
                      <a:pt x="25" y="0"/>
                    </a:moveTo>
                    <a:lnTo>
                      <a:pt x="0" y="24"/>
                    </a:lnTo>
                    <a:lnTo>
                      <a:pt x="5" y="29"/>
                    </a:ln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8" name="Line 1943"/>
              <p:cNvSpPr>
                <a:spLocks noChangeShapeType="1"/>
              </p:cNvSpPr>
              <p:nvPr/>
            </p:nvSpPr>
            <p:spPr bwMode="auto">
              <a:xfrm>
                <a:off x="1645" y="210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9" name="Freeform 1944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0" name="Freeform 1945"/>
              <p:cNvSpPr>
                <a:spLocks/>
              </p:cNvSpPr>
              <p:nvPr/>
            </p:nvSpPr>
            <p:spPr bwMode="auto">
              <a:xfrm>
                <a:off x="1646" y="2096"/>
                <a:ext cx="14" cy="15"/>
              </a:xfrm>
              <a:custGeom>
                <a:avLst/>
                <a:gdLst/>
                <a:ahLst/>
                <a:cxnLst>
                  <a:cxn ang="0">
                    <a:pos x="40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0" y="88"/>
                  </a:cxn>
                  <a:cxn ang="0">
                    <a:pos x="60" y="59"/>
                  </a:cxn>
                  <a:cxn ang="0">
                    <a:pos x="79" y="30"/>
                  </a:cxn>
                  <a:cxn ang="0">
                    <a:pos x="40" y="0"/>
                  </a:cxn>
                </a:cxnLst>
                <a:rect l="0" t="0" r="r" b="b"/>
                <a:pathLst>
                  <a:path w="79" h="88">
                    <a:moveTo>
                      <a:pt x="40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0" y="88"/>
                    </a:lnTo>
                    <a:lnTo>
                      <a:pt x="60" y="59"/>
                    </a:lnTo>
                    <a:lnTo>
                      <a:pt x="79" y="30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1" name="Freeform 1946"/>
              <p:cNvSpPr>
                <a:spLocks/>
              </p:cNvSpPr>
              <p:nvPr/>
            </p:nvSpPr>
            <p:spPr bwMode="auto">
              <a:xfrm>
                <a:off x="1653" y="2106"/>
                <a:ext cx="3" cy="5"/>
              </a:xfrm>
              <a:custGeom>
                <a:avLst/>
                <a:gdLst/>
                <a:ahLst/>
                <a:cxnLst>
                  <a:cxn ang="0">
                    <a:pos x="20" y="0"/>
                  </a:cxn>
                  <a:cxn ang="0">
                    <a:pos x="0" y="29"/>
                  </a:cxn>
                  <a:cxn ang="0">
                    <a:pos x="6" y="33"/>
                  </a:cxn>
                  <a:cxn ang="0">
                    <a:pos x="20" y="0"/>
                  </a:cxn>
                </a:cxnLst>
                <a:rect l="0" t="0" r="r" b="b"/>
                <a:pathLst>
                  <a:path w="20" h="33">
                    <a:moveTo>
                      <a:pt x="20" y="0"/>
                    </a:moveTo>
                    <a:lnTo>
                      <a:pt x="0" y="29"/>
                    </a:lnTo>
                    <a:lnTo>
                      <a:pt x="6" y="33"/>
                    </a:lnTo>
                    <a:lnTo>
                      <a:pt x="2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2" name="Line 1947"/>
              <p:cNvSpPr>
                <a:spLocks noChangeShapeType="1"/>
              </p:cNvSpPr>
              <p:nvPr/>
            </p:nvSpPr>
            <p:spPr bwMode="auto">
              <a:xfrm>
                <a:off x="1653" y="211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3" name="Freeform 1948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4" name="Freeform 1949"/>
              <p:cNvSpPr>
                <a:spLocks/>
              </p:cNvSpPr>
              <p:nvPr/>
            </p:nvSpPr>
            <p:spPr bwMode="auto">
              <a:xfrm>
                <a:off x="1654" y="2100"/>
                <a:ext cx="12" cy="15"/>
              </a:xfrm>
              <a:custGeom>
                <a:avLst/>
                <a:gdLst/>
                <a:ahLst/>
                <a:cxnLst>
                  <a:cxn ang="0">
                    <a:pos x="27" y="0"/>
                  </a:cxn>
                  <a:cxn ang="0">
                    <a:pos x="14" y="33"/>
                  </a:cxn>
                  <a:cxn ang="0">
                    <a:pos x="0" y="66"/>
                  </a:cxn>
                  <a:cxn ang="0">
                    <a:pos x="45" y="86"/>
                  </a:cxn>
                  <a:cxn ang="0">
                    <a:pos x="59" y="54"/>
                  </a:cxn>
                  <a:cxn ang="0">
                    <a:pos x="72" y="21"/>
                  </a:cxn>
                  <a:cxn ang="0">
                    <a:pos x="27" y="0"/>
                  </a:cxn>
                </a:cxnLst>
                <a:rect l="0" t="0" r="r" b="b"/>
                <a:pathLst>
                  <a:path w="72" h="86">
                    <a:moveTo>
                      <a:pt x="27" y="0"/>
                    </a:moveTo>
                    <a:lnTo>
                      <a:pt x="14" y="33"/>
                    </a:lnTo>
                    <a:lnTo>
                      <a:pt x="0" y="66"/>
                    </a:lnTo>
                    <a:lnTo>
                      <a:pt x="45" y="86"/>
                    </a:lnTo>
                    <a:lnTo>
                      <a:pt x="59" y="54"/>
                    </a:lnTo>
                    <a:lnTo>
                      <a:pt x="72" y="21"/>
                    </a:lnTo>
                    <a:lnTo>
                      <a:pt x="2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5" name="Freeform 1950"/>
              <p:cNvSpPr>
                <a:spLocks/>
              </p:cNvSpPr>
              <p:nvPr/>
            </p:nvSpPr>
            <p:spPr bwMode="auto">
              <a:xfrm>
                <a:off x="1662" y="2109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5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5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6" name="Line 1951"/>
              <p:cNvSpPr>
                <a:spLocks noChangeShapeType="1"/>
              </p:cNvSpPr>
              <p:nvPr/>
            </p:nvSpPr>
            <p:spPr bwMode="auto">
              <a:xfrm>
                <a:off x="1662" y="211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7" name="Freeform 1952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8" name="Freeform 1953"/>
              <p:cNvSpPr>
                <a:spLocks/>
              </p:cNvSpPr>
              <p:nvPr/>
            </p:nvSpPr>
            <p:spPr bwMode="auto">
              <a:xfrm>
                <a:off x="1662" y="2104"/>
                <a:ext cx="11" cy="13"/>
              </a:xfrm>
              <a:custGeom>
                <a:avLst/>
                <a:gdLst/>
                <a:ahLst/>
                <a:cxnLst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48" y="83"/>
                  </a:cxn>
                  <a:cxn ang="0">
                    <a:pos x="57" y="48"/>
                  </a:cxn>
                  <a:cxn ang="0">
                    <a:pos x="66" y="13"/>
                  </a:cxn>
                  <a:cxn ang="0">
                    <a:pos x="17" y="0"/>
                  </a:cxn>
                </a:cxnLst>
                <a:rect l="0" t="0" r="r" b="b"/>
                <a:pathLst>
                  <a:path w="66" h="83">
                    <a:moveTo>
                      <a:pt x="17" y="0"/>
                    </a:moveTo>
                    <a:lnTo>
                      <a:pt x="9" y="35"/>
                    </a:lnTo>
                    <a:lnTo>
                      <a:pt x="0" y="70"/>
                    </a:lnTo>
                    <a:lnTo>
                      <a:pt x="48" y="83"/>
                    </a:lnTo>
                    <a:lnTo>
                      <a:pt x="57" y="48"/>
                    </a:lnTo>
                    <a:lnTo>
                      <a:pt x="66" y="13"/>
                    </a:lnTo>
                    <a:lnTo>
                      <a:pt x="1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9" name="Freeform 1954"/>
              <p:cNvSpPr>
                <a:spLocks/>
              </p:cNvSpPr>
              <p:nvPr/>
            </p:nvSpPr>
            <p:spPr bwMode="auto">
              <a:xfrm>
                <a:off x="1670" y="2111"/>
                <a:ext cx="2" cy="6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0" y="35"/>
                  </a:cxn>
                  <a:cxn ang="0">
                    <a:pos x="8" y="36"/>
                  </a:cxn>
                  <a:cxn ang="0">
                    <a:pos x="9" y="0"/>
                  </a:cxn>
                </a:cxnLst>
                <a:rect l="0" t="0" r="r" b="b"/>
                <a:pathLst>
                  <a:path w="9" h="36">
                    <a:moveTo>
                      <a:pt x="9" y="0"/>
                    </a:moveTo>
                    <a:lnTo>
                      <a:pt x="0" y="35"/>
                    </a:lnTo>
                    <a:lnTo>
                      <a:pt x="8" y="36"/>
                    </a:lnTo>
                    <a:lnTo>
                      <a:pt x="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0" name="Line 1955"/>
              <p:cNvSpPr>
                <a:spLocks noChangeShapeType="1"/>
              </p:cNvSpPr>
              <p:nvPr/>
            </p:nvSpPr>
            <p:spPr bwMode="auto">
              <a:xfrm>
                <a:off x="1670" y="2117"/>
                <a:ext cx="2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1" name="Freeform 1956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2" name="Freeform 1957"/>
              <p:cNvSpPr>
                <a:spLocks/>
              </p:cNvSpPr>
              <p:nvPr/>
            </p:nvSpPr>
            <p:spPr bwMode="auto">
              <a:xfrm>
                <a:off x="1672" y="2105"/>
                <a:ext cx="8" cy="13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3"/>
                  </a:cxn>
                  <a:cxn ang="0">
                    <a:pos x="51" y="37"/>
                  </a:cxn>
                  <a:cxn ang="0">
                    <a:pos x="52" y="1"/>
                  </a:cxn>
                  <a:cxn ang="0">
                    <a:pos x="2" y="0"/>
                  </a:cxn>
                </a:cxnLst>
                <a:rect l="0" t="0" r="r" b="b"/>
                <a:pathLst>
                  <a:path w="52" h="73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3"/>
                    </a:lnTo>
                    <a:lnTo>
                      <a:pt x="51" y="37"/>
                    </a:lnTo>
                    <a:lnTo>
                      <a:pt x="52" y="1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3" name="Freeform 1958"/>
              <p:cNvSpPr>
                <a:spLocks/>
              </p:cNvSpPr>
              <p:nvPr/>
            </p:nvSpPr>
            <p:spPr bwMode="auto">
              <a:xfrm>
                <a:off x="1680" y="2112"/>
                <a:ext cx="1" cy="6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2" y="0"/>
                  </a:cxn>
                </a:cxnLst>
                <a:rect l="0" t="0" r="r" b="b"/>
                <a:pathLst>
                  <a:path w="7" h="36">
                    <a:moveTo>
                      <a:pt x="2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4" name="Line 1959"/>
              <p:cNvSpPr>
                <a:spLocks noChangeShapeType="1"/>
              </p:cNvSpPr>
              <p:nvPr/>
            </p:nvSpPr>
            <p:spPr bwMode="auto">
              <a:xfrm>
                <a:off x="1680" y="211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5" name="Freeform 1960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6" name="Freeform 1961"/>
              <p:cNvSpPr>
                <a:spLocks/>
              </p:cNvSpPr>
              <p:nvPr/>
            </p:nvSpPr>
            <p:spPr bwMode="auto">
              <a:xfrm>
                <a:off x="1679" y="2104"/>
                <a:ext cx="10" cy="14"/>
              </a:xfrm>
              <a:custGeom>
                <a:avLst/>
                <a:gdLst/>
                <a:ahLst/>
                <a:cxnLst>
                  <a:cxn ang="0">
                    <a:pos x="0" y="8"/>
                  </a:cxn>
                  <a:cxn ang="0">
                    <a:pos x="6" y="44"/>
                  </a:cxn>
                  <a:cxn ang="0">
                    <a:pos x="11" y="80"/>
                  </a:cxn>
                  <a:cxn ang="0">
                    <a:pos x="59" y="72"/>
                  </a:cxn>
                  <a:cxn ang="0">
                    <a:pos x="54" y="36"/>
                  </a:cxn>
                  <a:cxn ang="0">
                    <a:pos x="48" y="0"/>
                  </a:cxn>
                  <a:cxn ang="0">
                    <a:pos x="0" y="8"/>
                  </a:cxn>
                </a:cxnLst>
                <a:rect l="0" t="0" r="r" b="b"/>
                <a:pathLst>
                  <a:path w="59" h="80">
                    <a:moveTo>
                      <a:pt x="0" y="8"/>
                    </a:moveTo>
                    <a:lnTo>
                      <a:pt x="6" y="44"/>
                    </a:lnTo>
                    <a:lnTo>
                      <a:pt x="11" y="80"/>
                    </a:lnTo>
                    <a:lnTo>
                      <a:pt x="59" y="72"/>
                    </a:lnTo>
                    <a:lnTo>
                      <a:pt x="54" y="36"/>
                    </a:lnTo>
                    <a:lnTo>
                      <a:pt x="48" y="0"/>
                    </a:lnTo>
                    <a:lnTo>
                      <a:pt x="0" y="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7" name="Freeform 1962"/>
              <p:cNvSpPr>
                <a:spLocks/>
              </p:cNvSpPr>
              <p:nvPr/>
            </p:nvSpPr>
            <p:spPr bwMode="auto">
              <a:xfrm>
                <a:off x="1688" y="2110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5" y="36"/>
                  </a:cxn>
                  <a:cxn ang="0">
                    <a:pos x="12" y="33"/>
                  </a:cxn>
                  <a:cxn ang="0">
                    <a:pos x="0" y="0"/>
                  </a:cxn>
                </a:cxnLst>
                <a:rect l="0" t="0" r="r" b="b"/>
                <a:pathLst>
                  <a:path w="12" h="36">
                    <a:moveTo>
                      <a:pt x="0" y="0"/>
                    </a:moveTo>
                    <a:lnTo>
                      <a:pt x="5" y="36"/>
                    </a:lnTo>
                    <a:lnTo>
                      <a:pt x="12" y="3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8" name="Line 1963"/>
              <p:cNvSpPr>
                <a:spLocks noChangeShapeType="1"/>
              </p:cNvSpPr>
              <p:nvPr/>
            </p:nvSpPr>
            <p:spPr bwMode="auto">
              <a:xfrm flipV="1">
                <a:off x="1689" y="211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9" name="Freeform 1964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0" name="Freeform 1965"/>
              <p:cNvSpPr>
                <a:spLocks/>
              </p:cNvSpPr>
              <p:nvPr/>
            </p:nvSpPr>
            <p:spPr bwMode="auto">
              <a:xfrm>
                <a:off x="1686" y="2102"/>
                <a:ext cx="12" cy="14"/>
              </a:xfrm>
              <a:custGeom>
                <a:avLst/>
                <a:gdLst/>
                <a:ahLst/>
                <a:cxnLst>
                  <a:cxn ang="0">
                    <a:pos x="0" y="19"/>
                  </a:cxn>
                  <a:cxn ang="0">
                    <a:pos x="12" y="53"/>
                  </a:cxn>
                  <a:cxn ang="0">
                    <a:pos x="24" y="86"/>
                  </a:cxn>
                  <a:cxn ang="0">
                    <a:pos x="71" y="68"/>
                  </a:cxn>
                  <a:cxn ang="0">
                    <a:pos x="59" y="34"/>
                  </a:cxn>
                  <a:cxn ang="0">
                    <a:pos x="47" y="0"/>
                  </a:cxn>
                  <a:cxn ang="0">
                    <a:pos x="0" y="19"/>
                  </a:cxn>
                </a:cxnLst>
                <a:rect l="0" t="0" r="r" b="b"/>
                <a:pathLst>
                  <a:path w="71" h="86">
                    <a:moveTo>
                      <a:pt x="0" y="19"/>
                    </a:moveTo>
                    <a:lnTo>
                      <a:pt x="12" y="53"/>
                    </a:lnTo>
                    <a:lnTo>
                      <a:pt x="24" y="86"/>
                    </a:lnTo>
                    <a:lnTo>
                      <a:pt x="71" y="68"/>
                    </a:lnTo>
                    <a:lnTo>
                      <a:pt x="59" y="34"/>
                    </a:lnTo>
                    <a:lnTo>
                      <a:pt x="47" y="0"/>
                    </a:lnTo>
                    <a:lnTo>
                      <a:pt x="0" y="1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1" name="Freeform 1966"/>
              <p:cNvSpPr>
                <a:spLocks/>
              </p:cNvSpPr>
              <p:nvPr/>
            </p:nvSpPr>
            <p:spPr bwMode="auto">
              <a:xfrm>
                <a:off x="1696" y="2107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2" y="34"/>
                  </a:cxn>
                  <a:cxn ang="0">
                    <a:pos x="19" y="30"/>
                  </a:cxn>
                  <a:cxn ang="0">
                    <a:pos x="0" y="0"/>
                  </a:cxn>
                </a:cxnLst>
                <a:rect l="0" t="0" r="r" b="b"/>
                <a:pathLst>
                  <a:path w="19" h="34">
                    <a:moveTo>
                      <a:pt x="0" y="0"/>
                    </a:moveTo>
                    <a:lnTo>
                      <a:pt x="12" y="34"/>
                    </a:lnTo>
                    <a:lnTo>
                      <a:pt x="19" y="3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2" name="Line 1967"/>
              <p:cNvSpPr>
                <a:spLocks noChangeShapeType="1"/>
              </p:cNvSpPr>
              <p:nvPr/>
            </p:nvSpPr>
            <p:spPr bwMode="auto">
              <a:xfrm flipV="1">
                <a:off x="1698" y="211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3" name="Freeform 1968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4" name="Freeform 1969"/>
              <p:cNvSpPr>
                <a:spLocks/>
              </p:cNvSpPr>
              <p:nvPr/>
            </p:nvSpPr>
            <p:spPr bwMode="auto">
              <a:xfrm>
                <a:off x="1693" y="2098"/>
                <a:ext cx="13" cy="14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18" y="58"/>
                  </a:cxn>
                  <a:cxn ang="0">
                    <a:pos x="37" y="88"/>
                  </a:cxn>
                  <a:cxn ang="0">
                    <a:pos x="79" y="60"/>
                  </a:cxn>
                  <a:cxn ang="0">
                    <a:pos x="60" y="30"/>
                  </a:cxn>
                  <a:cxn ang="0">
                    <a:pos x="41" y="0"/>
                  </a:cxn>
                  <a:cxn ang="0">
                    <a:pos x="0" y="28"/>
                  </a:cxn>
                </a:cxnLst>
                <a:rect l="0" t="0" r="r" b="b"/>
                <a:pathLst>
                  <a:path w="79" h="88">
                    <a:moveTo>
                      <a:pt x="0" y="28"/>
                    </a:moveTo>
                    <a:lnTo>
                      <a:pt x="18" y="58"/>
                    </a:lnTo>
                    <a:lnTo>
                      <a:pt x="37" y="88"/>
                    </a:lnTo>
                    <a:lnTo>
                      <a:pt x="79" y="60"/>
                    </a:lnTo>
                    <a:lnTo>
                      <a:pt x="60" y="30"/>
                    </a:lnTo>
                    <a:lnTo>
                      <a:pt x="41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5" name="Freeform 1970"/>
              <p:cNvSpPr>
                <a:spLocks/>
              </p:cNvSpPr>
              <p:nvPr/>
            </p:nvSpPr>
            <p:spPr bwMode="auto">
              <a:xfrm>
                <a:off x="1703" y="210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9" y="30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0">
                    <a:moveTo>
                      <a:pt x="0" y="0"/>
                    </a:moveTo>
                    <a:lnTo>
                      <a:pt x="19" y="30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6" name="Line 1971"/>
              <p:cNvSpPr>
                <a:spLocks noChangeShapeType="1"/>
              </p:cNvSpPr>
              <p:nvPr/>
            </p:nvSpPr>
            <p:spPr bwMode="auto">
              <a:xfrm flipV="1">
                <a:off x="1706" y="210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7" name="Freeform 1972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8" name="Freeform 1973"/>
              <p:cNvSpPr>
                <a:spLocks/>
              </p:cNvSpPr>
              <p:nvPr/>
            </p:nvSpPr>
            <p:spPr bwMode="auto">
              <a:xfrm>
                <a:off x="1699" y="2092"/>
                <a:ext cx="14" cy="15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23" y="62"/>
                  </a:cxn>
                  <a:cxn ang="0">
                    <a:pos x="46" y="89"/>
                  </a:cxn>
                  <a:cxn ang="0">
                    <a:pos x="82" y="53"/>
                  </a:cxn>
                  <a:cxn ang="0">
                    <a:pos x="59" y="26"/>
                  </a:cxn>
                  <a:cxn ang="0">
                    <a:pos x="36" y="0"/>
                  </a:cxn>
                  <a:cxn ang="0">
                    <a:pos x="0" y="36"/>
                  </a:cxn>
                </a:cxnLst>
                <a:rect l="0" t="0" r="r" b="b"/>
                <a:pathLst>
                  <a:path w="82" h="89">
                    <a:moveTo>
                      <a:pt x="0" y="36"/>
                    </a:moveTo>
                    <a:lnTo>
                      <a:pt x="23" y="62"/>
                    </a:lnTo>
                    <a:lnTo>
                      <a:pt x="46" y="89"/>
                    </a:lnTo>
                    <a:lnTo>
                      <a:pt x="82" y="53"/>
                    </a:lnTo>
                    <a:lnTo>
                      <a:pt x="59" y="26"/>
                    </a:lnTo>
                    <a:lnTo>
                      <a:pt x="36" y="0"/>
                    </a:lnTo>
                    <a:lnTo>
                      <a:pt x="0" y="3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9" name="Freeform 1974"/>
              <p:cNvSpPr>
                <a:spLocks/>
              </p:cNvSpPr>
              <p:nvPr/>
            </p:nvSpPr>
            <p:spPr bwMode="auto">
              <a:xfrm>
                <a:off x="1709" y="2097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7"/>
                  </a:cxn>
                  <a:cxn ang="0">
                    <a:pos x="28" y="21"/>
                  </a:cxn>
                  <a:cxn ang="0">
                    <a:pos x="0" y="0"/>
                  </a:cxn>
                </a:cxnLst>
                <a:rect l="0" t="0" r="r" b="b"/>
                <a:pathLst>
                  <a:path w="28" h="27">
                    <a:moveTo>
                      <a:pt x="0" y="0"/>
                    </a:moveTo>
                    <a:lnTo>
                      <a:pt x="23" y="27"/>
                    </a:lnTo>
                    <a:lnTo>
                      <a:pt x="28" y="2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0" name="Line 1975"/>
              <p:cNvSpPr>
                <a:spLocks noChangeShapeType="1"/>
              </p:cNvSpPr>
              <p:nvPr/>
            </p:nvSpPr>
            <p:spPr bwMode="auto">
              <a:xfrm flipV="1">
                <a:off x="1713" y="21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1" name="Freeform 1976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2" name="Freeform 1977"/>
              <p:cNvSpPr>
                <a:spLocks/>
              </p:cNvSpPr>
              <p:nvPr/>
            </p:nvSpPr>
            <p:spPr bwMode="auto">
              <a:xfrm>
                <a:off x="1704" y="2086"/>
                <a:ext cx="14" cy="14"/>
              </a:xfrm>
              <a:custGeom>
                <a:avLst/>
                <a:gdLst/>
                <a:ahLst/>
                <a:cxnLst>
                  <a:cxn ang="0">
                    <a:pos x="0" y="41"/>
                  </a:cxn>
                  <a:cxn ang="0">
                    <a:pos x="27" y="62"/>
                  </a:cxn>
                  <a:cxn ang="0">
                    <a:pos x="55" y="83"/>
                  </a:cxn>
                  <a:cxn ang="0">
                    <a:pos x="83" y="41"/>
                  </a:cxn>
                  <a:cxn ang="0">
                    <a:pos x="56" y="20"/>
                  </a:cxn>
                  <a:cxn ang="0">
                    <a:pos x="28" y="0"/>
                  </a:cxn>
                  <a:cxn ang="0">
                    <a:pos x="0" y="41"/>
                  </a:cxn>
                </a:cxnLst>
                <a:rect l="0" t="0" r="r" b="b"/>
                <a:pathLst>
                  <a:path w="83" h="83">
                    <a:moveTo>
                      <a:pt x="0" y="41"/>
                    </a:moveTo>
                    <a:lnTo>
                      <a:pt x="27" y="62"/>
                    </a:lnTo>
                    <a:lnTo>
                      <a:pt x="55" y="83"/>
                    </a:lnTo>
                    <a:lnTo>
                      <a:pt x="83" y="41"/>
                    </a:lnTo>
                    <a:lnTo>
                      <a:pt x="56" y="20"/>
                    </a:lnTo>
                    <a:lnTo>
                      <a:pt x="28" y="0"/>
                    </a:lnTo>
                    <a:lnTo>
                      <a:pt x="0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3" name="Freeform 1978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28" y="36"/>
                  </a:cxn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  <a:cxn ang="0">
                    <a:pos x="28" y="36"/>
                  </a:cxn>
                </a:cxnLst>
                <a:rect l="0" t="0" r="r" b="b"/>
                <a:pathLst>
                  <a:path w="62" h="57">
                    <a:moveTo>
                      <a:pt x="28" y="36"/>
                    </a:moveTo>
                    <a:lnTo>
                      <a:pt x="0" y="16"/>
                    </a:ln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  <a:lnTo>
                      <a:pt x="2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4" name="Freeform 1979"/>
              <p:cNvSpPr>
                <a:spLocks/>
              </p:cNvSpPr>
              <p:nvPr/>
            </p:nvSpPr>
            <p:spPr bwMode="auto">
              <a:xfrm>
                <a:off x="1709" y="2084"/>
                <a:ext cx="11" cy="9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7" y="9"/>
                  </a:cxn>
                  <a:cxn ang="0">
                    <a:pos x="16" y="3"/>
                  </a:cxn>
                  <a:cxn ang="0">
                    <a:pos x="25" y="0"/>
                  </a:cxn>
                  <a:cxn ang="0">
                    <a:pos x="35" y="2"/>
                  </a:cxn>
                  <a:cxn ang="0">
                    <a:pos x="43" y="5"/>
                  </a:cxn>
                  <a:cxn ang="0">
                    <a:pos x="52" y="11"/>
                  </a:cxn>
                  <a:cxn ang="0">
                    <a:pos x="58" y="19"/>
                  </a:cxn>
                  <a:cxn ang="0">
                    <a:pos x="61" y="28"/>
                  </a:cxn>
                  <a:cxn ang="0">
                    <a:pos x="62" y="39"/>
                  </a:cxn>
                  <a:cxn ang="0">
                    <a:pos x="60" y="48"/>
                  </a:cxn>
                  <a:cxn ang="0">
                    <a:pos x="55" y="57"/>
                  </a:cxn>
                </a:cxnLst>
                <a:rect l="0" t="0" r="r" b="b"/>
                <a:pathLst>
                  <a:path w="62" h="57">
                    <a:moveTo>
                      <a:pt x="0" y="16"/>
                    </a:moveTo>
                    <a:lnTo>
                      <a:pt x="7" y="9"/>
                    </a:lnTo>
                    <a:lnTo>
                      <a:pt x="16" y="3"/>
                    </a:lnTo>
                    <a:lnTo>
                      <a:pt x="25" y="0"/>
                    </a:lnTo>
                    <a:lnTo>
                      <a:pt x="35" y="2"/>
                    </a:lnTo>
                    <a:lnTo>
                      <a:pt x="43" y="5"/>
                    </a:lnTo>
                    <a:lnTo>
                      <a:pt x="52" y="11"/>
                    </a:lnTo>
                    <a:lnTo>
                      <a:pt x="58" y="19"/>
                    </a:lnTo>
                    <a:lnTo>
                      <a:pt x="61" y="28"/>
                    </a:lnTo>
                    <a:lnTo>
                      <a:pt x="62" y="39"/>
                    </a:lnTo>
                    <a:lnTo>
                      <a:pt x="60" y="48"/>
                    </a:lnTo>
                    <a:lnTo>
                      <a:pt x="55" y="5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5" name="Freeform 1980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31" y="36"/>
                  </a:cxn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  <a:cxn ang="0">
                    <a:pos x="31" y="36"/>
                  </a:cxn>
                </a:cxnLst>
                <a:rect l="0" t="0" r="r" b="b"/>
                <a:pathLst>
                  <a:path w="65" h="51">
                    <a:moveTo>
                      <a:pt x="31" y="36"/>
                    </a:moveTo>
                    <a:lnTo>
                      <a:pt x="0" y="21"/>
                    </a:ln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  <a:lnTo>
                      <a:pt x="3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6" name="Freeform 1981"/>
              <p:cNvSpPr>
                <a:spLocks/>
              </p:cNvSpPr>
              <p:nvPr/>
            </p:nvSpPr>
            <p:spPr bwMode="auto">
              <a:xfrm>
                <a:off x="1417" y="1906"/>
                <a:ext cx="11" cy="8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6" y="13"/>
                  </a:cxn>
                  <a:cxn ang="0">
                    <a:pos x="12" y="6"/>
                  </a:cxn>
                  <a:cxn ang="0">
                    <a:pos x="21" y="1"/>
                  </a:cxn>
                  <a:cxn ang="0">
                    <a:pos x="31" y="0"/>
                  </a:cxn>
                  <a:cxn ang="0">
                    <a:pos x="41" y="1"/>
                  </a:cxn>
                  <a:cxn ang="0">
                    <a:pos x="50" y="6"/>
                  </a:cxn>
                  <a:cxn ang="0">
                    <a:pos x="57" y="13"/>
                  </a:cxn>
                  <a:cxn ang="0">
                    <a:pos x="62" y="21"/>
                  </a:cxn>
                  <a:cxn ang="0">
                    <a:pos x="65" y="32"/>
                  </a:cxn>
                  <a:cxn ang="0">
                    <a:pos x="65" y="42"/>
                  </a:cxn>
                  <a:cxn ang="0">
                    <a:pos x="62" y="51"/>
                  </a:cxn>
                </a:cxnLst>
                <a:rect l="0" t="0" r="r" b="b"/>
                <a:pathLst>
                  <a:path w="65" h="51">
                    <a:moveTo>
                      <a:pt x="0" y="21"/>
                    </a:moveTo>
                    <a:lnTo>
                      <a:pt x="6" y="13"/>
                    </a:lnTo>
                    <a:lnTo>
                      <a:pt x="12" y="6"/>
                    </a:lnTo>
                    <a:lnTo>
                      <a:pt x="21" y="1"/>
                    </a:lnTo>
                    <a:lnTo>
                      <a:pt x="31" y="0"/>
                    </a:lnTo>
                    <a:lnTo>
                      <a:pt x="41" y="1"/>
                    </a:lnTo>
                    <a:lnTo>
                      <a:pt x="50" y="6"/>
                    </a:lnTo>
                    <a:lnTo>
                      <a:pt x="57" y="13"/>
                    </a:lnTo>
                    <a:lnTo>
                      <a:pt x="62" y="21"/>
                    </a:lnTo>
                    <a:lnTo>
                      <a:pt x="65" y="32"/>
                    </a:lnTo>
                    <a:lnTo>
                      <a:pt x="65" y="42"/>
                    </a:lnTo>
                    <a:lnTo>
                      <a:pt x="62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7" name="Freeform 1982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8" name="Freeform 1983"/>
              <p:cNvSpPr>
                <a:spLocks/>
              </p:cNvSpPr>
              <p:nvPr/>
            </p:nvSpPr>
            <p:spPr bwMode="auto">
              <a:xfrm>
                <a:off x="1414" y="1909"/>
                <a:ext cx="14" cy="13"/>
              </a:xfrm>
              <a:custGeom>
                <a:avLst/>
                <a:gdLst/>
                <a:ahLst/>
                <a:cxnLst>
                  <a:cxn ang="0">
                    <a:pos x="83" y="30"/>
                  </a:cxn>
                  <a:cxn ang="0">
                    <a:pos x="52" y="15"/>
                  </a:cxn>
                  <a:cxn ang="0">
                    <a:pos x="21" y="0"/>
                  </a:cxn>
                  <a:cxn ang="0">
                    <a:pos x="0" y="48"/>
                  </a:cxn>
                  <a:cxn ang="0">
                    <a:pos x="31" y="63"/>
                  </a:cxn>
                  <a:cxn ang="0">
                    <a:pos x="62" y="78"/>
                  </a:cxn>
                  <a:cxn ang="0">
                    <a:pos x="83" y="30"/>
                  </a:cxn>
                </a:cxnLst>
                <a:rect l="0" t="0" r="r" b="b"/>
                <a:pathLst>
                  <a:path w="83" h="78">
                    <a:moveTo>
                      <a:pt x="83" y="30"/>
                    </a:moveTo>
                    <a:lnTo>
                      <a:pt x="52" y="15"/>
                    </a:lnTo>
                    <a:lnTo>
                      <a:pt x="21" y="0"/>
                    </a:lnTo>
                    <a:lnTo>
                      <a:pt x="0" y="48"/>
                    </a:lnTo>
                    <a:lnTo>
                      <a:pt x="31" y="63"/>
                    </a:lnTo>
                    <a:lnTo>
                      <a:pt x="62" y="78"/>
                    </a:lnTo>
                    <a:lnTo>
                      <a:pt x="83" y="3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9" name="Freeform 1984"/>
              <p:cNvSpPr>
                <a:spLocks/>
              </p:cNvSpPr>
              <p:nvPr/>
            </p:nvSpPr>
            <p:spPr bwMode="auto">
              <a:xfrm>
                <a:off x="1414" y="1917"/>
                <a:ext cx="5" cy="3"/>
              </a:xfrm>
              <a:custGeom>
                <a:avLst/>
                <a:gdLst/>
                <a:ahLst/>
                <a:cxnLst>
                  <a:cxn ang="0">
                    <a:pos x="33" y="15"/>
                  </a:cxn>
                  <a:cxn ang="0">
                    <a:pos x="2" y="0"/>
                  </a:cxn>
                  <a:cxn ang="0">
                    <a:pos x="0" y="7"/>
                  </a:cxn>
                  <a:cxn ang="0">
                    <a:pos x="33" y="15"/>
                  </a:cxn>
                </a:cxnLst>
                <a:rect l="0" t="0" r="r" b="b"/>
                <a:pathLst>
                  <a:path w="33" h="15">
                    <a:moveTo>
                      <a:pt x="33" y="15"/>
                    </a:moveTo>
                    <a:lnTo>
                      <a:pt x="2" y="0"/>
                    </a:lnTo>
                    <a:lnTo>
                      <a:pt x="0" y="7"/>
                    </a:lnTo>
                    <a:lnTo>
                      <a:pt x="33" y="1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0" name="Line 1985"/>
              <p:cNvSpPr>
                <a:spLocks noChangeShapeType="1"/>
              </p:cNvSpPr>
              <p:nvPr/>
            </p:nvSpPr>
            <p:spPr bwMode="auto">
              <a:xfrm flipH="1">
                <a:off x="1414" y="191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1" name="Freeform 1986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2" name="Freeform 1987"/>
              <p:cNvSpPr>
                <a:spLocks/>
              </p:cNvSpPr>
              <p:nvPr/>
            </p:nvSpPr>
            <p:spPr bwMode="auto">
              <a:xfrm>
                <a:off x="1412" y="1918"/>
                <a:ext cx="13" cy="12"/>
              </a:xfrm>
              <a:custGeom>
                <a:avLst/>
                <a:gdLst/>
                <a:ahLst/>
                <a:cxnLst>
                  <a:cxn ang="0">
                    <a:pos x="77" y="16"/>
                  </a:cxn>
                  <a:cxn ang="0">
                    <a:pos x="44" y="8"/>
                  </a:cxn>
                  <a:cxn ang="0">
                    <a:pos x="11" y="0"/>
                  </a:cxn>
                  <a:cxn ang="0">
                    <a:pos x="0" y="51"/>
                  </a:cxn>
                  <a:cxn ang="0">
                    <a:pos x="33" y="59"/>
                  </a:cxn>
                  <a:cxn ang="0">
                    <a:pos x="66" y="67"/>
                  </a:cxn>
                  <a:cxn ang="0">
                    <a:pos x="77" y="16"/>
                  </a:cxn>
                </a:cxnLst>
                <a:rect l="0" t="0" r="r" b="b"/>
                <a:pathLst>
                  <a:path w="77" h="67">
                    <a:moveTo>
                      <a:pt x="77" y="16"/>
                    </a:moveTo>
                    <a:lnTo>
                      <a:pt x="44" y="8"/>
                    </a:lnTo>
                    <a:lnTo>
                      <a:pt x="11" y="0"/>
                    </a:lnTo>
                    <a:lnTo>
                      <a:pt x="0" y="51"/>
                    </a:lnTo>
                    <a:lnTo>
                      <a:pt x="33" y="59"/>
                    </a:lnTo>
                    <a:lnTo>
                      <a:pt x="66" y="67"/>
                    </a:lnTo>
                    <a:lnTo>
                      <a:pt x="77" y="1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3" name="Freeform 1988"/>
              <p:cNvSpPr>
                <a:spLocks/>
              </p:cNvSpPr>
              <p:nvPr/>
            </p:nvSpPr>
            <p:spPr bwMode="auto">
              <a:xfrm>
                <a:off x="1411" y="1927"/>
                <a:ext cx="6" cy="1"/>
              </a:xfrm>
              <a:custGeom>
                <a:avLst/>
                <a:gdLst/>
                <a:ahLst/>
                <a:cxnLst>
                  <a:cxn ang="0">
                    <a:pos x="34" y="8"/>
                  </a:cxn>
                  <a:cxn ang="0">
                    <a:pos x="1" y="0"/>
                  </a:cxn>
                  <a:cxn ang="0">
                    <a:pos x="0" y="7"/>
                  </a:cxn>
                  <a:cxn ang="0">
                    <a:pos x="34" y="8"/>
                  </a:cxn>
                </a:cxnLst>
                <a:rect l="0" t="0" r="r" b="b"/>
                <a:pathLst>
                  <a:path w="34" h="8">
                    <a:moveTo>
                      <a:pt x="34" y="8"/>
                    </a:moveTo>
                    <a:lnTo>
                      <a:pt x="1" y="0"/>
                    </a:lnTo>
                    <a:lnTo>
                      <a:pt x="0" y="7"/>
                    </a:lnTo>
                    <a:lnTo>
                      <a:pt x="34" y="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4" name="Line 1989"/>
              <p:cNvSpPr>
                <a:spLocks noChangeShapeType="1"/>
              </p:cNvSpPr>
              <p:nvPr/>
            </p:nvSpPr>
            <p:spPr bwMode="auto">
              <a:xfrm flipH="1">
                <a:off x="1411" y="192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5" name="Freeform 1990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6" name="Freeform 1991"/>
              <p:cNvSpPr>
                <a:spLocks/>
              </p:cNvSpPr>
              <p:nvPr/>
            </p:nvSpPr>
            <p:spPr bwMode="auto">
              <a:xfrm>
                <a:off x="1411" y="1928"/>
                <a:ext cx="12" cy="9"/>
              </a:xfrm>
              <a:custGeom>
                <a:avLst/>
                <a:gdLst/>
                <a:ahLst/>
                <a:cxnLst>
                  <a:cxn ang="0">
                    <a:pos x="70" y="2"/>
                  </a:cxn>
                  <a:cxn ang="0">
                    <a:pos x="36" y="1"/>
                  </a:cxn>
                  <a:cxn ang="0">
                    <a:pos x="2" y="0"/>
                  </a:cxn>
                  <a:cxn ang="0">
                    <a:pos x="0" y="52"/>
                  </a:cxn>
                  <a:cxn ang="0">
                    <a:pos x="34" y="53"/>
                  </a:cxn>
                  <a:cxn ang="0">
                    <a:pos x="68" y="54"/>
                  </a:cxn>
                  <a:cxn ang="0">
                    <a:pos x="70" y="2"/>
                  </a:cxn>
                </a:cxnLst>
                <a:rect l="0" t="0" r="r" b="b"/>
                <a:pathLst>
                  <a:path w="70" h="54">
                    <a:moveTo>
                      <a:pt x="70" y="2"/>
                    </a:moveTo>
                    <a:lnTo>
                      <a:pt x="36" y="1"/>
                    </a:lnTo>
                    <a:lnTo>
                      <a:pt x="2" y="0"/>
                    </a:lnTo>
                    <a:lnTo>
                      <a:pt x="0" y="52"/>
                    </a:lnTo>
                    <a:lnTo>
                      <a:pt x="34" y="53"/>
                    </a:lnTo>
                    <a:lnTo>
                      <a:pt x="68" y="54"/>
                    </a:lnTo>
                    <a:lnTo>
                      <a:pt x="70" y="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7" name="Freeform 1992"/>
              <p:cNvSpPr>
                <a:spLocks/>
              </p:cNvSpPr>
              <p:nvPr/>
            </p:nvSpPr>
            <p:spPr bwMode="auto">
              <a:xfrm>
                <a:off x="1411" y="1937"/>
                <a:ext cx="6" cy="1"/>
              </a:xfrm>
              <a:custGeom>
                <a:avLst/>
                <a:gdLst/>
                <a:ahLst/>
                <a:cxnLst>
                  <a:cxn ang="0">
                    <a:pos x="34" y="1"/>
                  </a:cxn>
                  <a:cxn ang="0">
                    <a:pos x="0" y="0"/>
                  </a:cxn>
                  <a:cxn ang="0">
                    <a:pos x="1" y="8"/>
                  </a:cxn>
                  <a:cxn ang="0">
                    <a:pos x="34" y="1"/>
                  </a:cxn>
                </a:cxnLst>
                <a:rect l="0" t="0" r="r" b="b"/>
                <a:pathLst>
                  <a:path w="34" h="8">
                    <a:moveTo>
                      <a:pt x="34" y="1"/>
                    </a:moveTo>
                    <a:lnTo>
                      <a:pt x="0" y="0"/>
                    </a:lnTo>
                    <a:lnTo>
                      <a:pt x="1" y="8"/>
                    </a:lnTo>
                    <a:lnTo>
                      <a:pt x="34" y="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8" name="Line 1993"/>
              <p:cNvSpPr>
                <a:spLocks noChangeShapeType="1"/>
              </p:cNvSpPr>
              <p:nvPr/>
            </p:nvSpPr>
            <p:spPr bwMode="auto">
              <a:xfrm>
                <a:off x="1411" y="193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9" name="Freeform 1994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0" name="Freeform 1995"/>
              <p:cNvSpPr>
                <a:spLocks/>
              </p:cNvSpPr>
              <p:nvPr/>
            </p:nvSpPr>
            <p:spPr bwMode="auto">
              <a:xfrm>
                <a:off x="1411" y="1936"/>
                <a:ext cx="13" cy="11"/>
              </a:xfrm>
              <a:custGeom>
                <a:avLst/>
                <a:gdLst/>
                <a:ahLst/>
                <a:cxnLst>
                  <a:cxn ang="0">
                    <a:pos x="67" y="0"/>
                  </a:cxn>
                  <a:cxn ang="0">
                    <a:pos x="33" y="7"/>
                  </a:cxn>
                  <a:cxn ang="0">
                    <a:pos x="0" y="14"/>
                  </a:cxn>
                  <a:cxn ang="0">
                    <a:pos x="9" y="65"/>
                  </a:cxn>
                  <a:cxn ang="0">
                    <a:pos x="42" y="58"/>
                  </a:cxn>
                  <a:cxn ang="0">
                    <a:pos x="76" y="51"/>
                  </a:cxn>
                  <a:cxn ang="0">
                    <a:pos x="67" y="0"/>
                  </a:cxn>
                </a:cxnLst>
                <a:rect l="0" t="0" r="r" b="b"/>
                <a:pathLst>
                  <a:path w="76" h="65">
                    <a:moveTo>
                      <a:pt x="67" y="0"/>
                    </a:moveTo>
                    <a:lnTo>
                      <a:pt x="33" y="7"/>
                    </a:lnTo>
                    <a:lnTo>
                      <a:pt x="0" y="14"/>
                    </a:lnTo>
                    <a:lnTo>
                      <a:pt x="9" y="65"/>
                    </a:lnTo>
                    <a:lnTo>
                      <a:pt x="42" y="58"/>
                    </a:lnTo>
                    <a:lnTo>
                      <a:pt x="76" y="51"/>
                    </a:lnTo>
                    <a:lnTo>
                      <a:pt x="67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1" name="Freeform 1996"/>
              <p:cNvSpPr>
                <a:spLocks/>
              </p:cNvSpPr>
              <p:nvPr/>
            </p:nvSpPr>
            <p:spPr bwMode="auto">
              <a:xfrm>
                <a:off x="1413" y="1946"/>
                <a:ext cx="5" cy="2"/>
              </a:xfrm>
              <a:custGeom>
                <a:avLst/>
                <a:gdLst/>
                <a:ahLst/>
                <a:cxnLst>
                  <a:cxn ang="0">
                    <a:pos x="33" y="0"/>
                  </a:cxn>
                  <a:cxn ang="0">
                    <a:pos x="0" y="7"/>
                  </a:cxn>
                  <a:cxn ang="0">
                    <a:pos x="1" y="13"/>
                  </a:cxn>
                  <a:cxn ang="0">
                    <a:pos x="33" y="0"/>
                  </a:cxn>
                </a:cxnLst>
                <a:rect l="0" t="0" r="r" b="b"/>
                <a:pathLst>
                  <a:path w="33" h="13">
                    <a:moveTo>
                      <a:pt x="33" y="0"/>
                    </a:moveTo>
                    <a:lnTo>
                      <a:pt x="0" y="7"/>
                    </a:lnTo>
                    <a:lnTo>
                      <a:pt x="1" y="13"/>
                    </a:lnTo>
                    <a:lnTo>
                      <a:pt x="33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2" name="Line 1997"/>
              <p:cNvSpPr>
                <a:spLocks noChangeShapeType="1"/>
              </p:cNvSpPr>
              <p:nvPr/>
            </p:nvSpPr>
            <p:spPr bwMode="auto">
              <a:xfrm>
                <a:off x="1413" y="19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3" name="Freeform 1998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4" name="Freeform 1999"/>
              <p:cNvSpPr>
                <a:spLocks/>
              </p:cNvSpPr>
              <p:nvPr/>
            </p:nvSpPr>
            <p:spPr bwMode="auto">
              <a:xfrm>
                <a:off x="1413" y="1943"/>
                <a:ext cx="14" cy="13"/>
              </a:xfrm>
              <a:custGeom>
                <a:avLst/>
                <a:gdLst/>
                <a:ahLst/>
                <a:cxnLst>
                  <a:cxn ang="0">
                    <a:pos x="64" y="0"/>
                  </a:cxn>
                  <a:cxn ang="0">
                    <a:pos x="32" y="12"/>
                  </a:cxn>
                  <a:cxn ang="0">
                    <a:pos x="0" y="25"/>
                  </a:cxn>
                  <a:cxn ang="0">
                    <a:pos x="17" y="74"/>
                  </a:cxn>
                  <a:cxn ang="0">
                    <a:pos x="49" y="61"/>
                  </a:cxn>
                  <a:cxn ang="0">
                    <a:pos x="81" y="48"/>
                  </a:cxn>
                  <a:cxn ang="0">
                    <a:pos x="64" y="0"/>
                  </a:cxn>
                </a:cxnLst>
                <a:rect l="0" t="0" r="r" b="b"/>
                <a:pathLst>
                  <a:path w="81" h="74">
                    <a:moveTo>
                      <a:pt x="64" y="0"/>
                    </a:moveTo>
                    <a:lnTo>
                      <a:pt x="32" y="12"/>
                    </a:lnTo>
                    <a:lnTo>
                      <a:pt x="0" y="25"/>
                    </a:lnTo>
                    <a:lnTo>
                      <a:pt x="17" y="74"/>
                    </a:lnTo>
                    <a:lnTo>
                      <a:pt x="49" y="61"/>
                    </a:lnTo>
                    <a:lnTo>
                      <a:pt x="81" y="48"/>
                    </a:lnTo>
                    <a:lnTo>
                      <a:pt x="64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5" name="Freeform 2000"/>
              <p:cNvSpPr>
                <a:spLocks/>
              </p:cNvSpPr>
              <p:nvPr/>
            </p:nvSpPr>
            <p:spPr bwMode="auto">
              <a:xfrm>
                <a:off x="1416" y="1954"/>
                <a:ext cx="5" cy="3"/>
              </a:xfrm>
              <a:custGeom>
                <a:avLst/>
                <a:gdLst/>
                <a:ahLst/>
                <a:cxnLst>
                  <a:cxn ang="0">
                    <a:pos x="32" y="0"/>
                  </a:cxn>
                  <a:cxn ang="0">
                    <a:pos x="0" y="13"/>
                  </a:cxn>
                  <a:cxn ang="0">
                    <a:pos x="3" y="19"/>
                  </a:cxn>
                  <a:cxn ang="0">
                    <a:pos x="32" y="0"/>
                  </a:cxn>
                </a:cxnLst>
                <a:rect l="0" t="0" r="r" b="b"/>
                <a:pathLst>
                  <a:path w="32" h="19">
                    <a:moveTo>
                      <a:pt x="32" y="0"/>
                    </a:moveTo>
                    <a:lnTo>
                      <a:pt x="0" y="13"/>
                    </a:lnTo>
                    <a:lnTo>
                      <a:pt x="3" y="19"/>
                    </a:lnTo>
                    <a:lnTo>
                      <a:pt x="3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6" name="Line 2001"/>
              <p:cNvSpPr>
                <a:spLocks noChangeShapeType="1"/>
              </p:cNvSpPr>
              <p:nvPr/>
            </p:nvSpPr>
            <p:spPr bwMode="auto">
              <a:xfrm>
                <a:off x="1416" y="19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7" name="Freeform 2002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8" name="Freeform 2003"/>
              <p:cNvSpPr>
                <a:spLocks/>
              </p:cNvSpPr>
              <p:nvPr/>
            </p:nvSpPr>
            <p:spPr bwMode="auto">
              <a:xfrm>
                <a:off x="1416" y="1951"/>
                <a:ext cx="14" cy="13"/>
              </a:xfrm>
              <a:custGeom>
                <a:avLst/>
                <a:gdLst/>
                <a:ahLst/>
                <a:cxnLst>
                  <a:cxn ang="0">
                    <a:pos x="59" y="0"/>
                  </a:cxn>
                  <a:cxn ang="0">
                    <a:pos x="29" y="18"/>
                  </a:cxn>
                  <a:cxn ang="0">
                    <a:pos x="0" y="37"/>
                  </a:cxn>
                  <a:cxn ang="0">
                    <a:pos x="25" y="81"/>
                  </a:cxn>
                  <a:cxn ang="0">
                    <a:pos x="55" y="62"/>
                  </a:cxn>
                  <a:cxn ang="0">
                    <a:pos x="84" y="44"/>
                  </a:cxn>
                  <a:cxn ang="0">
                    <a:pos x="59" y="0"/>
                  </a:cxn>
                </a:cxnLst>
                <a:rect l="0" t="0" r="r" b="b"/>
                <a:pathLst>
                  <a:path w="84" h="81">
                    <a:moveTo>
                      <a:pt x="59" y="0"/>
                    </a:moveTo>
                    <a:lnTo>
                      <a:pt x="29" y="18"/>
                    </a:lnTo>
                    <a:lnTo>
                      <a:pt x="0" y="37"/>
                    </a:lnTo>
                    <a:lnTo>
                      <a:pt x="25" y="81"/>
                    </a:lnTo>
                    <a:lnTo>
                      <a:pt x="55" y="62"/>
                    </a:lnTo>
                    <a:lnTo>
                      <a:pt x="84" y="44"/>
                    </a:lnTo>
                    <a:lnTo>
                      <a:pt x="5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9" name="Freeform 2004"/>
              <p:cNvSpPr>
                <a:spLocks/>
              </p:cNvSpPr>
              <p:nvPr/>
            </p:nvSpPr>
            <p:spPr bwMode="auto">
              <a:xfrm>
                <a:off x="1420" y="1961"/>
                <a:ext cx="5" cy="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0" y="19"/>
                  </a:cxn>
                  <a:cxn ang="0">
                    <a:pos x="4" y="25"/>
                  </a:cxn>
                  <a:cxn ang="0">
                    <a:pos x="30" y="0"/>
                  </a:cxn>
                </a:cxnLst>
                <a:rect l="0" t="0" r="r" b="b"/>
                <a:pathLst>
                  <a:path w="30" h="25">
                    <a:moveTo>
                      <a:pt x="30" y="0"/>
                    </a:moveTo>
                    <a:lnTo>
                      <a:pt x="0" y="19"/>
                    </a:lnTo>
                    <a:lnTo>
                      <a:pt x="4" y="25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0" name="Line 2005"/>
              <p:cNvSpPr>
                <a:spLocks noChangeShapeType="1"/>
              </p:cNvSpPr>
              <p:nvPr/>
            </p:nvSpPr>
            <p:spPr bwMode="auto">
              <a:xfrm>
                <a:off x="1420" y="196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1" name="Freeform 2006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2" name="Freeform 2007"/>
              <p:cNvSpPr>
                <a:spLocks/>
              </p:cNvSpPr>
              <p:nvPr/>
            </p:nvSpPr>
            <p:spPr bwMode="auto">
              <a:xfrm>
                <a:off x="1421" y="1957"/>
                <a:ext cx="14" cy="14"/>
              </a:xfrm>
              <a:custGeom>
                <a:avLst/>
                <a:gdLst/>
                <a:ahLst/>
                <a:cxnLst>
                  <a:cxn ang="0">
                    <a:pos x="51" y="0"/>
                  </a:cxn>
                  <a:cxn ang="0">
                    <a:pos x="26" y="24"/>
                  </a:cxn>
                  <a:cxn ang="0">
                    <a:pos x="0" y="49"/>
                  </a:cxn>
                  <a:cxn ang="0">
                    <a:pos x="34" y="87"/>
                  </a:cxn>
                  <a:cxn ang="0">
                    <a:pos x="60" y="63"/>
                  </a:cxn>
                  <a:cxn ang="0">
                    <a:pos x="85" y="38"/>
                  </a:cxn>
                  <a:cxn ang="0">
                    <a:pos x="51" y="0"/>
                  </a:cxn>
                </a:cxnLst>
                <a:rect l="0" t="0" r="r" b="b"/>
                <a:pathLst>
                  <a:path w="85" h="87">
                    <a:moveTo>
                      <a:pt x="51" y="0"/>
                    </a:moveTo>
                    <a:lnTo>
                      <a:pt x="26" y="24"/>
                    </a:lnTo>
                    <a:lnTo>
                      <a:pt x="0" y="49"/>
                    </a:lnTo>
                    <a:lnTo>
                      <a:pt x="34" y="87"/>
                    </a:lnTo>
                    <a:lnTo>
                      <a:pt x="60" y="63"/>
                    </a:lnTo>
                    <a:lnTo>
                      <a:pt x="85" y="38"/>
                    </a:lnTo>
                    <a:lnTo>
                      <a:pt x="5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3" name="Freeform 2008"/>
              <p:cNvSpPr>
                <a:spLocks/>
              </p:cNvSpPr>
              <p:nvPr/>
            </p:nvSpPr>
            <p:spPr bwMode="auto">
              <a:xfrm>
                <a:off x="1427" y="1967"/>
                <a:ext cx="4" cy="5"/>
              </a:xfrm>
              <a:custGeom>
                <a:avLst/>
                <a:gdLst/>
                <a:ahLst/>
                <a:cxnLst>
                  <a:cxn ang="0">
                    <a:pos x="26" y="0"/>
                  </a:cxn>
                  <a:cxn ang="0">
                    <a:pos x="0" y="24"/>
                  </a:cxn>
                  <a:cxn ang="0">
                    <a:pos x="6" y="29"/>
                  </a:cxn>
                  <a:cxn ang="0">
                    <a:pos x="26" y="0"/>
                  </a:cxn>
                </a:cxnLst>
                <a:rect l="0" t="0" r="r" b="b"/>
                <a:pathLst>
                  <a:path w="26" h="29">
                    <a:moveTo>
                      <a:pt x="26" y="0"/>
                    </a:moveTo>
                    <a:lnTo>
                      <a:pt x="0" y="24"/>
                    </a:lnTo>
                    <a:lnTo>
                      <a:pt x="6" y="29"/>
                    </a:lnTo>
                    <a:lnTo>
                      <a:pt x="2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4" name="Line 2009"/>
              <p:cNvSpPr>
                <a:spLocks noChangeShapeType="1"/>
              </p:cNvSpPr>
              <p:nvPr/>
            </p:nvSpPr>
            <p:spPr bwMode="auto">
              <a:xfrm>
                <a:off x="1427" y="19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5" name="Freeform 2010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6" name="Freeform 2011"/>
              <p:cNvSpPr>
                <a:spLocks/>
              </p:cNvSpPr>
              <p:nvPr/>
            </p:nvSpPr>
            <p:spPr bwMode="auto">
              <a:xfrm>
                <a:off x="1428" y="1963"/>
                <a:ext cx="13" cy="14"/>
              </a:xfrm>
              <a:custGeom>
                <a:avLst/>
                <a:gdLst/>
                <a:ahLst/>
                <a:cxnLst>
                  <a:cxn ang="0">
                    <a:pos x="39" y="0"/>
                  </a:cxn>
                  <a:cxn ang="0">
                    <a:pos x="20" y="29"/>
                  </a:cxn>
                  <a:cxn ang="0">
                    <a:pos x="0" y="58"/>
                  </a:cxn>
                  <a:cxn ang="0">
                    <a:pos x="41" y="88"/>
                  </a:cxn>
                  <a:cxn ang="0">
                    <a:pos x="60" y="59"/>
                  </a:cxn>
                  <a:cxn ang="0">
                    <a:pos x="80" y="30"/>
                  </a:cxn>
                  <a:cxn ang="0">
                    <a:pos x="39" y="0"/>
                  </a:cxn>
                </a:cxnLst>
                <a:rect l="0" t="0" r="r" b="b"/>
                <a:pathLst>
                  <a:path w="80" h="88">
                    <a:moveTo>
                      <a:pt x="39" y="0"/>
                    </a:moveTo>
                    <a:lnTo>
                      <a:pt x="20" y="29"/>
                    </a:lnTo>
                    <a:lnTo>
                      <a:pt x="0" y="58"/>
                    </a:lnTo>
                    <a:lnTo>
                      <a:pt x="41" y="88"/>
                    </a:lnTo>
                    <a:lnTo>
                      <a:pt x="60" y="59"/>
                    </a:lnTo>
                    <a:lnTo>
                      <a:pt x="80" y="30"/>
                    </a:lnTo>
                    <a:lnTo>
                      <a:pt x="3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7" name="Freeform 2012"/>
              <p:cNvSpPr>
                <a:spLocks/>
              </p:cNvSpPr>
              <p:nvPr/>
            </p:nvSpPr>
            <p:spPr bwMode="auto">
              <a:xfrm>
                <a:off x="1435" y="1972"/>
                <a:ext cx="3" cy="6"/>
              </a:xfrm>
              <a:custGeom>
                <a:avLst/>
                <a:gdLst/>
                <a:ahLst/>
                <a:cxnLst>
                  <a:cxn ang="0">
                    <a:pos x="19" y="0"/>
                  </a:cxn>
                  <a:cxn ang="0">
                    <a:pos x="0" y="29"/>
                  </a:cxn>
                  <a:cxn ang="0">
                    <a:pos x="5" y="32"/>
                  </a:cxn>
                  <a:cxn ang="0">
                    <a:pos x="19" y="0"/>
                  </a:cxn>
                </a:cxnLst>
                <a:rect l="0" t="0" r="r" b="b"/>
                <a:pathLst>
                  <a:path w="19" h="32">
                    <a:moveTo>
                      <a:pt x="19" y="0"/>
                    </a:moveTo>
                    <a:lnTo>
                      <a:pt x="0" y="29"/>
                    </a:lnTo>
                    <a:lnTo>
                      <a:pt x="5" y="32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8" name="Line 2013"/>
              <p:cNvSpPr>
                <a:spLocks noChangeShapeType="1"/>
              </p:cNvSpPr>
              <p:nvPr/>
            </p:nvSpPr>
            <p:spPr bwMode="auto">
              <a:xfrm>
                <a:off x="1435" y="197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9" name="Freeform 2014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0" name="Freeform 2015"/>
              <p:cNvSpPr>
                <a:spLocks/>
              </p:cNvSpPr>
              <p:nvPr/>
            </p:nvSpPr>
            <p:spPr bwMode="auto">
              <a:xfrm>
                <a:off x="1436" y="1967"/>
                <a:ext cx="12" cy="15"/>
              </a:xfrm>
              <a:custGeom>
                <a:avLst/>
                <a:gdLst/>
                <a:ahLst/>
                <a:cxnLst>
                  <a:cxn ang="0">
                    <a:pos x="29" y="0"/>
                  </a:cxn>
                  <a:cxn ang="0">
                    <a:pos x="14" y="33"/>
                  </a:cxn>
                  <a:cxn ang="0">
                    <a:pos x="0" y="65"/>
                  </a:cxn>
                  <a:cxn ang="0">
                    <a:pos x="44" y="87"/>
                  </a:cxn>
                  <a:cxn ang="0">
                    <a:pos x="58" y="55"/>
                  </a:cxn>
                  <a:cxn ang="0">
                    <a:pos x="73" y="22"/>
                  </a:cxn>
                  <a:cxn ang="0">
                    <a:pos x="29" y="0"/>
                  </a:cxn>
                </a:cxnLst>
                <a:rect l="0" t="0" r="r" b="b"/>
                <a:pathLst>
                  <a:path w="73" h="87">
                    <a:moveTo>
                      <a:pt x="29" y="0"/>
                    </a:moveTo>
                    <a:lnTo>
                      <a:pt x="14" y="33"/>
                    </a:lnTo>
                    <a:lnTo>
                      <a:pt x="0" y="65"/>
                    </a:lnTo>
                    <a:lnTo>
                      <a:pt x="44" y="87"/>
                    </a:lnTo>
                    <a:lnTo>
                      <a:pt x="58" y="55"/>
                    </a:lnTo>
                    <a:lnTo>
                      <a:pt x="73" y="22"/>
                    </a:lnTo>
                    <a:lnTo>
                      <a:pt x="2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1" name="Freeform 2016"/>
              <p:cNvSpPr>
                <a:spLocks/>
              </p:cNvSpPr>
              <p:nvPr/>
            </p:nvSpPr>
            <p:spPr bwMode="auto">
              <a:xfrm>
                <a:off x="1443" y="1976"/>
                <a:ext cx="2" cy="6"/>
              </a:xfrm>
              <a:custGeom>
                <a:avLst/>
                <a:gdLst/>
                <a:ahLst/>
                <a:cxnLst>
                  <a:cxn ang="0">
                    <a:pos x="14" y="0"/>
                  </a:cxn>
                  <a:cxn ang="0">
                    <a:pos x="0" y="32"/>
                  </a:cxn>
                  <a:cxn ang="0">
                    <a:pos x="7" y="35"/>
                  </a:cxn>
                  <a:cxn ang="0">
                    <a:pos x="14" y="0"/>
                  </a:cxn>
                </a:cxnLst>
                <a:rect l="0" t="0" r="r" b="b"/>
                <a:pathLst>
                  <a:path w="14" h="35">
                    <a:moveTo>
                      <a:pt x="14" y="0"/>
                    </a:moveTo>
                    <a:lnTo>
                      <a:pt x="0" y="32"/>
                    </a:lnTo>
                    <a:lnTo>
                      <a:pt x="7" y="35"/>
                    </a:ln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2" name="Line 2017"/>
              <p:cNvSpPr>
                <a:spLocks noChangeShapeType="1"/>
              </p:cNvSpPr>
              <p:nvPr/>
            </p:nvSpPr>
            <p:spPr bwMode="auto">
              <a:xfrm>
                <a:off x="1443" y="198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3" name="Freeform 2018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4" name="Freeform 2019"/>
              <p:cNvSpPr>
                <a:spLocks/>
              </p:cNvSpPr>
              <p:nvPr/>
            </p:nvSpPr>
            <p:spPr bwMode="auto">
              <a:xfrm>
                <a:off x="1444" y="1970"/>
                <a:ext cx="11" cy="14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7" y="35"/>
                  </a:cxn>
                  <a:cxn ang="0">
                    <a:pos x="0" y="70"/>
                  </a:cxn>
                  <a:cxn ang="0">
                    <a:pos x="48" y="81"/>
                  </a:cxn>
                  <a:cxn ang="0">
                    <a:pos x="56" y="46"/>
                  </a:cxn>
                  <a:cxn ang="0">
                    <a:pos x="63" y="12"/>
                  </a:cxn>
                  <a:cxn ang="0">
                    <a:pos x="15" y="0"/>
                  </a:cxn>
                </a:cxnLst>
                <a:rect l="0" t="0" r="r" b="b"/>
                <a:pathLst>
                  <a:path w="63" h="81">
                    <a:moveTo>
                      <a:pt x="15" y="0"/>
                    </a:moveTo>
                    <a:lnTo>
                      <a:pt x="7" y="35"/>
                    </a:lnTo>
                    <a:lnTo>
                      <a:pt x="0" y="70"/>
                    </a:lnTo>
                    <a:lnTo>
                      <a:pt x="48" y="81"/>
                    </a:lnTo>
                    <a:lnTo>
                      <a:pt x="56" y="46"/>
                    </a:lnTo>
                    <a:lnTo>
                      <a:pt x="63" y="12"/>
                    </a:lnTo>
                    <a:lnTo>
                      <a:pt x="15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5" name="Freeform 2020"/>
              <p:cNvSpPr>
                <a:spLocks/>
              </p:cNvSpPr>
              <p:nvPr/>
            </p:nvSpPr>
            <p:spPr bwMode="auto">
              <a:xfrm>
                <a:off x="1452" y="1978"/>
                <a:ext cx="1" cy="6"/>
              </a:xfrm>
              <a:custGeom>
                <a:avLst/>
                <a:gdLst/>
                <a:ahLst/>
                <a:cxnLst>
                  <a:cxn ang="0">
                    <a:pos x="8" y="0"/>
                  </a:cxn>
                  <a:cxn ang="0">
                    <a:pos x="0" y="35"/>
                  </a:cxn>
                  <a:cxn ang="0">
                    <a:pos x="7" y="36"/>
                  </a:cxn>
                  <a:cxn ang="0">
                    <a:pos x="8" y="0"/>
                  </a:cxn>
                </a:cxnLst>
                <a:rect l="0" t="0" r="r" b="b"/>
                <a:pathLst>
                  <a:path w="8" h="36">
                    <a:moveTo>
                      <a:pt x="8" y="0"/>
                    </a:moveTo>
                    <a:lnTo>
                      <a:pt x="0" y="35"/>
                    </a:lnTo>
                    <a:lnTo>
                      <a:pt x="7" y="36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6" name="Line 2021"/>
              <p:cNvSpPr>
                <a:spLocks noChangeShapeType="1"/>
              </p:cNvSpPr>
              <p:nvPr/>
            </p:nvSpPr>
            <p:spPr bwMode="auto">
              <a:xfrm>
                <a:off x="1452" y="198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7" name="Freeform 2022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8" name="Freeform 2023"/>
              <p:cNvSpPr>
                <a:spLocks/>
              </p:cNvSpPr>
              <p:nvPr/>
            </p:nvSpPr>
            <p:spPr bwMode="auto">
              <a:xfrm>
                <a:off x="1453" y="1972"/>
                <a:ext cx="9" cy="12"/>
              </a:xfrm>
              <a:custGeom>
                <a:avLst/>
                <a:gdLst/>
                <a:ahLst/>
                <a:cxnLst>
                  <a:cxn ang="0">
                    <a:pos x="2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49" y="75"/>
                  </a:cxn>
                  <a:cxn ang="0">
                    <a:pos x="50" y="39"/>
                  </a:cxn>
                  <a:cxn ang="0">
                    <a:pos x="51" y="3"/>
                  </a:cxn>
                  <a:cxn ang="0">
                    <a:pos x="2" y="0"/>
                  </a:cxn>
                </a:cxnLst>
                <a:rect l="0" t="0" r="r" b="b"/>
                <a:pathLst>
                  <a:path w="51" h="75">
                    <a:moveTo>
                      <a:pt x="2" y="0"/>
                    </a:moveTo>
                    <a:lnTo>
                      <a:pt x="1" y="36"/>
                    </a:lnTo>
                    <a:lnTo>
                      <a:pt x="0" y="72"/>
                    </a:lnTo>
                    <a:lnTo>
                      <a:pt x="49" y="75"/>
                    </a:lnTo>
                    <a:lnTo>
                      <a:pt x="50" y="39"/>
                    </a:lnTo>
                    <a:lnTo>
                      <a:pt x="51" y="3"/>
                    </a:lnTo>
                    <a:lnTo>
                      <a:pt x="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9" name="Freeform 2024"/>
              <p:cNvSpPr>
                <a:spLocks/>
              </p:cNvSpPr>
              <p:nvPr/>
            </p:nvSpPr>
            <p:spPr bwMode="auto">
              <a:xfrm>
                <a:off x="1461" y="1978"/>
                <a:ext cx="1" cy="6"/>
              </a:xfrm>
              <a:custGeom>
                <a:avLst/>
                <a:gdLst/>
                <a:ahLst/>
                <a:cxnLst>
                  <a:cxn ang="0">
                    <a:pos x="1" y="0"/>
                  </a:cxn>
                  <a:cxn ang="0">
                    <a:pos x="0" y="36"/>
                  </a:cxn>
                  <a:cxn ang="0">
                    <a:pos x="7" y="36"/>
                  </a:cxn>
                  <a:cxn ang="0">
                    <a:pos x="1" y="0"/>
                  </a:cxn>
                </a:cxnLst>
                <a:rect l="0" t="0" r="r" b="b"/>
                <a:pathLst>
                  <a:path w="7" h="36">
                    <a:moveTo>
                      <a:pt x="1" y="0"/>
                    </a:moveTo>
                    <a:lnTo>
                      <a:pt x="0" y="36"/>
                    </a:lnTo>
                    <a:lnTo>
                      <a:pt x="7" y="36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23" name="Line 2026"/>
            <p:cNvSpPr>
              <a:spLocks noChangeShapeType="1"/>
            </p:cNvSpPr>
            <p:nvPr/>
          </p:nvSpPr>
          <p:spPr bwMode="auto">
            <a:xfrm>
              <a:off x="1485" y="198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027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028"/>
            <p:cNvSpPr>
              <a:spLocks/>
            </p:cNvSpPr>
            <p:nvPr/>
          </p:nvSpPr>
          <p:spPr bwMode="auto">
            <a:xfrm>
              <a:off x="1485" y="1971"/>
              <a:ext cx="10" cy="13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5" y="46"/>
                </a:cxn>
                <a:cxn ang="0">
                  <a:pos x="11" y="82"/>
                </a:cxn>
                <a:cxn ang="0">
                  <a:pos x="60" y="72"/>
                </a:cxn>
                <a:cxn ang="0">
                  <a:pos x="55" y="36"/>
                </a:cxn>
                <a:cxn ang="0">
                  <a:pos x="49" y="0"/>
                </a:cxn>
                <a:cxn ang="0">
                  <a:pos x="0" y="10"/>
                </a:cxn>
              </a:cxnLst>
              <a:rect l="0" t="0" r="r" b="b"/>
              <a:pathLst>
                <a:path w="60" h="82">
                  <a:moveTo>
                    <a:pt x="0" y="10"/>
                  </a:moveTo>
                  <a:lnTo>
                    <a:pt x="5" y="46"/>
                  </a:lnTo>
                  <a:lnTo>
                    <a:pt x="11" y="82"/>
                  </a:lnTo>
                  <a:lnTo>
                    <a:pt x="60" y="72"/>
                  </a:lnTo>
                  <a:lnTo>
                    <a:pt x="55" y="36"/>
                  </a:lnTo>
                  <a:lnTo>
                    <a:pt x="49" y="0"/>
                  </a:lnTo>
                  <a:lnTo>
                    <a:pt x="0" y="1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029"/>
            <p:cNvSpPr>
              <a:spLocks/>
            </p:cNvSpPr>
            <p:nvPr/>
          </p:nvSpPr>
          <p:spPr bwMode="auto">
            <a:xfrm>
              <a:off x="1494" y="1977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1" y="34"/>
                </a:cxn>
                <a:cxn ang="0">
                  <a:pos x="0" y="0"/>
                </a:cxn>
              </a:cxnLst>
              <a:rect l="0" t="0" r="r" b="b"/>
              <a:pathLst>
                <a:path w="11" h="36">
                  <a:moveTo>
                    <a:pt x="0" y="0"/>
                  </a:moveTo>
                  <a:lnTo>
                    <a:pt x="5" y="36"/>
                  </a:lnTo>
                  <a:lnTo>
                    <a:pt x="11" y="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" name="Line 2030"/>
            <p:cNvSpPr>
              <a:spLocks noChangeShapeType="1"/>
            </p:cNvSpPr>
            <p:nvPr/>
          </p:nvSpPr>
          <p:spPr bwMode="auto">
            <a:xfrm flipV="1">
              <a:off x="1495" y="198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" name="Freeform 2031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" name="Freeform 2032"/>
            <p:cNvSpPr>
              <a:spLocks/>
            </p:cNvSpPr>
            <p:nvPr/>
          </p:nvSpPr>
          <p:spPr bwMode="auto">
            <a:xfrm>
              <a:off x="1492" y="1968"/>
              <a:ext cx="11" cy="15"/>
            </a:xfrm>
            <a:custGeom>
              <a:avLst/>
              <a:gdLst/>
              <a:ahLst/>
              <a:cxnLst>
                <a:cxn ang="0">
                  <a:pos x="0" y="18"/>
                </a:cxn>
                <a:cxn ang="0">
                  <a:pos x="11" y="51"/>
                </a:cxn>
                <a:cxn ang="0">
                  <a:pos x="22" y="85"/>
                </a:cxn>
                <a:cxn ang="0">
                  <a:pos x="68" y="68"/>
                </a:cxn>
                <a:cxn ang="0">
                  <a:pos x="57" y="34"/>
                </a:cxn>
                <a:cxn ang="0">
                  <a:pos x="46" y="0"/>
                </a:cxn>
                <a:cxn ang="0">
                  <a:pos x="0" y="18"/>
                </a:cxn>
              </a:cxnLst>
              <a:rect l="0" t="0" r="r" b="b"/>
              <a:pathLst>
                <a:path w="68" h="85">
                  <a:moveTo>
                    <a:pt x="0" y="18"/>
                  </a:moveTo>
                  <a:lnTo>
                    <a:pt x="11" y="51"/>
                  </a:lnTo>
                  <a:lnTo>
                    <a:pt x="22" y="85"/>
                  </a:lnTo>
                  <a:lnTo>
                    <a:pt x="68" y="68"/>
                  </a:lnTo>
                  <a:lnTo>
                    <a:pt x="57" y="34"/>
                  </a:lnTo>
                  <a:lnTo>
                    <a:pt x="46" y="0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" name="Freeform 2033"/>
            <p:cNvSpPr>
              <a:spLocks/>
            </p:cNvSpPr>
            <p:nvPr/>
          </p:nvSpPr>
          <p:spPr bwMode="auto">
            <a:xfrm>
              <a:off x="1501" y="1974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1" y="34"/>
                </a:cxn>
                <a:cxn ang="0">
                  <a:pos x="19" y="30"/>
                </a:cxn>
                <a:cxn ang="0">
                  <a:pos x="0" y="0"/>
                </a:cxn>
              </a:cxnLst>
              <a:rect l="0" t="0" r="r" b="b"/>
              <a:pathLst>
                <a:path w="19" h="34">
                  <a:moveTo>
                    <a:pt x="0" y="0"/>
                  </a:moveTo>
                  <a:lnTo>
                    <a:pt x="11" y="34"/>
                  </a:lnTo>
                  <a:lnTo>
                    <a:pt x="19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" name="Line 2034"/>
            <p:cNvSpPr>
              <a:spLocks noChangeShapeType="1"/>
            </p:cNvSpPr>
            <p:nvPr/>
          </p:nvSpPr>
          <p:spPr bwMode="auto">
            <a:xfrm flipV="1">
              <a:off x="1503" y="1979"/>
              <a:ext cx="2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" name="Freeform 2035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" name="Freeform 2036"/>
            <p:cNvSpPr>
              <a:spLocks/>
            </p:cNvSpPr>
            <p:nvPr/>
          </p:nvSpPr>
          <p:spPr bwMode="auto">
            <a:xfrm>
              <a:off x="1498" y="1964"/>
              <a:ext cx="14" cy="15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8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8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" name="Freeform 2037"/>
            <p:cNvSpPr>
              <a:spLocks/>
            </p:cNvSpPr>
            <p:nvPr/>
          </p:nvSpPr>
          <p:spPr bwMode="auto">
            <a:xfrm>
              <a:off x="1508" y="1969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" name="Line 2038"/>
            <p:cNvSpPr>
              <a:spLocks noChangeShapeType="1"/>
            </p:cNvSpPr>
            <p:nvPr/>
          </p:nvSpPr>
          <p:spPr bwMode="auto">
            <a:xfrm flipV="1">
              <a:off x="1512" y="1974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" name="Freeform 2039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" name="Freeform 2040"/>
            <p:cNvSpPr>
              <a:spLocks/>
            </p:cNvSpPr>
            <p:nvPr/>
          </p:nvSpPr>
          <p:spPr bwMode="auto">
            <a:xfrm>
              <a:off x="1505" y="1959"/>
              <a:ext cx="13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3" y="63"/>
                </a:cxn>
                <a:cxn ang="0">
                  <a:pos x="46" y="90"/>
                </a:cxn>
                <a:cxn ang="0">
                  <a:pos x="82" y="54"/>
                </a:cxn>
                <a:cxn ang="0">
                  <a:pos x="59" y="27"/>
                </a:cxn>
                <a:cxn ang="0">
                  <a:pos x="36" y="0"/>
                </a:cxn>
                <a:cxn ang="0">
                  <a:pos x="0" y="36"/>
                </a:cxn>
              </a:cxnLst>
              <a:rect l="0" t="0" r="r" b="b"/>
              <a:pathLst>
                <a:path w="82" h="90">
                  <a:moveTo>
                    <a:pt x="0" y="36"/>
                  </a:moveTo>
                  <a:lnTo>
                    <a:pt x="23" y="63"/>
                  </a:lnTo>
                  <a:lnTo>
                    <a:pt x="46" y="90"/>
                  </a:lnTo>
                  <a:lnTo>
                    <a:pt x="82" y="54"/>
                  </a:lnTo>
                  <a:lnTo>
                    <a:pt x="59" y="27"/>
                  </a:lnTo>
                  <a:lnTo>
                    <a:pt x="36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" name="Freeform 2041"/>
            <p:cNvSpPr>
              <a:spLocks/>
            </p:cNvSpPr>
            <p:nvPr/>
          </p:nvSpPr>
          <p:spPr bwMode="auto">
            <a:xfrm>
              <a:off x="1515" y="1963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8" y="21"/>
                </a:cxn>
                <a:cxn ang="0">
                  <a:pos x="0" y="0"/>
                </a:cxn>
              </a:cxnLst>
              <a:rect l="0" t="0" r="r" b="b"/>
              <a:pathLst>
                <a:path w="28" h="27">
                  <a:moveTo>
                    <a:pt x="0" y="0"/>
                  </a:moveTo>
                  <a:lnTo>
                    <a:pt x="23" y="27"/>
                  </a:lnTo>
                  <a:lnTo>
                    <a:pt x="28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" name="Line 2042"/>
            <p:cNvSpPr>
              <a:spLocks noChangeShapeType="1"/>
            </p:cNvSpPr>
            <p:nvPr/>
          </p:nvSpPr>
          <p:spPr bwMode="auto">
            <a:xfrm flipV="1">
              <a:off x="1518" y="196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" name="Freeform 2043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2044"/>
            <p:cNvSpPr>
              <a:spLocks/>
            </p:cNvSpPr>
            <p:nvPr/>
          </p:nvSpPr>
          <p:spPr bwMode="auto">
            <a:xfrm>
              <a:off x="1510" y="1953"/>
              <a:ext cx="14" cy="14"/>
            </a:xfrm>
            <a:custGeom>
              <a:avLst/>
              <a:gdLst/>
              <a:ahLst/>
              <a:cxnLst>
                <a:cxn ang="0">
                  <a:pos x="0" y="43"/>
                </a:cxn>
                <a:cxn ang="0">
                  <a:pos x="27" y="64"/>
                </a:cxn>
                <a:cxn ang="0">
                  <a:pos x="55" y="85"/>
                </a:cxn>
                <a:cxn ang="0">
                  <a:pos x="83" y="42"/>
                </a:cxn>
                <a:cxn ang="0">
                  <a:pos x="56" y="21"/>
                </a:cxn>
                <a:cxn ang="0">
                  <a:pos x="28" y="0"/>
                </a:cxn>
                <a:cxn ang="0">
                  <a:pos x="0" y="43"/>
                </a:cxn>
              </a:cxnLst>
              <a:rect l="0" t="0" r="r" b="b"/>
              <a:pathLst>
                <a:path w="83" h="85">
                  <a:moveTo>
                    <a:pt x="0" y="43"/>
                  </a:moveTo>
                  <a:lnTo>
                    <a:pt x="27" y="64"/>
                  </a:lnTo>
                  <a:lnTo>
                    <a:pt x="55" y="85"/>
                  </a:lnTo>
                  <a:lnTo>
                    <a:pt x="83" y="42"/>
                  </a:lnTo>
                  <a:lnTo>
                    <a:pt x="56" y="21"/>
                  </a:lnTo>
                  <a:lnTo>
                    <a:pt x="28" y="0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2045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28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  <a:cxn ang="0">
                  <a:pos x="28" y="36"/>
                </a:cxn>
              </a:cxnLst>
              <a:rect l="0" t="0" r="r" b="b"/>
              <a:pathLst>
                <a:path w="62" h="57">
                  <a:moveTo>
                    <a:pt x="28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  <a:lnTo>
                    <a:pt x="28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2046"/>
            <p:cNvSpPr>
              <a:spLocks/>
            </p:cNvSpPr>
            <p:nvPr/>
          </p:nvSpPr>
          <p:spPr bwMode="auto">
            <a:xfrm>
              <a:off x="1515" y="1950"/>
              <a:ext cx="10" cy="10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4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4"/>
                </a:cxn>
                <a:cxn ang="0">
                  <a:pos x="51" y="9"/>
                </a:cxn>
                <a:cxn ang="0">
                  <a:pos x="57" y="18"/>
                </a:cxn>
                <a:cxn ang="0">
                  <a:pos x="61" y="28"/>
                </a:cxn>
                <a:cxn ang="0">
                  <a:pos x="62" y="37"/>
                </a:cxn>
                <a:cxn ang="0">
                  <a:pos x="60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4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4"/>
                  </a:lnTo>
                  <a:lnTo>
                    <a:pt x="51" y="9"/>
                  </a:lnTo>
                  <a:lnTo>
                    <a:pt x="57" y="18"/>
                  </a:lnTo>
                  <a:lnTo>
                    <a:pt x="61" y="28"/>
                  </a:lnTo>
                  <a:lnTo>
                    <a:pt x="62" y="37"/>
                  </a:lnTo>
                  <a:lnTo>
                    <a:pt x="60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2047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2048"/>
            <p:cNvSpPr>
              <a:spLocks/>
            </p:cNvSpPr>
            <p:nvPr/>
          </p:nvSpPr>
          <p:spPr bwMode="auto">
            <a:xfrm>
              <a:off x="1514" y="1950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6"/>
                </a:cxn>
                <a:cxn ang="0">
                  <a:pos x="57" y="13"/>
                </a:cxn>
                <a:cxn ang="0">
                  <a:pos x="61" y="21"/>
                </a:cxn>
                <a:cxn ang="0">
                  <a:pos x="65" y="32"/>
                </a:cxn>
                <a:cxn ang="0">
                  <a:pos x="65" y="42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6"/>
                  </a:lnTo>
                  <a:lnTo>
                    <a:pt x="57" y="13"/>
                  </a:lnTo>
                  <a:lnTo>
                    <a:pt x="61" y="21"/>
                  </a:lnTo>
                  <a:lnTo>
                    <a:pt x="65" y="32"/>
                  </a:lnTo>
                  <a:lnTo>
                    <a:pt x="65" y="42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2049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2050"/>
            <p:cNvSpPr>
              <a:spLocks/>
            </p:cNvSpPr>
            <p:nvPr/>
          </p:nvSpPr>
          <p:spPr bwMode="auto">
            <a:xfrm>
              <a:off x="1511" y="1954"/>
              <a:ext cx="13" cy="13"/>
            </a:xfrm>
            <a:custGeom>
              <a:avLst/>
              <a:gdLst/>
              <a:ahLst/>
              <a:cxnLst>
                <a:cxn ang="0">
                  <a:pos x="82" y="30"/>
                </a:cxn>
                <a:cxn ang="0">
                  <a:pos x="52" y="15"/>
                </a:cxn>
                <a:cxn ang="0">
                  <a:pos x="21" y="0"/>
                </a:cxn>
                <a:cxn ang="0">
                  <a:pos x="0" y="48"/>
                </a:cxn>
                <a:cxn ang="0">
                  <a:pos x="31" y="63"/>
                </a:cxn>
                <a:cxn ang="0">
                  <a:pos x="62" y="78"/>
                </a:cxn>
                <a:cxn ang="0">
                  <a:pos x="82" y="30"/>
                </a:cxn>
              </a:cxnLst>
              <a:rect l="0" t="0" r="r" b="b"/>
              <a:pathLst>
                <a:path w="82" h="78">
                  <a:moveTo>
                    <a:pt x="82" y="30"/>
                  </a:moveTo>
                  <a:lnTo>
                    <a:pt x="52" y="15"/>
                  </a:lnTo>
                  <a:lnTo>
                    <a:pt x="21" y="0"/>
                  </a:lnTo>
                  <a:lnTo>
                    <a:pt x="0" y="48"/>
                  </a:lnTo>
                  <a:lnTo>
                    <a:pt x="31" y="63"/>
                  </a:lnTo>
                  <a:lnTo>
                    <a:pt x="62" y="78"/>
                  </a:lnTo>
                  <a:lnTo>
                    <a:pt x="82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2051"/>
            <p:cNvSpPr>
              <a:spLocks/>
            </p:cNvSpPr>
            <p:nvPr/>
          </p:nvSpPr>
          <p:spPr bwMode="auto">
            <a:xfrm>
              <a:off x="1510" y="1962"/>
              <a:ext cx="6" cy="2"/>
            </a:xfrm>
            <a:custGeom>
              <a:avLst/>
              <a:gdLst/>
              <a:ahLst/>
              <a:cxnLst>
                <a:cxn ang="0">
                  <a:pos x="33" y="15"/>
                </a:cxn>
                <a:cxn ang="0">
                  <a:pos x="2" y="0"/>
                </a:cxn>
                <a:cxn ang="0">
                  <a:pos x="0" y="7"/>
                </a:cxn>
                <a:cxn ang="0">
                  <a:pos x="33" y="15"/>
                </a:cxn>
              </a:cxnLst>
              <a:rect l="0" t="0" r="r" b="b"/>
              <a:pathLst>
                <a:path w="33" h="15">
                  <a:moveTo>
                    <a:pt x="33" y="15"/>
                  </a:moveTo>
                  <a:lnTo>
                    <a:pt x="2" y="0"/>
                  </a:lnTo>
                  <a:lnTo>
                    <a:pt x="0" y="7"/>
                  </a:lnTo>
                  <a:lnTo>
                    <a:pt x="33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Line 2052"/>
            <p:cNvSpPr>
              <a:spLocks noChangeShapeType="1"/>
            </p:cNvSpPr>
            <p:nvPr/>
          </p:nvSpPr>
          <p:spPr bwMode="auto">
            <a:xfrm flipH="1">
              <a:off x="1510" y="196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2053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2054"/>
            <p:cNvSpPr>
              <a:spLocks/>
            </p:cNvSpPr>
            <p:nvPr/>
          </p:nvSpPr>
          <p:spPr bwMode="auto">
            <a:xfrm>
              <a:off x="1508" y="1963"/>
              <a:ext cx="13" cy="11"/>
            </a:xfrm>
            <a:custGeom>
              <a:avLst/>
              <a:gdLst/>
              <a:ahLst/>
              <a:cxnLst>
                <a:cxn ang="0">
                  <a:pos x="77" y="16"/>
                </a:cxn>
                <a:cxn ang="0">
                  <a:pos x="44" y="8"/>
                </a:cxn>
                <a:cxn ang="0">
                  <a:pos x="11" y="0"/>
                </a:cxn>
                <a:cxn ang="0">
                  <a:pos x="0" y="51"/>
                </a:cxn>
                <a:cxn ang="0">
                  <a:pos x="33" y="59"/>
                </a:cxn>
                <a:cxn ang="0">
                  <a:pos x="66" y="67"/>
                </a:cxn>
                <a:cxn ang="0">
                  <a:pos x="77" y="16"/>
                </a:cxn>
              </a:cxnLst>
              <a:rect l="0" t="0" r="r" b="b"/>
              <a:pathLst>
                <a:path w="77" h="67">
                  <a:moveTo>
                    <a:pt x="77" y="16"/>
                  </a:moveTo>
                  <a:lnTo>
                    <a:pt x="44" y="8"/>
                  </a:lnTo>
                  <a:lnTo>
                    <a:pt x="11" y="0"/>
                  </a:lnTo>
                  <a:lnTo>
                    <a:pt x="0" y="51"/>
                  </a:lnTo>
                  <a:lnTo>
                    <a:pt x="33" y="59"/>
                  </a:lnTo>
                  <a:lnTo>
                    <a:pt x="66" y="67"/>
                  </a:lnTo>
                  <a:lnTo>
                    <a:pt x="77" y="1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2055"/>
            <p:cNvSpPr>
              <a:spLocks/>
            </p:cNvSpPr>
            <p:nvPr/>
          </p:nvSpPr>
          <p:spPr bwMode="auto">
            <a:xfrm>
              <a:off x="1508" y="1971"/>
              <a:ext cx="6" cy="2"/>
            </a:xfrm>
            <a:custGeom>
              <a:avLst/>
              <a:gdLst/>
              <a:ahLst/>
              <a:cxnLst>
                <a:cxn ang="0">
                  <a:pos x="34" y="8"/>
                </a:cxn>
                <a:cxn ang="0">
                  <a:pos x="1" y="0"/>
                </a:cxn>
                <a:cxn ang="0">
                  <a:pos x="0" y="7"/>
                </a:cxn>
                <a:cxn ang="0">
                  <a:pos x="34" y="8"/>
                </a:cxn>
              </a:cxnLst>
              <a:rect l="0" t="0" r="r" b="b"/>
              <a:pathLst>
                <a:path w="34" h="8">
                  <a:moveTo>
                    <a:pt x="34" y="8"/>
                  </a:moveTo>
                  <a:lnTo>
                    <a:pt x="1" y="0"/>
                  </a:lnTo>
                  <a:lnTo>
                    <a:pt x="0" y="7"/>
                  </a:lnTo>
                  <a:lnTo>
                    <a:pt x="34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Line 2056"/>
            <p:cNvSpPr>
              <a:spLocks noChangeShapeType="1"/>
            </p:cNvSpPr>
            <p:nvPr/>
          </p:nvSpPr>
          <p:spPr bwMode="auto">
            <a:xfrm flipH="1">
              <a:off x="1508" y="197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2057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2058"/>
            <p:cNvSpPr>
              <a:spLocks/>
            </p:cNvSpPr>
            <p:nvPr/>
          </p:nvSpPr>
          <p:spPr bwMode="auto">
            <a:xfrm>
              <a:off x="1508" y="1972"/>
              <a:ext cx="12" cy="10"/>
            </a:xfrm>
            <a:custGeom>
              <a:avLst/>
              <a:gdLst/>
              <a:ahLst/>
              <a:cxnLst>
                <a:cxn ang="0">
                  <a:pos x="69" y="2"/>
                </a:cxn>
                <a:cxn ang="0">
                  <a:pos x="35" y="1"/>
                </a:cxn>
                <a:cxn ang="0">
                  <a:pos x="1" y="0"/>
                </a:cxn>
                <a:cxn ang="0">
                  <a:pos x="0" y="52"/>
                </a:cxn>
                <a:cxn ang="0">
                  <a:pos x="34" y="53"/>
                </a:cxn>
                <a:cxn ang="0">
                  <a:pos x="68" y="54"/>
                </a:cxn>
                <a:cxn ang="0">
                  <a:pos x="69" y="2"/>
                </a:cxn>
              </a:cxnLst>
              <a:rect l="0" t="0" r="r" b="b"/>
              <a:pathLst>
                <a:path w="69" h="54">
                  <a:moveTo>
                    <a:pt x="69" y="2"/>
                  </a:moveTo>
                  <a:lnTo>
                    <a:pt x="35" y="1"/>
                  </a:lnTo>
                  <a:lnTo>
                    <a:pt x="1" y="0"/>
                  </a:lnTo>
                  <a:lnTo>
                    <a:pt x="0" y="52"/>
                  </a:lnTo>
                  <a:lnTo>
                    <a:pt x="34" y="53"/>
                  </a:lnTo>
                  <a:lnTo>
                    <a:pt x="68" y="54"/>
                  </a:lnTo>
                  <a:lnTo>
                    <a:pt x="69" y="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2059"/>
            <p:cNvSpPr>
              <a:spLocks/>
            </p:cNvSpPr>
            <p:nvPr/>
          </p:nvSpPr>
          <p:spPr bwMode="auto">
            <a:xfrm>
              <a:off x="1508" y="1981"/>
              <a:ext cx="6" cy="1"/>
            </a:xfrm>
            <a:custGeom>
              <a:avLst/>
              <a:gdLst/>
              <a:ahLst/>
              <a:cxnLst>
                <a:cxn ang="0">
                  <a:pos x="34" y="1"/>
                </a:cxn>
                <a:cxn ang="0">
                  <a:pos x="0" y="0"/>
                </a:cxn>
                <a:cxn ang="0">
                  <a:pos x="0" y="7"/>
                </a:cxn>
                <a:cxn ang="0">
                  <a:pos x="34" y="1"/>
                </a:cxn>
              </a:cxnLst>
              <a:rect l="0" t="0" r="r" b="b"/>
              <a:pathLst>
                <a:path w="34" h="7">
                  <a:moveTo>
                    <a:pt x="34" y="1"/>
                  </a:moveTo>
                  <a:lnTo>
                    <a:pt x="0" y="0"/>
                  </a:lnTo>
                  <a:lnTo>
                    <a:pt x="0" y="7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Line 2060"/>
            <p:cNvSpPr>
              <a:spLocks noChangeShapeType="1"/>
            </p:cNvSpPr>
            <p:nvPr/>
          </p:nvSpPr>
          <p:spPr bwMode="auto">
            <a:xfrm>
              <a:off x="1508" y="198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2061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2062"/>
            <p:cNvSpPr>
              <a:spLocks/>
            </p:cNvSpPr>
            <p:nvPr/>
          </p:nvSpPr>
          <p:spPr bwMode="auto">
            <a:xfrm>
              <a:off x="1508" y="1980"/>
              <a:ext cx="13" cy="11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6"/>
                </a:cxn>
                <a:cxn ang="0">
                  <a:pos x="0" y="12"/>
                </a:cxn>
                <a:cxn ang="0">
                  <a:pos x="7" y="64"/>
                </a:cxn>
                <a:cxn ang="0">
                  <a:pos x="41" y="58"/>
                </a:cxn>
                <a:cxn ang="0">
                  <a:pos x="75" y="53"/>
                </a:cxn>
                <a:cxn ang="0">
                  <a:pos x="68" y="0"/>
                </a:cxn>
              </a:cxnLst>
              <a:rect l="0" t="0" r="r" b="b"/>
              <a:pathLst>
                <a:path w="75" h="64">
                  <a:moveTo>
                    <a:pt x="68" y="0"/>
                  </a:moveTo>
                  <a:lnTo>
                    <a:pt x="34" y="6"/>
                  </a:lnTo>
                  <a:lnTo>
                    <a:pt x="0" y="12"/>
                  </a:lnTo>
                  <a:lnTo>
                    <a:pt x="7" y="64"/>
                  </a:lnTo>
                  <a:lnTo>
                    <a:pt x="41" y="58"/>
                  </a:lnTo>
                  <a:lnTo>
                    <a:pt x="75" y="53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2063"/>
            <p:cNvSpPr>
              <a:spLocks/>
            </p:cNvSpPr>
            <p:nvPr/>
          </p:nvSpPr>
          <p:spPr bwMode="auto">
            <a:xfrm>
              <a:off x="1509" y="1990"/>
              <a:ext cx="6" cy="2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6"/>
                </a:cxn>
                <a:cxn ang="0">
                  <a:pos x="2" y="13"/>
                </a:cxn>
                <a:cxn ang="0">
                  <a:pos x="34" y="0"/>
                </a:cxn>
              </a:cxnLst>
              <a:rect l="0" t="0" r="r" b="b"/>
              <a:pathLst>
                <a:path w="34" h="13">
                  <a:moveTo>
                    <a:pt x="34" y="0"/>
                  </a:moveTo>
                  <a:lnTo>
                    <a:pt x="0" y="6"/>
                  </a:lnTo>
                  <a:lnTo>
                    <a:pt x="2" y="13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Line 2064"/>
            <p:cNvSpPr>
              <a:spLocks noChangeShapeType="1"/>
            </p:cNvSpPr>
            <p:nvPr/>
          </p:nvSpPr>
          <p:spPr bwMode="auto">
            <a:xfrm>
              <a:off x="1509" y="199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2065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2066"/>
            <p:cNvSpPr>
              <a:spLocks/>
            </p:cNvSpPr>
            <p:nvPr/>
          </p:nvSpPr>
          <p:spPr bwMode="auto">
            <a:xfrm>
              <a:off x="1510" y="1988"/>
              <a:ext cx="13" cy="12"/>
            </a:xfrm>
            <a:custGeom>
              <a:avLst/>
              <a:gdLst/>
              <a:ahLst/>
              <a:cxnLst>
                <a:cxn ang="0">
                  <a:pos x="64" y="0"/>
                </a:cxn>
                <a:cxn ang="0">
                  <a:pos x="32" y="12"/>
                </a:cxn>
                <a:cxn ang="0">
                  <a:pos x="0" y="25"/>
                </a:cxn>
                <a:cxn ang="0">
                  <a:pos x="18" y="74"/>
                </a:cxn>
                <a:cxn ang="0">
                  <a:pos x="50" y="61"/>
                </a:cxn>
                <a:cxn ang="0">
                  <a:pos x="82" y="48"/>
                </a:cxn>
                <a:cxn ang="0">
                  <a:pos x="64" y="0"/>
                </a:cxn>
              </a:cxnLst>
              <a:rect l="0" t="0" r="r" b="b"/>
              <a:pathLst>
                <a:path w="82" h="74">
                  <a:moveTo>
                    <a:pt x="64" y="0"/>
                  </a:moveTo>
                  <a:lnTo>
                    <a:pt x="32" y="12"/>
                  </a:lnTo>
                  <a:lnTo>
                    <a:pt x="0" y="25"/>
                  </a:lnTo>
                  <a:lnTo>
                    <a:pt x="18" y="74"/>
                  </a:lnTo>
                  <a:lnTo>
                    <a:pt x="50" y="61"/>
                  </a:lnTo>
                  <a:lnTo>
                    <a:pt x="82" y="48"/>
                  </a:lnTo>
                  <a:lnTo>
                    <a:pt x="64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2067"/>
            <p:cNvSpPr>
              <a:spLocks/>
            </p:cNvSpPr>
            <p:nvPr/>
          </p:nvSpPr>
          <p:spPr bwMode="auto">
            <a:xfrm>
              <a:off x="1513" y="1998"/>
              <a:ext cx="5" cy="3"/>
            </a:xfrm>
            <a:custGeom>
              <a:avLst/>
              <a:gdLst/>
              <a:ahLst/>
              <a:cxnLst>
                <a:cxn ang="0">
                  <a:pos x="32" y="0"/>
                </a:cxn>
                <a:cxn ang="0">
                  <a:pos x="0" y="13"/>
                </a:cxn>
                <a:cxn ang="0">
                  <a:pos x="3" y="20"/>
                </a:cxn>
                <a:cxn ang="0">
                  <a:pos x="32" y="0"/>
                </a:cxn>
              </a:cxnLst>
              <a:rect l="0" t="0" r="r" b="b"/>
              <a:pathLst>
                <a:path w="32" h="20">
                  <a:moveTo>
                    <a:pt x="32" y="0"/>
                  </a:moveTo>
                  <a:lnTo>
                    <a:pt x="0" y="13"/>
                  </a:lnTo>
                  <a:lnTo>
                    <a:pt x="3" y="20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Line 2068"/>
            <p:cNvSpPr>
              <a:spLocks noChangeShapeType="1"/>
            </p:cNvSpPr>
            <p:nvPr/>
          </p:nvSpPr>
          <p:spPr bwMode="auto">
            <a:xfrm>
              <a:off x="1513" y="200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2069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2070"/>
            <p:cNvSpPr>
              <a:spLocks/>
            </p:cNvSpPr>
            <p:nvPr/>
          </p:nvSpPr>
          <p:spPr bwMode="auto">
            <a:xfrm>
              <a:off x="1513" y="1995"/>
              <a:ext cx="14" cy="14"/>
            </a:xfrm>
            <a:custGeom>
              <a:avLst/>
              <a:gdLst/>
              <a:ahLst/>
              <a:cxnLst>
                <a:cxn ang="0">
                  <a:pos x="58" y="0"/>
                </a:cxn>
                <a:cxn ang="0">
                  <a:pos x="29" y="20"/>
                </a:cxn>
                <a:cxn ang="0">
                  <a:pos x="0" y="40"/>
                </a:cxn>
                <a:cxn ang="0">
                  <a:pos x="27" y="84"/>
                </a:cxn>
                <a:cxn ang="0">
                  <a:pos x="55" y="64"/>
                </a:cxn>
                <a:cxn ang="0">
                  <a:pos x="84" y="45"/>
                </a:cxn>
                <a:cxn ang="0">
                  <a:pos x="58" y="0"/>
                </a:cxn>
              </a:cxnLst>
              <a:rect l="0" t="0" r="r" b="b"/>
              <a:pathLst>
                <a:path w="84" h="84">
                  <a:moveTo>
                    <a:pt x="58" y="0"/>
                  </a:moveTo>
                  <a:lnTo>
                    <a:pt x="29" y="20"/>
                  </a:lnTo>
                  <a:lnTo>
                    <a:pt x="0" y="40"/>
                  </a:lnTo>
                  <a:lnTo>
                    <a:pt x="27" y="84"/>
                  </a:lnTo>
                  <a:lnTo>
                    <a:pt x="55" y="64"/>
                  </a:lnTo>
                  <a:lnTo>
                    <a:pt x="84" y="45"/>
                  </a:lnTo>
                  <a:lnTo>
                    <a:pt x="5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2071"/>
            <p:cNvSpPr>
              <a:spLocks/>
            </p:cNvSpPr>
            <p:nvPr/>
          </p:nvSpPr>
          <p:spPr bwMode="auto">
            <a:xfrm>
              <a:off x="1518" y="2006"/>
              <a:ext cx="4" cy="4"/>
            </a:xfrm>
            <a:custGeom>
              <a:avLst/>
              <a:gdLst/>
              <a:ahLst/>
              <a:cxnLst>
                <a:cxn ang="0">
                  <a:pos x="28" y="0"/>
                </a:cxn>
                <a:cxn ang="0">
                  <a:pos x="0" y="20"/>
                </a:cxn>
                <a:cxn ang="0">
                  <a:pos x="3" y="25"/>
                </a:cxn>
                <a:cxn ang="0">
                  <a:pos x="28" y="0"/>
                </a:cxn>
              </a:cxnLst>
              <a:rect l="0" t="0" r="r" b="b"/>
              <a:pathLst>
                <a:path w="28" h="25">
                  <a:moveTo>
                    <a:pt x="28" y="0"/>
                  </a:moveTo>
                  <a:lnTo>
                    <a:pt x="0" y="20"/>
                  </a:lnTo>
                  <a:lnTo>
                    <a:pt x="3" y="25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Line 2072"/>
            <p:cNvSpPr>
              <a:spLocks noChangeShapeType="1"/>
            </p:cNvSpPr>
            <p:nvPr/>
          </p:nvSpPr>
          <p:spPr bwMode="auto">
            <a:xfrm>
              <a:off x="1518" y="200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0" name="Freeform 2073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2074"/>
            <p:cNvSpPr>
              <a:spLocks/>
            </p:cNvSpPr>
            <p:nvPr/>
          </p:nvSpPr>
          <p:spPr bwMode="auto">
            <a:xfrm>
              <a:off x="1518" y="2001"/>
              <a:ext cx="14" cy="15"/>
            </a:xfrm>
            <a:custGeom>
              <a:avLst/>
              <a:gdLst/>
              <a:ahLst/>
              <a:cxnLst>
                <a:cxn ang="0">
                  <a:pos x="51" y="0"/>
                </a:cxn>
                <a:cxn ang="0">
                  <a:pos x="25" y="24"/>
                </a:cxn>
                <a:cxn ang="0">
                  <a:pos x="0" y="49"/>
                </a:cxn>
                <a:cxn ang="0">
                  <a:pos x="33" y="87"/>
                </a:cxn>
                <a:cxn ang="0">
                  <a:pos x="58" y="63"/>
                </a:cxn>
                <a:cxn ang="0">
                  <a:pos x="84" y="38"/>
                </a:cxn>
                <a:cxn ang="0">
                  <a:pos x="51" y="0"/>
                </a:cxn>
              </a:cxnLst>
              <a:rect l="0" t="0" r="r" b="b"/>
              <a:pathLst>
                <a:path w="84" h="87">
                  <a:moveTo>
                    <a:pt x="51" y="0"/>
                  </a:moveTo>
                  <a:lnTo>
                    <a:pt x="25" y="24"/>
                  </a:lnTo>
                  <a:lnTo>
                    <a:pt x="0" y="49"/>
                  </a:lnTo>
                  <a:lnTo>
                    <a:pt x="33" y="87"/>
                  </a:lnTo>
                  <a:lnTo>
                    <a:pt x="58" y="63"/>
                  </a:lnTo>
                  <a:lnTo>
                    <a:pt x="84" y="38"/>
                  </a:lnTo>
                  <a:lnTo>
                    <a:pt x="5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2" name="Freeform 2075"/>
            <p:cNvSpPr>
              <a:spLocks/>
            </p:cNvSpPr>
            <p:nvPr/>
          </p:nvSpPr>
          <p:spPr bwMode="auto">
            <a:xfrm>
              <a:off x="1524" y="2012"/>
              <a:ext cx="4" cy="5"/>
            </a:xfrm>
            <a:custGeom>
              <a:avLst/>
              <a:gdLst/>
              <a:ahLst/>
              <a:cxnLst>
                <a:cxn ang="0">
                  <a:pos x="25" y="0"/>
                </a:cxn>
                <a:cxn ang="0">
                  <a:pos x="0" y="24"/>
                </a:cxn>
                <a:cxn ang="0">
                  <a:pos x="6" y="29"/>
                </a:cxn>
                <a:cxn ang="0">
                  <a:pos x="25" y="0"/>
                </a:cxn>
              </a:cxnLst>
              <a:rect l="0" t="0" r="r" b="b"/>
              <a:pathLst>
                <a:path w="25" h="29">
                  <a:moveTo>
                    <a:pt x="25" y="0"/>
                  </a:moveTo>
                  <a:lnTo>
                    <a:pt x="0" y="24"/>
                  </a:lnTo>
                  <a:lnTo>
                    <a:pt x="6" y="29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3" name="Line 2076"/>
            <p:cNvSpPr>
              <a:spLocks noChangeShapeType="1"/>
            </p:cNvSpPr>
            <p:nvPr/>
          </p:nvSpPr>
          <p:spPr bwMode="auto">
            <a:xfrm>
              <a:off x="1524" y="201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4" name="Freeform 2077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5" name="Freeform 2078"/>
            <p:cNvSpPr>
              <a:spLocks/>
            </p:cNvSpPr>
            <p:nvPr/>
          </p:nvSpPr>
          <p:spPr bwMode="auto">
            <a:xfrm>
              <a:off x="1525" y="2007"/>
              <a:ext cx="13" cy="15"/>
            </a:xfrm>
            <a:custGeom>
              <a:avLst/>
              <a:gdLst/>
              <a:ahLst/>
              <a:cxnLst>
                <a:cxn ang="0">
                  <a:pos x="39" y="0"/>
                </a:cxn>
                <a:cxn ang="0">
                  <a:pos x="19" y="29"/>
                </a:cxn>
                <a:cxn ang="0">
                  <a:pos x="0" y="58"/>
                </a:cxn>
                <a:cxn ang="0">
                  <a:pos x="40" y="88"/>
                </a:cxn>
                <a:cxn ang="0">
                  <a:pos x="60" y="59"/>
                </a:cxn>
                <a:cxn ang="0">
                  <a:pos x="80" y="30"/>
                </a:cxn>
                <a:cxn ang="0">
                  <a:pos x="39" y="0"/>
                </a:cxn>
              </a:cxnLst>
              <a:rect l="0" t="0" r="r" b="b"/>
              <a:pathLst>
                <a:path w="80" h="88">
                  <a:moveTo>
                    <a:pt x="39" y="0"/>
                  </a:moveTo>
                  <a:lnTo>
                    <a:pt x="19" y="29"/>
                  </a:lnTo>
                  <a:lnTo>
                    <a:pt x="0" y="58"/>
                  </a:lnTo>
                  <a:lnTo>
                    <a:pt x="40" y="88"/>
                  </a:lnTo>
                  <a:lnTo>
                    <a:pt x="60" y="59"/>
                  </a:lnTo>
                  <a:lnTo>
                    <a:pt x="80" y="30"/>
                  </a:lnTo>
                  <a:lnTo>
                    <a:pt x="3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2079"/>
            <p:cNvSpPr>
              <a:spLocks/>
            </p:cNvSpPr>
            <p:nvPr/>
          </p:nvSpPr>
          <p:spPr bwMode="auto">
            <a:xfrm>
              <a:off x="1531" y="2017"/>
              <a:ext cx="4" cy="5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0" y="29"/>
                </a:cxn>
                <a:cxn ang="0">
                  <a:pos x="7" y="32"/>
                </a:cxn>
                <a:cxn ang="0">
                  <a:pos x="20" y="0"/>
                </a:cxn>
              </a:cxnLst>
              <a:rect l="0" t="0" r="r" b="b"/>
              <a:pathLst>
                <a:path w="20" h="32">
                  <a:moveTo>
                    <a:pt x="20" y="0"/>
                  </a:moveTo>
                  <a:lnTo>
                    <a:pt x="0" y="29"/>
                  </a:lnTo>
                  <a:lnTo>
                    <a:pt x="7" y="3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Line 2080"/>
            <p:cNvSpPr>
              <a:spLocks noChangeShapeType="1"/>
            </p:cNvSpPr>
            <p:nvPr/>
          </p:nvSpPr>
          <p:spPr bwMode="auto">
            <a:xfrm>
              <a:off x="1531" y="2022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2081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2082"/>
            <p:cNvSpPr>
              <a:spLocks/>
            </p:cNvSpPr>
            <p:nvPr/>
          </p:nvSpPr>
          <p:spPr bwMode="auto">
            <a:xfrm>
              <a:off x="1532" y="2012"/>
              <a:ext cx="12" cy="14"/>
            </a:xfrm>
            <a:custGeom>
              <a:avLst/>
              <a:gdLst/>
              <a:ahLst/>
              <a:cxnLst>
                <a:cxn ang="0">
                  <a:pos x="26" y="0"/>
                </a:cxn>
                <a:cxn ang="0">
                  <a:pos x="13" y="33"/>
                </a:cxn>
                <a:cxn ang="0">
                  <a:pos x="0" y="65"/>
                </a:cxn>
                <a:cxn ang="0">
                  <a:pos x="45" y="86"/>
                </a:cxn>
                <a:cxn ang="0">
                  <a:pos x="58" y="54"/>
                </a:cxn>
                <a:cxn ang="0">
                  <a:pos x="71" y="21"/>
                </a:cxn>
                <a:cxn ang="0">
                  <a:pos x="26" y="0"/>
                </a:cxn>
              </a:cxnLst>
              <a:rect l="0" t="0" r="r" b="b"/>
              <a:pathLst>
                <a:path w="71" h="86">
                  <a:moveTo>
                    <a:pt x="26" y="0"/>
                  </a:moveTo>
                  <a:lnTo>
                    <a:pt x="13" y="33"/>
                  </a:lnTo>
                  <a:lnTo>
                    <a:pt x="0" y="65"/>
                  </a:lnTo>
                  <a:lnTo>
                    <a:pt x="45" y="86"/>
                  </a:lnTo>
                  <a:lnTo>
                    <a:pt x="58" y="54"/>
                  </a:lnTo>
                  <a:lnTo>
                    <a:pt x="71" y="21"/>
                  </a:lnTo>
                  <a:lnTo>
                    <a:pt x="26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0" name="Freeform 2083"/>
            <p:cNvSpPr>
              <a:spLocks/>
            </p:cNvSpPr>
            <p:nvPr/>
          </p:nvSpPr>
          <p:spPr bwMode="auto">
            <a:xfrm>
              <a:off x="1540" y="2020"/>
              <a:ext cx="2" cy="6"/>
            </a:xfrm>
            <a:custGeom>
              <a:avLst/>
              <a:gdLst/>
              <a:ahLst/>
              <a:cxnLst>
                <a:cxn ang="0">
                  <a:pos x="13" y="0"/>
                </a:cxn>
                <a:cxn ang="0">
                  <a:pos x="0" y="32"/>
                </a:cxn>
                <a:cxn ang="0">
                  <a:pos x="4" y="35"/>
                </a:cxn>
                <a:cxn ang="0">
                  <a:pos x="13" y="0"/>
                </a:cxn>
              </a:cxnLst>
              <a:rect l="0" t="0" r="r" b="b"/>
              <a:pathLst>
                <a:path w="13" h="35">
                  <a:moveTo>
                    <a:pt x="13" y="0"/>
                  </a:moveTo>
                  <a:lnTo>
                    <a:pt x="0" y="32"/>
                  </a:lnTo>
                  <a:lnTo>
                    <a:pt x="4" y="3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1" name="Line 2084"/>
            <p:cNvSpPr>
              <a:spLocks noChangeShapeType="1"/>
            </p:cNvSpPr>
            <p:nvPr/>
          </p:nvSpPr>
          <p:spPr bwMode="auto">
            <a:xfrm>
              <a:off x="1540" y="202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2" name="Freeform 2085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3" name="Freeform 2086"/>
            <p:cNvSpPr>
              <a:spLocks/>
            </p:cNvSpPr>
            <p:nvPr/>
          </p:nvSpPr>
          <p:spPr bwMode="auto">
            <a:xfrm>
              <a:off x="1541" y="2015"/>
              <a:ext cx="11" cy="13"/>
            </a:xfrm>
            <a:custGeom>
              <a:avLst/>
              <a:gdLst/>
              <a:ahLst/>
              <a:cxnLst>
                <a:cxn ang="0">
                  <a:pos x="18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49" y="82"/>
                </a:cxn>
                <a:cxn ang="0">
                  <a:pos x="58" y="48"/>
                </a:cxn>
                <a:cxn ang="0">
                  <a:pos x="66" y="13"/>
                </a:cxn>
                <a:cxn ang="0">
                  <a:pos x="18" y="0"/>
                </a:cxn>
              </a:cxnLst>
              <a:rect l="0" t="0" r="r" b="b"/>
              <a:pathLst>
                <a:path w="66" h="82">
                  <a:moveTo>
                    <a:pt x="18" y="0"/>
                  </a:moveTo>
                  <a:lnTo>
                    <a:pt x="9" y="35"/>
                  </a:lnTo>
                  <a:lnTo>
                    <a:pt x="0" y="70"/>
                  </a:lnTo>
                  <a:lnTo>
                    <a:pt x="49" y="82"/>
                  </a:lnTo>
                  <a:lnTo>
                    <a:pt x="58" y="48"/>
                  </a:lnTo>
                  <a:lnTo>
                    <a:pt x="66" y="13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4" name="Freeform 2087"/>
            <p:cNvSpPr>
              <a:spLocks/>
            </p:cNvSpPr>
            <p:nvPr/>
          </p:nvSpPr>
          <p:spPr bwMode="auto">
            <a:xfrm>
              <a:off x="1549" y="2023"/>
              <a:ext cx="1" cy="6"/>
            </a:xfrm>
            <a:custGeom>
              <a:avLst/>
              <a:gdLst/>
              <a:ahLst/>
              <a:cxnLst>
                <a:cxn ang="0">
                  <a:pos x="9" y="0"/>
                </a:cxn>
                <a:cxn ang="0">
                  <a:pos x="0" y="34"/>
                </a:cxn>
                <a:cxn ang="0">
                  <a:pos x="7" y="36"/>
                </a:cxn>
                <a:cxn ang="0">
                  <a:pos x="9" y="0"/>
                </a:cxn>
              </a:cxnLst>
              <a:rect l="0" t="0" r="r" b="b"/>
              <a:pathLst>
                <a:path w="9" h="36">
                  <a:moveTo>
                    <a:pt x="9" y="0"/>
                  </a:moveTo>
                  <a:lnTo>
                    <a:pt x="0" y="34"/>
                  </a:lnTo>
                  <a:lnTo>
                    <a:pt x="7" y="36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5" name="Line 2088"/>
            <p:cNvSpPr>
              <a:spLocks noChangeShapeType="1"/>
            </p:cNvSpPr>
            <p:nvPr/>
          </p:nvSpPr>
          <p:spPr bwMode="auto">
            <a:xfrm>
              <a:off x="1549" y="202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6" name="Freeform 2089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7" name="Freeform 2090"/>
            <p:cNvSpPr>
              <a:spLocks/>
            </p:cNvSpPr>
            <p:nvPr/>
          </p:nvSpPr>
          <p:spPr bwMode="auto">
            <a:xfrm>
              <a:off x="1550" y="2017"/>
              <a:ext cx="9" cy="12"/>
            </a:xfrm>
            <a:custGeom>
              <a:avLst/>
              <a:gdLst/>
              <a:ahLst/>
              <a:cxnLst>
                <a:cxn ang="0">
                  <a:pos x="3" y="0"/>
                </a:cxn>
                <a:cxn ang="0">
                  <a:pos x="2" y="36"/>
                </a:cxn>
                <a:cxn ang="0">
                  <a:pos x="0" y="72"/>
                </a:cxn>
                <a:cxn ang="0">
                  <a:pos x="50" y="73"/>
                </a:cxn>
                <a:cxn ang="0">
                  <a:pos x="51" y="37"/>
                </a:cxn>
                <a:cxn ang="0">
                  <a:pos x="52" y="1"/>
                </a:cxn>
                <a:cxn ang="0">
                  <a:pos x="3" y="0"/>
                </a:cxn>
              </a:cxnLst>
              <a:rect l="0" t="0" r="r" b="b"/>
              <a:pathLst>
                <a:path w="52" h="73">
                  <a:moveTo>
                    <a:pt x="3" y="0"/>
                  </a:moveTo>
                  <a:lnTo>
                    <a:pt x="2" y="36"/>
                  </a:lnTo>
                  <a:lnTo>
                    <a:pt x="0" y="72"/>
                  </a:lnTo>
                  <a:lnTo>
                    <a:pt x="50" y="73"/>
                  </a:lnTo>
                  <a:lnTo>
                    <a:pt x="51" y="37"/>
                  </a:lnTo>
                  <a:lnTo>
                    <a:pt x="52" y="1"/>
                  </a:lnTo>
                  <a:lnTo>
                    <a:pt x="3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8" name="Freeform 2091"/>
            <p:cNvSpPr>
              <a:spLocks/>
            </p:cNvSpPr>
            <p:nvPr/>
          </p:nvSpPr>
          <p:spPr bwMode="auto">
            <a:xfrm>
              <a:off x="1558" y="2023"/>
              <a:ext cx="1" cy="6"/>
            </a:xfrm>
            <a:custGeom>
              <a:avLst/>
              <a:gdLst/>
              <a:ahLst/>
              <a:cxnLst>
                <a:cxn ang="0">
                  <a:pos x="1" y="0"/>
                </a:cxn>
                <a:cxn ang="0">
                  <a:pos x="0" y="36"/>
                </a:cxn>
                <a:cxn ang="0">
                  <a:pos x="7" y="36"/>
                </a:cxn>
                <a:cxn ang="0">
                  <a:pos x="1" y="0"/>
                </a:cxn>
              </a:cxnLst>
              <a:rect l="0" t="0" r="r" b="b"/>
              <a:pathLst>
                <a:path w="7" h="36">
                  <a:moveTo>
                    <a:pt x="1" y="0"/>
                  </a:moveTo>
                  <a:lnTo>
                    <a:pt x="0" y="36"/>
                  </a:lnTo>
                  <a:lnTo>
                    <a:pt x="7" y="3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89" name="Line 2092"/>
            <p:cNvSpPr>
              <a:spLocks noChangeShapeType="1"/>
            </p:cNvSpPr>
            <p:nvPr/>
          </p:nvSpPr>
          <p:spPr bwMode="auto">
            <a:xfrm>
              <a:off x="1558" y="202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0" name="Freeform 2093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1" name="Freeform 2094"/>
            <p:cNvSpPr>
              <a:spLocks/>
            </p:cNvSpPr>
            <p:nvPr/>
          </p:nvSpPr>
          <p:spPr bwMode="auto">
            <a:xfrm>
              <a:off x="1558" y="2015"/>
              <a:ext cx="10" cy="14"/>
            </a:xfrm>
            <a:custGeom>
              <a:avLst/>
              <a:gdLst/>
              <a:ahLst/>
              <a:cxnLst>
                <a:cxn ang="0">
                  <a:pos x="0" y="8"/>
                </a:cxn>
                <a:cxn ang="0">
                  <a:pos x="5" y="44"/>
                </a:cxn>
                <a:cxn ang="0">
                  <a:pos x="11" y="80"/>
                </a:cxn>
                <a:cxn ang="0">
                  <a:pos x="59" y="72"/>
                </a:cxn>
                <a:cxn ang="0">
                  <a:pos x="54" y="36"/>
                </a:cxn>
                <a:cxn ang="0">
                  <a:pos x="48" y="0"/>
                </a:cxn>
                <a:cxn ang="0">
                  <a:pos x="0" y="8"/>
                </a:cxn>
              </a:cxnLst>
              <a:rect l="0" t="0" r="r" b="b"/>
              <a:pathLst>
                <a:path w="59" h="80">
                  <a:moveTo>
                    <a:pt x="0" y="8"/>
                  </a:moveTo>
                  <a:lnTo>
                    <a:pt x="5" y="44"/>
                  </a:lnTo>
                  <a:lnTo>
                    <a:pt x="11" y="80"/>
                  </a:lnTo>
                  <a:lnTo>
                    <a:pt x="59" y="72"/>
                  </a:lnTo>
                  <a:lnTo>
                    <a:pt x="54" y="36"/>
                  </a:lnTo>
                  <a:lnTo>
                    <a:pt x="48" y="0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2" name="Freeform 2095"/>
            <p:cNvSpPr>
              <a:spLocks/>
            </p:cNvSpPr>
            <p:nvPr/>
          </p:nvSpPr>
          <p:spPr bwMode="auto">
            <a:xfrm>
              <a:off x="1567" y="20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5" y="36"/>
                </a:cxn>
                <a:cxn ang="0">
                  <a:pos x="12" y="33"/>
                </a:cxn>
                <a:cxn ang="0">
                  <a:pos x="0" y="0"/>
                </a:cxn>
              </a:cxnLst>
              <a:rect l="0" t="0" r="r" b="b"/>
              <a:pathLst>
                <a:path w="12" h="36">
                  <a:moveTo>
                    <a:pt x="0" y="0"/>
                  </a:moveTo>
                  <a:lnTo>
                    <a:pt x="5" y="36"/>
                  </a:lnTo>
                  <a:lnTo>
                    <a:pt x="12" y="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3" name="Line 2096"/>
            <p:cNvSpPr>
              <a:spLocks noChangeShapeType="1"/>
            </p:cNvSpPr>
            <p:nvPr/>
          </p:nvSpPr>
          <p:spPr bwMode="auto">
            <a:xfrm flipV="1">
              <a:off x="1568" y="202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4" name="Freeform 2097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5" name="Freeform 2098"/>
            <p:cNvSpPr>
              <a:spLocks/>
            </p:cNvSpPr>
            <p:nvPr/>
          </p:nvSpPr>
          <p:spPr bwMode="auto">
            <a:xfrm>
              <a:off x="1565" y="2013"/>
              <a:ext cx="11" cy="14"/>
            </a:xfrm>
            <a:custGeom>
              <a:avLst/>
              <a:gdLst/>
              <a:ahLst/>
              <a:cxnLst>
                <a:cxn ang="0">
                  <a:pos x="0" y="19"/>
                </a:cxn>
                <a:cxn ang="0">
                  <a:pos x="13" y="53"/>
                </a:cxn>
                <a:cxn ang="0">
                  <a:pos x="25" y="86"/>
                </a:cxn>
                <a:cxn ang="0">
                  <a:pos x="71" y="68"/>
                </a:cxn>
                <a:cxn ang="0">
                  <a:pos x="59" y="34"/>
                </a:cxn>
                <a:cxn ang="0">
                  <a:pos x="47" y="0"/>
                </a:cxn>
                <a:cxn ang="0">
                  <a:pos x="0" y="19"/>
                </a:cxn>
              </a:cxnLst>
              <a:rect l="0" t="0" r="r" b="b"/>
              <a:pathLst>
                <a:path w="71" h="86">
                  <a:moveTo>
                    <a:pt x="0" y="19"/>
                  </a:moveTo>
                  <a:lnTo>
                    <a:pt x="13" y="53"/>
                  </a:lnTo>
                  <a:lnTo>
                    <a:pt x="25" y="86"/>
                  </a:lnTo>
                  <a:lnTo>
                    <a:pt x="71" y="68"/>
                  </a:lnTo>
                  <a:lnTo>
                    <a:pt x="59" y="34"/>
                  </a:lnTo>
                  <a:lnTo>
                    <a:pt x="47" y="0"/>
                  </a:lnTo>
                  <a:lnTo>
                    <a:pt x="0" y="1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6" name="Freeform 2099"/>
            <p:cNvSpPr>
              <a:spLocks/>
            </p:cNvSpPr>
            <p:nvPr/>
          </p:nvSpPr>
          <p:spPr bwMode="auto">
            <a:xfrm>
              <a:off x="1574" y="2018"/>
              <a:ext cx="3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2" y="34"/>
                </a:cxn>
                <a:cxn ang="0">
                  <a:pos x="18" y="30"/>
                </a:cxn>
                <a:cxn ang="0">
                  <a:pos x="0" y="0"/>
                </a:cxn>
              </a:cxnLst>
              <a:rect l="0" t="0" r="r" b="b"/>
              <a:pathLst>
                <a:path w="18" h="34">
                  <a:moveTo>
                    <a:pt x="0" y="0"/>
                  </a:moveTo>
                  <a:lnTo>
                    <a:pt x="12" y="34"/>
                  </a:lnTo>
                  <a:lnTo>
                    <a:pt x="18" y="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7" name="Line 2100"/>
            <p:cNvSpPr>
              <a:spLocks noChangeShapeType="1"/>
            </p:cNvSpPr>
            <p:nvPr/>
          </p:nvSpPr>
          <p:spPr bwMode="auto">
            <a:xfrm flipV="1">
              <a:off x="1576" y="20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8" name="Freeform 2101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99" name="Freeform 2102"/>
            <p:cNvSpPr>
              <a:spLocks/>
            </p:cNvSpPr>
            <p:nvPr/>
          </p:nvSpPr>
          <p:spPr bwMode="auto">
            <a:xfrm>
              <a:off x="1571" y="2009"/>
              <a:ext cx="13" cy="14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19" y="58"/>
                </a:cxn>
                <a:cxn ang="0">
                  <a:pos x="37" y="88"/>
                </a:cxn>
                <a:cxn ang="0">
                  <a:pos x="79" y="60"/>
                </a:cxn>
                <a:cxn ang="0">
                  <a:pos x="61" y="30"/>
                </a:cxn>
                <a:cxn ang="0">
                  <a:pos x="42" y="0"/>
                </a:cxn>
                <a:cxn ang="0">
                  <a:pos x="0" y="28"/>
                </a:cxn>
              </a:cxnLst>
              <a:rect l="0" t="0" r="r" b="b"/>
              <a:pathLst>
                <a:path w="79" h="88">
                  <a:moveTo>
                    <a:pt x="0" y="28"/>
                  </a:moveTo>
                  <a:lnTo>
                    <a:pt x="19" y="58"/>
                  </a:lnTo>
                  <a:lnTo>
                    <a:pt x="37" y="88"/>
                  </a:lnTo>
                  <a:lnTo>
                    <a:pt x="79" y="60"/>
                  </a:lnTo>
                  <a:lnTo>
                    <a:pt x="61" y="30"/>
                  </a:lnTo>
                  <a:lnTo>
                    <a:pt x="42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0" name="Freeform 2103"/>
            <p:cNvSpPr>
              <a:spLocks/>
            </p:cNvSpPr>
            <p:nvPr/>
          </p:nvSpPr>
          <p:spPr bwMode="auto">
            <a:xfrm>
              <a:off x="1581" y="2014"/>
              <a:ext cx="4" cy="5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8" y="30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0">
                  <a:moveTo>
                    <a:pt x="0" y="0"/>
                  </a:moveTo>
                  <a:lnTo>
                    <a:pt x="18" y="30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1" name="Line 2104"/>
            <p:cNvSpPr>
              <a:spLocks noChangeShapeType="1"/>
            </p:cNvSpPr>
            <p:nvPr/>
          </p:nvSpPr>
          <p:spPr bwMode="auto">
            <a:xfrm flipV="1">
              <a:off x="1584" y="2018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2" name="Freeform 2105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3" name="Freeform 2106"/>
            <p:cNvSpPr>
              <a:spLocks/>
            </p:cNvSpPr>
            <p:nvPr/>
          </p:nvSpPr>
          <p:spPr bwMode="auto">
            <a:xfrm>
              <a:off x="1577" y="2003"/>
              <a:ext cx="14" cy="15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24" y="63"/>
                </a:cxn>
                <a:cxn ang="0">
                  <a:pos x="47" y="90"/>
                </a:cxn>
                <a:cxn ang="0">
                  <a:pos x="83" y="54"/>
                </a:cxn>
                <a:cxn ang="0">
                  <a:pos x="60" y="27"/>
                </a:cxn>
                <a:cxn ang="0">
                  <a:pos x="37" y="0"/>
                </a:cxn>
                <a:cxn ang="0">
                  <a:pos x="0" y="36"/>
                </a:cxn>
              </a:cxnLst>
              <a:rect l="0" t="0" r="r" b="b"/>
              <a:pathLst>
                <a:path w="83" h="90">
                  <a:moveTo>
                    <a:pt x="0" y="36"/>
                  </a:moveTo>
                  <a:lnTo>
                    <a:pt x="24" y="63"/>
                  </a:lnTo>
                  <a:lnTo>
                    <a:pt x="47" y="90"/>
                  </a:lnTo>
                  <a:lnTo>
                    <a:pt x="83" y="54"/>
                  </a:lnTo>
                  <a:lnTo>
                    <a:pt x="60" y="27"/>
                  </a:lnTo>
                  <a:lnTo>
                    <a:pt x="37" y="0"/>
                  </a:lnTo>
                  <a:lnTo>
                    <a:pt x="0" y="3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4" name="Freeform 2107"/>
            <p:cNvSpPr>
              <a:spLocks/>
            </p:cNvSpPr>
            <p:nvPr/>
          </p:nvSpPr>
          <p:spPr bwMode="auto">
            <a:xfrm>
              <a:off x="1587" y="2008"/>
              <a:ext cx="5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7"/>
                </a:cxn>
                <a:cxn ang="0">
                  <a:pos x="27" y="21"/>
                </a:cxn>
                <a:cxn ang="0">
                  <a:pos x="0" y="0"/>
                </a:cxn>
              </a:cxnLst>
              <a:rect l="0" t="0" r="r" b="b"/>
              <a:pathLst>
                <a:path w="27" h="27">
                  <a:moveTo>
                    <a:pt x="0" y="0"/>
                  </a:moveTo>
                  <a:lnTo>
                    <a:pt x="23" y="27"/>
                  </a:lnTo>
                  <a:lnTo>
                    <a:pt x="27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5" name="Line 2108"/>
            <p:cNvSpPr>
              <a:spLocks noChangeShapeType="1"/>
            </p:cNvSpPr>
            <p:nvPr/>
          </p:nvSpPr>
          <p:spPr bwMode="auto">
            <a:xfrm flipV="1">
              <a:off x="1591" y="201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6" name="Freeform 2109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7" name="Freeform 2110"/>
            <p:cNvSpPr>
              <a:spLocks/>
            </p:cNvSpPr>
            <p:nvPr/>
          </p:nvSpPr>
          <p:spPr bwMode="auto">
            <a:xfrm>
              <a:off x="1583" y="1997"/>
              <a:ext cx="14" cy="14"/>
            </a:xfrm>
            <a:custGeom>
              <a:avLst/>
              <a:gdLst/>
              <a:ahLst/>
              <a:cxnLst>
                <a:cxn ang="0">
                  <a:pos x="0" y="42"/>
                </a:cxn>
                <a:cxn ang="0">
                  <a:pos x="28" y="63"/>
                </a:cxn>
                <a:cxn ang="0">
                  <a:pos x="55" y="84"/>
                </a:cxn>
                <a:cxn ang="0">
                  <a:pos x="84" y="42"/>
                </a:cxn>
                <a:cxn ang="0">
                  <a:pos x="56" y="21"/>
                </a:cxn>
                <a:cxn ang="0">
                  <a:pos x="29" y="0"/>
                </a:cxn>
                <a:cxn ang="0">
                  <a:pos x="0" y="42"/>
                </a:cxn>
              </a:cxnLst>
              <a:rect l="0" t="0" r="r" b="b"/>
              <a:pathLst>
                <a:path w="84" h="84">
                  <a:moveTo>
                    <a:pt x="0" y="42"/>
                  </a:moveTo>
                  <a:lnTo>
                    <a:pt x="28" y="63"/>
                  </a:lnTo>
                  <a:lnTo>
                    <a:pt x="55" y="84"/>
                  </a:lnTo>
                  <a:lnTo>
                    <a:pt x="84" y="42"/>
                  </a:lnTo>
                  <a:lnTo>
                    <a:pt x="56" y="21"/>
                  </a:lnTo>
                  <a:lnTo>
                    <a:pt x="29" y="0"/>
                  </a:lnTo>
                  <a:lnTo>
                    <a:pt x="0" y="4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8" name="Freeform 2111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27" y="36"/>
                </a:cxn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  <a:cxn ang="0">
                  <a:pos x="27" y="36"/>
                </a:cxn>
              </a:cxnLst>
              <a:rect l="0" t="0" r="r" b="b"/>
              <a:pathLst>
                <a:path w="62" h="57">
                  <a:moveTo>
                    <a:pt x="27" y="36"/>
                  </a:moveTo>
                  <a:lnTo>
                    <a:pt x="0" y="15"/>
                  </a:ln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09" name="Freeform 2112"/>
            <p:cNvSpPr>
              <a:spLocks/>
            </p:cNvSpPr>
            <p:nvPr/>
          </p:nvSpPr>
          <p:spPr bwMode="auto">
            <a:xfrm>
              <a:off x="1587" y="1995"/>
              <a:ext cx="11" cy="9"/>
            </a:xfrm>
            <a:custGeom>
              <a:avLst/>
              <a:gdLst/>
              <a:ahLst/>
              <a:cxnLst>
                <a:cxn ang="0">
                  <a:pos x="0" y="15"/>
                </a:cxn>
                <a:cxn ang="0">
                  <a:pos x="7" y="8"/>
                </a:cxn>
                <a:cxn ang="0">
                  <a:pos x="15" y="3"/>
                </a:cxn>
                <a:cxn ang="0">
                  <a:pos x="24" y="0"/>
                </a:cxn>
                <a:cxn ang="0">
                  <a:pos x="34" y="1"/>
                </a:cxn>
                <a:cxn ang="0">
                  <a:pos x="43" y="5"/>
                </a:cxn>
                <a:cxn ang="0">
                  <a:pos x="52" y="11"/>
                </a:cxn>
                <a:cxn ang="0">
                  <a:pos x="57" y="19"/>
                </a:cxn>
                <a:cxn ang="0">
                  <a:pos x="60" y="28"/>
                </a:cxn>
                <a:cxn ang="0">
                  <a:pos x="62" y="39"/>
                </a:cxn>
                <a:cxn ang="0">
                  <a:pos x="59" y="48"/>
                </a:cxn>
                <a:cxn ang="0">
                  <a:pos x="55" y="57"/>
                </a:cxn>
              </a:cxnLst>
              <a:rect l="0" t="0" r="r" b="b"/>
              <a:pathLst>
                <a:path w="62" h="57">
                  <a:moveTo>
                    <a:pt x="0" y="15"/>
                  </a:moveTo>
                  <a:lnTo>
                    <a:pt x="7" y="8"/>
                  </a:lnTo>
                  <a:lnTo>
                    <a:pt x="15" y="3"/>
                  </a:lnTo>
                  <a:lnTo>
                    <a:pt x="24" y="0"/>
                  </a:lnTo>
                  <a:lnTo>
                    <a:pt x="34" y="1"/>
                  </a:lnTo>
                  <a:lnTo>
                    <a:pt x="43" y="5"/>
                  </a:lnTo>
                  <a:lnTo>
                    <a:pt x="52" y="11"/>
                  </a:lnTo>
                  <a:lnTo>
                    <a:pt x="57" y="19"/>
                  </a:lnTo>
                  <a:lnTo>
                    <a:pt x="60" y="28"/>
                  </a:lnTo>
                  <a:lnTo>
                    <a:pt x="62" y="39"/>
                  </a:lnTo>
                  <a:lnTo>
                    <a:pt x="59" y="48"/>
                  </a:lnTo>
                  <a:lnTo>
                    <a:pt x="55" y="5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0" name="Freeform 2113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17" y="31"/>
                </a:cxn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  <a:cxn ang="0">
                  <a:pos x="17" y="31"/>
                </a:cxn>
              </a:cxnLst>
              <a:rect l="0" t="0" r="r" b="b"/>
              <a:pathLst>
                <a:path w="51" h="67">
                  <a:moveTo>
                    <a:pt x="17" y="31"/>
                  </a:moveTo>
                  <a:lnTo>
                    <a:pt x="33" y="0"/>
                  </a:ln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  <a:lnTo>
                    <a:pt x="1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1" name="Freeform 2114"/>
            <p:cNvSpPr>
              <a:spLocks/>
            </p:cNvSpPr>
            <p:nvPr/>
          </p:nvSpPr>
          <p:spPr bwMode="auto">
            <a:xfrm>
              <a:off x="1444" y="1907"/>
              <a:ext cx="8" cy="11"/>
            </a:xfrm>
            <a:custGeom>
              <a:avLst/>
              <a:gdLst/>
              <a:ahLst/>
              <a:cxnLst>
                <a:cxn ang="0">
                  <a:pos x="33" y="0"/>
                </a:cxn>
                <a:cxn ang="0">
                  <a:pos x="41" y="7"/>
                </a:cxn>
                <a:cxn ang="0">
                  <a:pos x="48" y="15"/>
                </a:cxn>
                <a:cxn ang="0">
                  <a:pos x="50" y="24"/>
                </a:cxn>
                <a:cxn ang="0">
                  <a:pos x="51" y="35"/>
                </a:cxn>
                <a:cxn ang="0">
                  <a:pos x="49" y="44"/>
                </a:cxn>
                <a:cxn ang="0">
                  <a:pos x="43" y="53"/>
                </a:cxn>
                <a:cxn ang="0">
                  <a:pos x="37" y="60"/>
                </a:cxn>
                <a:cxn ang="0">
                  <a:pos x="28" y="65"/>
                </a:cxn>
                <a:cxn ang="0">
                  <a:pos x="19" y="67"/>
                </a:cxn>
                <a:cxn ang="0">
                  <a:pos x="9" y="66"/>
                </a:cxn>
                <a:cxn ang="0">
                  <a:pos x="0" y="63"/>
                </a:cxn>
              </a:cxnLst>
              <a:rect l="0" t="0" r="r" b="b"/>
              <a:pathLst>
                <a:path w="51" h="67">
                  <a:moveTo>
                    <a:pt x="33" y="0"/>
                  </a:moveTo>
                  <a:lnTo>
                    <a:pt x="41" y="7"/>
                  </a:lnTo>
                  <a:lnTo>
                    <a:pt x="48" y="15"/>
                  </a:lnTo>
                  <a:lnTo>
                    <a:pt x="50" y="24"/>
                  </a:lnTo>
                  <a:lnTo>
                    <a:pt x="51" y="35"/>
                  </a:lnTo>
                  <a:lnTo>
                    <a:pt x="49" y="44"/>
                  </a:lnTo>
                  <a:lnTo>
                    <a:pt x="43" y="53"/>
                  </a:lnTo>
                  <a:lnTo>
                    <a:pt x="37" y="60"/>
                  </a:lnTo>
                  <a:lnTo>
                    <a:pt x="28" y="65"/>
                  </a:lnTo>
                  <a:lnTo>
                    <a:pt x="19" y="67"/>
                  </a:lnTo>
                  <a:lnTo>
                    <a:pt x="9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2" name="Freeform 2115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3" name="Freeform 2116"/>
            <p:cNvSpPr>
              <a:spLocks/>
            </p:cNvSpPr>
            <p:nvPr/>
          </p:nvSpPr>
          <p:spPr bwMode="auto">
            <a:xfrm>
              <a:off x="1371" y="1862"/>
              <a:ext cx="78" cy="55"/>
            </a:xfrm>
            <a:custGeom>
              <a:avLst/>
              <a:gdLst/>
              <a:ahLst/>
              <a:cxnLst>
                <a:cxn ang="0">
                  <a:pos x="437" y="329"/>
                </a:cxn>
                <a:cxn ang="0">
                  <a:pos x="454" y="297"/>
                </a:cxn>
                <a:cxn ang="0">
                  <a:pos x="470" y="266"/>
                </a:cxn>
                <a:cxn ang="0">
                  <a:pos x="33" y="0"/>
                </a:cxn>
                <a:cxn ang="0">
                  <a:pos x="16" y="31"/>
                </a:cxn>
                <a:cxn ang="0">
                  <a:pos x="0" y="63"/>
                </a:cxn>
                <a:cxn ang="0">
                  <a:pos x="437" y="329"/>
                </a:cxn>
              </a:cxnLst>
              <a:rect l="0" t="0" r="r" b="b"/>
              <a:pathLst>
                <a:path w="470" h="329">
                  <a:moveTo>
                    <a:pt x="437" y="329"/>
                  </a:moveTo>
                  <a:lnTo>
                    <a:pt x="454" y="297"/>
                  </a:lnTo>
                  <a:lnTo>
                    <a:pt x="470" y="266"/>
                  </a:lnTo>
                  <a:lnTo>
                    <a:pt x="33" y="0"/>
                  </a:lnTo>
                  <a:lnTo>
                    <a:pt x="16" y="31"/>
                  </a:lnTo>
                  <a:lnTo>
                    <a:pt x="0" y="63"/>
                  </a:lnTo>
                  <a:lnTo>
                    <a:pt x="437" y="3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4" name="Freeform 2117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8" y="68"/>
                  </a:ln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5" name="Freeform 2118"/>
            <p:cNvSpPr>
              <a:spLocks/>
            </p:cNvSpPr>
            <p:nvPr/>
          </p:nvSpPr>
          <p:spPr bwMode="auto">
            <a:xfrm>
              <a:off x="1368" y="1862"/>
              <a:ext cx="8" cy="11"/>
            </a:xfrm>
            <a:custGeom>
              <a:avLst/>
              <a:gdLst/>
              <a:ahLst/>
              <a:cxnLst>
                <a:cxn ang="0">
                  <a:pos x="18" y="68"/>
                </a:cxn>
                <a:cxn ang="0">
                  <a:pos x="10" y="61"/>
                </a:cxn>
                <a:cxn ang="0">
                  <a:pos x="3" y="52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3"/>
                </a:cxn>
                <a:cxn ang="0">
                  <a:pos x="8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2" y="0"/>
                </a:cxn>
                <a:cxn ang="0">
                  <a:pos x="42" y="1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8" y="68"/>
                  </a:moveTo>
                  <a:lnTo>
                    <a:pt x="10" y="61"/>
                  </a:lnTo>
                  <a:lnTo>
                    <a:pt x="3" y="52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3"/>
                  </a:lnTo>
                  <a:lnTo>
                    <a:pt x="8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2" y="0"/>
                  </a:lnTo>
                  <a:lnTo>
                    <a:pt x="42" y="1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6" name="Freeform 2119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17" y="32"/>
                </a:cxn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  <a:cxn ang="0">
                  <a:pos x="17" y="32"/>
                </a:cxn>
              </a:cxnLst>
              <a:rect l="0" t="0" r="r" b="b"/>
              <a:pathLst>
                <a:path w="52" h="68">
                  <a:moveTo>
                    <a:pt x="17" y="32"/>
                  </a:moveTo>
                  <a:lnTo>
                    <a:pt x="35" y="0"/>
                  </a:ln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  <a:lnTo>
                    <a:pt x="17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7" name="Freeform 2120"/>
            <p:cNvSpPr>
              <a:spLocks/>
            </p:cNvSpPr>
            <p:nvPr/>
          </p:nvSpPr>
          <p:spPr bwMode="auto">
            <a:xfrm>
              <a:off x="1880" y="2173"/>
              <a:ext cx="9" cy="11"/>
            </a:xfrm>
            <a:custGeom>
              <a:avLst/>
              <a:gdLst/>
              <a:ahLst/>
              <a:cxnLst>
                <a:cxn ang="0">
                  <a:pos x="35" y="0"/>
                </a:cxn>
                <a:cxn ang="0">
                  <a:pos x="42" y="7"/>
                </a:cxn>
                <a:cxn ang="0">
                  <a:pos x="48" y="15"/>
                </a:cxn>
                <a:cxn ang="0">
                  <a:pos x="50" y="25"/>
                </a:cxn>
                <a:cxn ang="0">
                  <a:pos x="52" y="35"/>
                </a:cxn>
                <a:cxn ang="0">
                  <a:pos x="49" y="46"/>
                </a:cxn>
                <a:cxn ang="0">
                  <a:pos x="44" y="54"/>
                </a:cxn>
                <a:cxn ang="0">
                  <a:pos x="37" y="61"/>
                </a:cxn>
                <a:cxn ang="0">
                  <a:pos x="28" y="65"/>
                </a:cxn>
                <a:cxn ang="0">
                  <a:pos x="19" y="68"/>
                </a:cxn>
                <a:cxn ang="0">
                  <a:pos x="10" y="66"/>
                </a:cxn>
                <a:cxn ang="0">
                  <a:pos x="0" y="63"/>
                </a:cxn>
              </a:cxnLst>
              <a:rect l="0" t="0" r="r" b="b"/>
              <a:pathLst>
                <a:path w="52" h="68">
                  <a:moveTo>
                    <a:pt x="35" y="0"/>
                  </a:moveTo>
                  <a:lnTo>
                    <a:pt x="42" y="7"/>
                  </a:lnTo>
                  <a:lnTo>
                    <a:pt x="48" y="15"/>
                  </a:lnTo>
                  <a:lnTo>
                    <a:pt x="50" y="25"/>
                  </a:lnTo>
                  <a:lnTo>
                    <a:pt x="52" y="35"/>
                  </a:lnTo>
                  <a:lnTo>
                    <a:pt x="49" y="46"/>
                  </a:lnTo>
                  <a:lnTo>
                    <a:pt x="44" y="54"/>
                  </a:lnTo>
                  <a:lnTo>
                    <a:pt x="37" y="61"/>
                  </a:lnTo>
                  <a:lnTo>
                    <a:pt x="28" y="65"/>
                  </a:lnTo>
                  <a:lnTo>
                    <a:pt x="19" y="68"/>
                  </a:lnTo>
                  <a:lnTo>
                    <a:pt x="10" y="66"/>
                  </a:lnTo>
                  <a:lnTo>
                    <a:pt x="0" y="6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8" name="Freeform 2121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9" name="Freeform 2122"/>
            <p:cNvSpPr>
              <a:spLocks/>
            </p:cNvSpPr>
            <p:nvPr/>
          </p:nvSpPr>
          <p:spPr bwMode="auto">
            <a:xfrm>
              <a:off x="1808" y="2129"/>
              <a:ext cx="78" cy="55"/>
            </a:xfrm>
            <a:custGeom>
              <a:avLst/>
              <a:gdLst/>
              <a:ahLst/>
              <a:cxnLst>
                <a:cxn ang="0">
                  <a:pos x="437" y="330"/>
                </a:cxn>
                <a:cxn ang="0">
                  <a:pos x="454" y="299"/>
                </a:cxn>
                <a:cxn ang="0">
                  <a:pos x="472" y="267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3"/>
                </a:cxn>
                <a:cxn ang="0">
                  <a:pos x="437" y="330"/>
                </a:cxn>
              </a:cxnLst>
              <a:rect l="0" t="0" r="r" b="b"/>
              <a:pathLst>
                <a:path w="472" h="330">
                  <a:moveTo>
                    <a:pt x="437" y="330"/>
                  </a:moveTo>
                  <a:lnTo>
                    <a:pt x="454" y="299"/>
                  </a:lnTo>
                  <a:lnTo>
                    <a:pt x="472" y="267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3"/>
                  </a:lnTo>
                  <a:lnTo>
                    <a:pt x="437" y="3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0" name="Freeform 2123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  <a:cxn ang="0">
                  <a:pos x="34" y="36"/>
                </a:cxn>
              </a:cxnLst>
              <a:rect l="0" t="0" r="r" b="b"/>
              <a:pathLst>
                <a:path w="51" h="68">
                  <a:moveTo>
                    <a:pt x="34" y="36"/>
                  </a:moveTo>
                  <a:lnTo>
                    <a:pt x="16" y="68"/>
                  </a:ln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1" name="Freeform 2124"/>
            <p:cNvSpPr>
              <a:spLocks/>
            </p:cNvSpPr>
            <p:nvPr/>
          </p:nvSpPr>
          <p:spPr bwMode="auto">
            <a:xfrm>
              <a:off x="1805" y="2128"/>
              <a:ext cx="9" cy="11"/>
            </a:xfrm>
            <a:custGeom>
              <a:avLst/>
              <a:gdLst/>
              <a:ahLst/>
              <a:cxnLst>
                <a:cxn ang="0">
                  <a:pos x="16" y="68"/>
                </a:cxn>
                <a:cxn ang="0">
                  <a:pos x="9" y="61"/>
                </a:cxn>
                <a:cxn ang="0">
                  <a:pos x="3" y="53"/>
                </a:cxn>
                <a:cxn ang="0">
                  <a:pos x="1" y="43"/>
                </a:cxn>
                <a:cxn ang="0">
                  <a:pos x="0" y="33"/>
                </a:cxn>
                <a:cxn ang="0">
                  <a:pos x="2" y="22"/>
                </a:cxn>
                <a:cxn ang="0">
                  <a:pos x="7" y="14"/>
                </a:cxn>
                <a:cxn ang="0">
                  <a:pos x="14" y="7"/>
                </a:cxn>
                <a:cxn ang="0">
                  <a:pos x="23" y="3"/>
                </a:cxn>
                <a:cxn ang="0">
                  <a:pos x="33" y="0"/>
                </a:cxn>
                <a:cxn ang="0">
                  <a:pos x="41" y="2"/>
                </a:cxn>
                <a:cxn ang="0">
                  <a:pos x="51" y="5"/>
                </a:cxn>
              </a:cxnLst>
              <a:rect l="0" t="0" r="r" b="b"/>
              <a:pathLst>
                <a:path w="51" h="68">
                  <a:moveTo>
                    <a:pt x="16" y="68"/>
                  </a:moveTo>
                  <a:lnTo>
                    <a:pt x="9" y="61"/>
                  </a:lnTo>
                  <a:lnTo>
                    <a:pt x="3" y="53"/>
                  </a:lnTo>
                  <a:lnTo>
                    <a:pt x="1" y="43"/>
                  </a:lnTo>
                  <a:lnTo>
                    <a:pt x="0" y="33"/>
                  </a:lnTo>
                  <a:lnTo>
                    <a:pt x="2" y="22"/>
                  </a:lnTo>
                  <a:lnTo>
                    <a:pt x="7" y="14"/>
                  </a:lnTo>
                  <a:lnTo>
                    <a:pt x="14" y="7"/>
                  </a:lnTo>
                  <a:lnTo>
                    <a:pt x="23" y="3"/>
                  </a:lnTo>
                  <a:lnTo>
                    <a:pt x="33" y="0"/>
                  </a:lnTo>
                  <a:lnTo>
                    <a:pt x="41" y="2"/>
                  </a:lnTo>
                  <a:lnTo>
                    <a:pt x="51" y="5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2" name="Freeform 2125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3" name="Freeform 2126"/>
            <p:cNvSpPr>
              <a:spLocks/>
            </p:cNvSpPr>
            <p:nvPr/>
          </p:nvSpPr>
          <p:spPr bwMode="auto">
            <a:xfrm>
              <a:off x="745" y="2172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4" name="Freeform 2127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5" name="Freeform 2128"/>
            <p:cNvSpPr>
              <a:spLocks/>
            </p:cNvSpPr>
            <p:nvPr/>
          </p:nvSpPr>
          <p:spPr bwMode="auto">
            <a:xfrm>
              <a:off x="751" y="2172"/>
              <a:ext cx="1132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795" y="72"/>
                </a:cxn>
                <a:cxn ang="0">
                  <a:pos x="6795" y="36"/>
                </a:cxn>
                <a:cxn ang="0">
                  <a:pos x="6795" y="0"/>
                </a:cxn>
                <a:cxn ang="0">
                  <a:pos x="0" y="0"/>
                </a:cxn>
              </a:cxnLst>
              <a:rect l="0" t="0" r="r" b="b"/>
              <a:pathLst>
                <a:path w="6795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795" y="72"/>
                  </a:lnTo>
                  <a:lnTo>
                    <a:pt x="6795" y="36"/>
                  </a:lnTo>
                  <a:lnTo>
                    <a:pt x="6795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6" name="Freeform 2129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7" name="Rectangle 2130"/>
            <p:cNvSpPr>
              <a:spLocks noChangeArrowheads="1"/>
            </p:cNvSpPr>
            <p:nvPr/>
          </p:nvSpPr>
          <p:spPr bwMode="auto">
            <a:xfrm>
              <a:off x="1437" y="2026"/>
              <a:ext cx="75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A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8" name="Rectangle 2131"/>
            <p:cNvSpPr>
              <a:spLocks noChangeArrowheads="1"/>
            </p:cNvSpPr>
            <p:nvPr/>
          </p:nvSpPr>
          <p:spPr bwMode="auto">
            <a:xfrm>
              <a:off x="1504" y="2026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29" name="Rectangle 2132"/>
            <p:cNvSpPr>
              <a:spLocks noChangeArrowheads="1"/>
            </p:cNvSpPr>
            <p:nvPr/>
          </p:nvSpPr>
          <p:spPr bwMode="auto">
            <a:xfrm>
              <a:off x="2092" y="2042"/>
              <a:ext cx="73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B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0" name="Rectangle 2133"/>
            <p:cNvSpPr>
              <a:spLocks noChangeArrowheads="1"/>
            </p:cNvSpPr>
            <p:nvPr/>
          </p:nvSpPr>
          <p:spPr bwMode="auto">
            <a:xfrm>
              <a:off x="2158" y="2042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1" name="Rectangle 2134"/>
            <p:cNvSpPr>
              <a:spLocks noChangeArrowheads="1"/>
            </p:cNvSpPr>
            <p:nvPr/>
          </p:nvSpPr>
          <p:spPr bwMode="auto">
            <a:xfrm>
              <a:off x="1711" y="2430"/>
              <a:ext cx="69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C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2" name="Rectangle 2135"/>
            <p:cNvSpPr>
              <a:spLocks noChangeArrowheads="1"/>
            </p:cNvSpPr>
            <p:nvPr/>
          </p:nvSpPr>
          <p:spPr bwMode="auto">
            <a:xfrm>
              <a:off x="1774" y="2430"/>
              <a:ext cx="82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Ø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133" name="Freeform 2136"/>
            <p:cNvSpPr>
              <a:spLocks/>
            </p:cNvSpPr>
            <p:nvPr/>
          </p:nvSpPr>
          <p:spPr bwMode="auto">
            <a:xfrm>
              <a:off x="1883" y="2172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4" name="Line 2137"/>
            <p:cNvSpPr>
              <a:spLocks noChangeShapeType="1"/>
            </p:cNvSpPr>
            <p:nvPr/>
          </p:nvSpPr>
          <p:spPr bwMode="auto">
            <a:xfrm flipV="1">
              <a:off x="2751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5" name="Line 2138"/>
            <p:cNvSpPr>
              <a:spLocks noChangeShapeType="1"/>
            </p:cNvSpPr>
            <p:nvPr/>
          </p:nvSpPr>
          <p:spPr bwMode="auto">
            <a:xfrm flipV="1">
              <a:off x="2751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6" name="Line 2139"/>
            <p:cNvSpPr>
              <a:spLocks noChangeShapeType="1"/>
            </p:cNvSpPr>
            <p:nvPr/>
          </p:nvSpPr>
          <p:spPr bwMode="auto">
            <a:xfrm flipV="1">
              <a:off x="2751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7" name="Line 2140"/>
            <p:cNvSpPr>
              <a:spLocks noChangeShapeType="1"/>
            </p:cNvSpPr>
            <p:nvPr/>
          </p:nvSpPr>
          <p:spPr bwMode="auto">
            <a:xfrm flipV="1">
              <a:off x="2751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8" name="Line 2141"/>
            <p:cNvSpPr>
              <a:spLocks noChangeShapeType="1"/>
            </p:cNvSpPr>
            <p:nvPr/>
          </p:nvSpPr>
          <p:spPr bwMode="auto">
            <a:xfrm flipV="1">
              <a:off x="2751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9" name="Line 2142"/>
            <p:cNvSpPr>
              <a:spLocks noChangeShapeType="1"/>
            </p:cNvSpPr>
            <p:nvPr/>
          </p:nvSpPr>
          <p:spPr bwMode="auto">
            <a:xfrm flipV="1">
              <a:off x="2751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0" name="Line 2143"/>
            <p:cNvSpPr>
              <a:spLocks noChangeShapeType="1"/>
            </p:cNvSpPr>
            <p:nvPr/>
          </p:nvSpPr>
          <p:spPr bwMode="auto">
            <a:xfrm flipV="1">
              <a:off x="2751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1" name="Line 2144"/>
            <p:cNvSpPr>
              <a:spLocks noChangeShapeType="1"/>
            </p:cNvSpPr>
            <p:nvPr/>
          </p:nvSpPr>
          <p:spPr bwMode="auto">
            <a:xfrm flipH="1">
              <a:off x="2557" y="1543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2" name="Line 2145"/>
            <p:cNvSpPr>
              <a:spLocks noChangeShapeType="1"/>
            </p:cNvSpPr>
            <p:nvPr/>
          </p:nvSpPr>
          <p:spPr bwMode="auto">
            <a:xfrm flipH="1">
              <a:off x="2337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3" name="Line 2146"/>
            <p:cNvSpPr>
              <a:spLocks noChangeShapeType="1"/>
            </p:cNvSpPr>
            <p:nvPr/>
          </p:nvSpPr>
          <p:spPr bwMode="auto">
            <a:xfrm flipH="1">
              <a:off x="2116" y="1543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4" name="Line 2147"/>
            <p:cNvSpPr>
              <a:spLocks noChangeShapeType="1"/>
            </p:cNvSpPr>
            <p:nvPr/>
          </p:nvSpPr>
          <p:spPr bwMode="auto">
            <a:xfrm flipH="1">
              <a:off x="1895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5" name="Line 2148"/>
            <p:cNvSpPr>
              <a:spLocks noChangeShapeType="1"/>
            </p:cNvSpPr>
            <p:nvPr/>
          </p:nvSpPr>
          <p:spPr bwMode="auto">
            <a:xfrm flipH="1">
              <a:off x="1674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6" name="Line 2149"/>
            <p:cNvSpPr>
              <a:spLocks noChangeShapeType="1"/>
            </p:cNvSpPr>
            <p:nvPr/>
          </p:nvSpPr>
          <p:spPr bwMode="auto">
            <a:xfrm flipH="1">
              <a:off x="1453" y="1543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7" name="Line 2150"/>
            <p:cNvSpPr>
              <a:spLocks noChangeShapeType="1"/>
            </p:cNvSpPr>
            <p:nvPr/>
          </p:nvSpPr>
          <p:spPr bwMode="auto">
            <a:xfrm flipH="1">
              <a:off x="1216" y="1543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8" name="Line 2151"/>
            <p:cNvSpPr>
              <a:spLocks noChangeShapeType="1"/>
            </p:cNvSpPr>
            <p:nvPr/>
          </p:nvSpPr>
          <p:spPr bwMode="auto">
            <a:xfrm>
              <a:off x="1216" y="1543"/>
              <a:ext cx="1" cy="9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9" name="Line 2152"/>
            <p:cNvSpPr>
              <a:spLocks noChangeShapeType="1"/>
            </p:cNvSpPr>
            <p:nvPr/>
          </p:nvSpPr>
          <p:spPr bwMode="auto">
            <a:xfrm>
              <a:off x="1216" y="1686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0" name="Line 2153"/>
            <p:cNvSpPr>
              <a:spLocks noChangeShapeType="1"/>
            </p:cNvSpPr>
            <p:nvPr/>
          </p:nvSpPr>
          <p:spPr bwMode="auto">
            <a:xfrm>
              <a:off x="1216" y="19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1" name="Line 2154"/>
            <p:cNvSpPr>
              <a:spLocks noChangeShapeType="1"/>
            </p:cNvSpPr>
            <p:nvPr/>
          </p:nvSpPr>
          <p:spPr bwMode="auto">
            <a:xfrm>
              <a:off x="1216" y="2153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2" name="Line 2155"/>
            <p:cNvSpPr>
              <a:spLocks noChangeShapeType="1"/>
            </p:cNvSpPr>
            <p:nvPr/>
          </p:nvSpPr>
          <p:spPr bwMode="auto">
            <a:xfrm>
              <a:off x="1216" y="2386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3" name="Line 2156"/>
            <p:cNvSpPr>
              <a:spLocks noChangeShapeType="1"/>
            </p:cNvSpPr>
            <p:nvPr/>
          </p:nvSpPr>
          <p:spPr bwMode="auto">
            <a:xfrm>
              <a:off x="1216" y="2619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4" name="Line 2157"/>
            <p:cNvSpPr>
              <a:spLocks noChangeShapeType="1"/>
            </p:cNvSpPr>
            <p:nvPr/>
          </p:nvSpPr>
          <p:spPr bwMode="auto">
            <a:xfrm>
              <a:off x="1216" y="2852"/>
              <a:ext cx="1" cy="9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5" name="Line 2158"/>
            <p:cNvSpPr>
              <a:spLocks noChangeShapeType="1"/>
            </p:cNvSpPr>
            <p:nvPr/>
          </p:nvSpPr>
          <p:spPr bwMode="auto">
            <a:xfrm>
              <a:off x="1216" y="2948"/>
              <a:ext cx="19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6" name="Line 2159"/>
            <p:cNvSpPr>
              <a:spLocks noChangeShapeType="1"/>
            </p:cNvSpPr>
            <p:nvPr/>
          </p:nvSpPr>
          <p:spPr bwMode="auto">
            <a:xfrm>
              <a:off x="1453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7" name="Line 2160"/>
            <p:cNvSpPr>
              <a:spLocks noChangeShapeType="1"/>
            </p:cNvSpPr>
            <p:nvPr/>
          </p:nvSpPr>
          <p:spPr bwMode="auto">
            <a:xfrm>
              <a:off x="1674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8" name="Line 2161"/>
            <p:cNvSpPr>
              <a:spLocks noChangeShapeType="1"/>
            </p:cNvSpPr>
            <p:nvPr/>
          </p:nvSpPr>
          <p:spPr bwMode="auto">
            <a:xfrm>
              <a:off x="1895" y="2948"/>
              <a:ext cx="17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9" name="Line 2162"/>
            <p:cNvSpPr>
              <a:spLocks noChangeShapeType="1"/>
            </p:cNvSpPr>
            <p:nvPr/>
          </p:nvSpPr>
          <p:spPr bwMode="auto">
            <a:xfrm>
              <a:off x="2116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0" name="Line 2163"/>
            <p:cNvSpPr>
              <a:spLocks noChangeShapeType="1"/>
            </p:cNvSpPr>
            <p:nvPr/>
          </p:nvSpPr>
          <p:spPr bwMode="auto">
            <a:xfrm>
              <a:off x="2337" y="2948"/>
              <a:ext cx="17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1" name="Line 2164"/>
            <p:cNvSpPr>
              <a:spLocks noChangeShapeType="1"/>
            </p:cNvSpPr>
            <p:nvPr/>
          </p:nvSpPr>
          <p:spPr bwMode="auto">
            <a:xfrm>
              <a:off x="2557" y="2948"/>
              <a:ext cx="194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2" name="Freeform 2165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3" name="Freeform 2166"/>
            <p:cNvSpPr>
              <a:spLocks/>
            </p:cNvSpPr>
            <p:nvPr/>
          </p:nvSpPr>
          <p:spPr bwMode="auto">
            <a:xfrm>
              <a:off x="1368" y="1733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4" name="Freeform 2167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5" name="Freeform 2168"/>
            <p:cNvSpPr>
              <a:spLocks/>
            </p:cNvSpPr>
            <p:nvPr/>
          </p:nvSpPr>
          <p:spPr bwMode="auto">
            <a:xfrm>
              <a:off x="1374" y="1733"/>
              <a:ext cx="1107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43" y="72"/>
                </a:cxn>
                <a:cxn ang="0">
                  <a:pos x="6643" y="36"/>
                </a:cxn>
                <a:cxn ang="0">
                  <a:pos x="6643" y="0"/>
                </a:cxn>
                <a:cxn ang="0">
                  <a:pos x="0" y="0"/>
                </a:cxn>
              </a:cxnLst>
              <a:rect l="0" t="0" r="r" b="b"/>
              <a:pathLst>
                <a:path w="664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6643" y="72"/>
                  </a:lnTo>
                  <a:lnTo>
                    <a:pt x="6643" y="36"/>
                  </a:lnTo>
                  <a:lnTo>
                    <a:pt x="664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6" name="Freeform 2169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7" name="Freeform 2170"/>
            <p:cNvSpPr>
              <a:spLocks/>
            </p:cNvSpPr>
            <p:nvPr/>
          </p:nvSpPr>
          <p:spPr bwMode="auto">
            <a:xfrm>
              <a:off x="2481" y="1733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8" name="Freeform 2171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9" name="Freeform 2172"/>
            <p:cNvSpPr>
              <a:spLocks/>
            </p:cNvSpPr>
            <p:nvPr/>
          </p:nvSpPr>
          <p:spPr bwMode="auto">
            <a:xfrm>
              <a:off x="2388" y="2254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8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8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0" name="Freeform 2173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1" name="Freeform 2174"/>
            <p:cNvSpPr>
              <a:spLocks/>
            </p:cNvSpPr>
            <p:nvPr/>
          </p:nvSpPr>
          <p:spPr bwMode="auto">
            <a:xfrm>
              <a:off x="2393" y="2254"/>
              <a:ext cx="8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524" y="72"/>
                </a:cxn>
                <a:cxn ang="0">
                  <a:pos x="524" y="36"/>
                </a:cxn>
                <a:cxn ang="0">
                  <a:pos x="524" y="0"/>
                </a:cxn>
                <a:cxn ang="0">
                  <a:pos x="0" y="0"/>
                </a:cxn>
              </a:cxnLst>
              <a:rect l="0" t="0" r="r" b="b"/>
              <a:pathLst>
                <a:path w="52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524" y="72"/>
                  </a:lnTo>
                  <a:lnTo>
                    <a:pt x="524" y="36"/>
                  </a:lnTo>
                  <a:lnTo>
                    <a:pt x="52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2" name="Freeform 2175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3" name="Freeform 2176"/>
            <p:cNvSpPr>
              <a:spLocks/>
            </p:cNvSpPr>
            <p:nvPr/>
          </p:nvSpPr>
          <p:spPr bwMode="auto">
            <a:xfrm>
              <a:off x="2481" y="2254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2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2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4" name="Freeform 2177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5" name="Freeform 2178"/>
            <p:cNvSpPr>
              <a:spLocks/>
            </p:cNvSpPr>
            <p:nvPr/>
          </p:nvSpPr>
          <p:spPr bwMode="auto">
            <a:xfrm>
              <a:off x="1878" y="2799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5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5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5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5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6" name="Freeform 2179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7" name="Freeform 2180"/>
            <p:cNvSpPr>
              <a:spLocks/>
            </p:cNvSpPr>
            <p:nvPr/>
          </p:nvSpPr>
          <p:spPr bwMode="auto">
            <a:xfrm>
              <a:off x="1883" y="2799"/>
              <a:ext cx="598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3584" y="72"/>
                </a:cxn>
                <a:cxn ang="0">
                  <a:pos x="3584" y="36"/>
                </a:cxn>
                <a:cxn ang="0">
                  <a:pos x="3584" y="0"/>
                </a:cxn>
                <a:cxn ang="0">
                  <a:pos x="0" y="0"/>
                </a:cxn>
              </a:cxnLst>
              <a:rect l="0" t="0" r="r" b="b"/>
              <a:pathLst>
                <a:path w="3584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3584" y="72"/>
                  </a:lnTo>
                  <a:lnTo>
                    <a:pt x="3584" y="36"/>
                  </a:lnTo>
                  <a:lnTo>
                    <a:pt x="358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8" name="Freeform 2181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9" name="Freeform 2182"/>
            <p:cNvSpPr>
              <a:spLocks/>
            </p:cNvSpPr>
            <p:nvPr/>
          </p:nvSpPr>
          <p:spPr bwMode="auto">
            <a:xfrm>
              <a:off x="2481" y="2799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6" y="12"/>
                </a:cxn>
                <a:cxn ang="0">
                  <a:pos x="31" y="20"/>
                </a:cxn>
                <a:cxn ang="0">
                  <a:pos x="35" y="31"/>
                </a:cxn>
                <a:cxn ang="0">
                  <a:pos x="35" y="40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6" y="12"/>
                  </a:lnTo>
                  <a:lnTo>
                    <a:pt x="31" y="20"/>
                  </a:lnTo>
                  <a:lnTo>
                    <a:pt x="35" y="31"/>
                  </a:lnTo>
                  <a:lnTo>
                    <a:pt x="35" y="40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0" name="Rectangle 2185"/>
            <p:cNvSpPr>
              <a:spLocks noChangeArrowheads="1"/>
            </p:cNvSpPr>
            <p:nvPr/>
          </p:nvSpPr>
          <p:spPr bwMode="auto">
            <a:xfrm>
              <a:off x="4800" y="1398"/>
              <a:ext cx="608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3Ø Load </a:t>
              </a:r>
            </a:p>
            <a:p>
              <a:pPr algn="ctr"/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or Network</a:t>
              </a:r>
            </a:p>
          </p:txBody>
        </p:sp>
        <p:sp>
          <p:nvSpPr>
            <p:cNvPr id="181" name="Line 2186"/>
            <p:cNvSpPr>
              <a:spLocks noChangeShapeType="1"/>
            </p:cNvSpPr>
            <p:nvPr/>
          </p:nvSpPr>
          <p:spPr bwMode="auto">
            <a:xfrm flipV="1">
              <a:off x="522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2" name="Line 2187"/>
            <p:cNvSpPr>
              <a:spLocks noChangeShapeType="1"/>
            </p:cNvSpPr>
            <p:nvPr/>
          </p:nvSpPr>
          <p:spPr bwMode="auto">
            <a:xfrm flipV="1">
              <a:off x="522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3" name="Line 2188"/>
            <p:cNvSpPr>
              <a:spLocks noChangeShapeType="1"/>
            </p:cNvSpPr>
            <p:nvPr/>
          </p:nvSpPr>
          <p:spPr bwMode="auto">
            <a:xfrm flipV="1">
              <a:off x="522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4" name="Line 2189"/>
            <p:cNvSpPr>
              <a:spLocks noChangeShapeType="1"/>
            </p:cNvSpPr>
            <p:nvPr/>
          </p:nvSpPr>
          <p:spPr bwMode="auto">
            <a:xfrm flipV="1">
              <a:off x="522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5" name="Line 2190"/>
            <p:cNvSpPr>
              <a:spLocks noChangeShapeType="1"/>
            </p:cNvSpPr>
            <p:nvPr/>
          </p:nvSpPr>
          <p:spPr bwMode="auto">
            <a:xfrm flipV="1">
              <a:off x="522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6" name="Line 2191"/>
            <p:cNvSpPr>
              <a:spLocks noChangeShapeType="1"/>
            </p:cNvSpPr>
            <p:nvPr/>
          </p:nvSpPr>
          <p:spPr bwMode="auto">
            <a:xfrm flipV="1">
              <a:off x="522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7" name="Line 2192"/>
            <p:cNvSpPr>
              <a:spLocks noChangeShapeType="1"/>
            </p:cNvSpPr>
            <p:nvPr/>
          </p:nvSpPr>
          <p:spPr bwMode="auto">
            <a:xfrm flipH="1">
              <a:off x="5102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8" name="Line 2193"/>
            <p:cNvSpPr>
              <a:spLocks noChangeShapeType="1"/>
            </p:cNvSpPr>
            <p:nvPr/>
          </p:nvSpPr>
          <p:spPr bwMode="auto">
            <a:xfrm flipH="1">
              <a:off x="4935" y="1672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9" name="Line 2194"/>
            <p:cNvSpPr>
              <a:spLocks noChangeShapeType="1"/>
            </p:cNvSpPr>
            <p:nvPr/>
          </p:nvSpPr>
          <p:spPr bwMode="auto">
            <a:xfrm>
              <a:off x="4935" y="1672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0" name="Line 2195"/>
            <p:cNvSpPr>
              <a:spLocks noChangeShapeType="1"/>
            </p:cNvSpPr>
            <p:nvPr/>
          </p:nvSpPr>
          <p:spPr bwMode="auto">
            <a:xfrm>
              <a:off x="4935" y="1867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1" name="Line 2196"/>
            <p:cNvSpPr>
              <a:spLocks noChangeShapeType="1"/>
            </p:cNvSpPr>
            <p:nvPr/>
          </p:nvSpPr>
          <p:spPr bwMode="auto">
            <a:xfrm>
              <a:off x="4935" y="2100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2" name="Line 2197"/>
            <p:cNvSpPr>
              <a:spLocks noChangeShapeType="1"/>
            </p:cNvSpPr>
            <p:nvPr/>
          </p:nvSpPr>
          <p:spPr bwMode="auto">
            <a:xfrm>
              <a:off x="4935" y="2334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3" name="Line 2198"/>
            <p:cNvSpPr>
              <a:spLocks noChangeShapeType="1"/>
            </p:cNvSpPr>
            <p:nvPr/>
          </p:nvSpPr>
          <p:spPr bwMode="auto">
            <a:xfrm>
              <a:off x="4935" y="2567"/>
              <a:ext cx="1" cy="186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4" name="Line 2199"/>
            <p:cNvSpPr>
              <a:spLocks noChangeShapeType="1"/>
            </p:cNvSpPr>
            <p:nvPr/>
          </p:nvSpPr>
          <p:spPr bwMode="auto">
            <a:xfrm>
              <a:off x="4935" y="2800"/>
              <a:ext cx="1" cy="14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5" name="Line 2200"/>
            <p:cNvSpPr>
              <a:spLocks noChangeShapeType="1"/>
            </p:cNvSpPr>
            <p:nvPr/>
          </p:nvSpPr>
          <p:spPr bwMode="auto">
            <a:xfrm>
              <a:off x="4935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6" name="Line 2201"/>
            <p:cNvSpPr>
              <a:spLocks noChangeShapeType="1"/>
            </p:cNvSpPr>
            <p:nvPr/>
          </p:nvSpPr>
          <p:spPr bwMode="auto">
            <a:xfrm>
              <a:off x="5102" y="2948"/>
              <a:ext cx="123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7" name="Freeform 2202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8" name="Freeform 2203"/>
            <p:cNvSpPr>
              <a:spLocks/>
            </p:cNvSpPr>
            <p:nvPr/>
          </p:nvSpPr>
          <p:spPr bwMode="auto">
            <a:xfrm>
              <a:off x="2388" y="2260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19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19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9" name="Freeform 2204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0" name="Freeform 2205"/>
            <p:cNvSpPr>
              <a:spLocks/>
            </p:cNvSpPr>
            <p:nvPr/>
          </p:nvSpPr>
          <p:spPr bwMode="auto">
            <a:xfrm>
              <a:off x="2388" y="1868"/>
              <a:ext cx="11" cy="392"/>
            </a:xfrm>
            <a:custGeom>
              <a:avLst/>
              <a:gdLst/>
              <a:ahLst/>
              <a:cxnLst>
                <a:cxn ang="0">
                  <a:pos x="0" y="2356"/>
                </a:cxn>
                <a:cxn ang="0">
                  <a:pos x="34" y="2356"/>
                </a:cxn>
                <a:cxn ang="0">
                  <a:pos x="68" y="235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356"/>
                </a:cxn>
              </a:cxnLst>
              <a:rect l="0" t="0" r="r" b="b"/>
              <a:pathLst>
                <a:path w="68" h="2356">
                  <a:moveTo>
                    <a:pt x="0" y="2356"/>
                  </a:moveTo>
                  <a:lnTo>
                    <a:pt x="34" y="2356"/>
                  </a:lnTo>
                  <a:lnTo>
                    <a:pt x="68" y="235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35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1" name="Freeform 2206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2" name="Freeform 2207"/>
            <p:cNvSpPr>
              <a:spLocks/>
            </p:cNvSpPr>
            <p:nvPr/>
          </p:nvSpPr>
          <p:spPr bwMode="auto">
            <a:xfrm>
              <a:off x="2388" y="1862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10"/>
                </a:cxn>
                <a:cxn ang="0">
                  <a:pos x="19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10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10"/>
                  </a:lnTo>
                  <a:lnTo>
                    <a:pt x="19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10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3" name="Freeform 2208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4" name="Freeform 2209"/>
            <p:cNvSpPr>
              <a:spLocks/>
            </p:cNvSpPr>
            <p:nvPr/>
          </p:nvSpPr>
          <p:spPr bwMode="auto">
            <a:xfrm>
              <a:off x="1368" y="1868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5" name="Freeform 2210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6" name="Freeform 2211"/>
            <p:cNvSpPr>
              <a:spLocks/>
            </p:cNvSpPr>
            <p:nvPr/>
          </p:nvSpPr>
          <p:spPr bwMode="auto">
            <a:xfrm>
              <a:off x="1368" y="1739"/>
              <a:ext cx="11" cy="129"/>
            </a:xfrm>
            <a:custGeom>
              <a:avLst/>
              <a:gdLst/>
              <a:ahLst/>
              <a:cxnLst>
                <a:cxn ang="0">
                  <a:pos x="0" y="772"/>
                </a:cxn>
                <a:cxn ang="0">
                  <a:pos x="34" y="772"/>
                </a:cxn>
                <a:cxn ang="0">
                  <a:pos x="68" y="772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772"/>
                </a:cxn>
              </a:cxnLst>
              <a:rect l="0" t="0" r="r" b="b"/>
              <a:pathLst>
                <a:path w="68" h="772">
                  <a:moveTo>
                    <a:pt x="0" y="772"/>
                  </a:moveTo>
                  <a:lnTo>
                    <a:pt x="34" y="772"/>
                  </a:lnTo>
                  <a:lnTo>
                    <a:pt x="68" y="772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7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7" name="Freeform 2212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8" name="Rectangle 2213"/>
            <p:cNvSpPr>
              <a:spLocks noChangeArrowheads="1"/>
            </p:cNvSpPr>
            <p:nvPr/>
          </p:nvSpPr>
          <p:spPr bwMode="auto">
            <a:xfrm>
              <a:off x="1693" y="1388"/>
              <a:ext cx="370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Source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209" name="Freeform 2214"/>
            <p:cNvSpPr>
              <a:spLocks/>
            </p:cNvSpPr>
            <p:nvPr/>
          </p:nvSpPr>
          <p:spPr bwMode="auto">
            <a:xfrm>
              <a:off x="1368" y="173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0" name="Line 2215"/>
            <p:cNvSpPr>
              <a:spLocks noChangeShapeType="1"/>
            </p:cNvSpPr>
            <p:nvPr/>
          </p:nvSpPr>
          <p:spPr bwMode="auto">
            <a:xfrm flipH="1">
              <a:off x="773" y="2390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1" name="Line 2216"/>
            <p:cNvSpPr>
              <a:spLocks noChangeShapeType="1"/>
            </p:cNvSpPr>
            <p:nvPr/>
          </p:nvSpPr>
          <p:spPr bwMode="auto">
            <a:xfrm flipH="1">
              <a:off x="622" y="2390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2" name="Line 2217"/>
            <p:cNvSpPr>
              <a:spLocks noChangeShapeType="1"/>
            </p:cNvSpPr>
            <p:nvPr/>
          </p:nvSpPr>
          <p:spPr bwMode="auto">
            <a:xfrm>
              <a:off x="622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3" name="Line 2218"/>
            <p:cNvSpPr>
              <a:spLocks noChangeShapeType="1"/>
            </p:cNvSpPr>
            <p:nvPr/>
          </p:nvSpPr>
          <p:spPr bwMode="auto">
            <a:xfrm>
              <a:off x="622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4" name="Line 2219"/>
            <p:cNvSpPr>
              <a:spLocks noChangeShapeType="1"/>
            </p:cNvSpPr>
            <p:nvPr/>
          </p:nvSpPr>
          <p:spPr bwMode="auto">
            <a:xfrm>
              <a:off x="622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5" name="Line 2220"/>
            <p:cNvSpPr>
              <a:spLocks noChangeShapeType="1"/>
            </p:cNvSpPr>
            <p:nvPr/>
          </p:nvSpPr>
          <p:spPr bwMode="auto">
            <a:xfrm>
              <a:off x="622" y="3005"/>
              <a:ext cx="107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6" name="Line 2221"/>
            <p:cNvSpPr>
              <a:spLocks noChangeShapeType="1"/>
            </p:cNvSpPr>
            <p:nvPr/>
          </p:nvSpPr>
          <p:spPr bwMode="auto">
            <a:xfrm>
              <a:off x="773" y="3005"/>
              <a:ext cx="106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7" name="Line 2222"/>
            <p:cNvSpPr>
              <a:spLocks noChangeShapeType="1"/>
            </p:cNvSpPr>
            <p:nvPr/>
          </p:nvSpPr>
          <p:spPr bwMode="auto">
            <a:xfrm flipV="1">
              <a:off x="879" y="2837"/>
              <a:ext cx="1" cy="168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8" name="Line 2223"/>
            <p:cNvSpPr>
              <a:spLocks noChangeShapeType="1"/>
            </p:cNvSpPr>
            <p:nvPr/>
          </p:nvSpPr>
          <p:spPr bwMode="auto">
            <a:xfrm flipV="1">
              <a:off x="879" y="2604"/>
              <a:ext cx="1" cy="18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9" name="Line 2224"/>
            <p:cNvSpPr>
              <a:spLocks noChangeShapeType="1"/>
            </p:cNvSpPr>
            <p:nvPr/>
          </p:nvSpPr>
          <p:spPr bwMode="auto">
            <a:xfrm flipV="1">
              <a:off x="879" y="2390"/>
              <a:ext cx="1" cy="167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0" name="Freeform 2225"/>
            <p:cNvSpPr>
              <a:spLocks/>
            </p:cNvSpPr>
            <p:nvPr/>
          </p:nvSpPr>
          <p:spPr bwMode="auto">
            <a:xfrm>
              <a:off x="680" y="3488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1" name="Freeform 2227"/>
            <p:cNvSpPr>
              <a:spLocks/>
            </p:cNvSpPr>
            <p:nvPr/>
          </p:nvSpPr>
          <p:spPr bwMode="auto">
            <a:xfrm>
              <a:off x="656" y="3488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8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8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2" name="Freeform 2228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3" name="Freeform 2229"/>
            <p:cNvSpPr>
              <a:spLocks/>
            </p:cNvSpPr>
            <p:nvPr/>
          </p:nvSpPr>
          <p:spPr bwMode="auto">
            <a:xfrm>
              <a:off x="662" y="3488"/>
              <a:ext cx="13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782" y="72"/>
                </a:cxn>
                <a:cxn ang="0">
                  <a:pos x="782" y="36"/>
                </a:cxn>
                <a:cxn ang="0">
                  <a:pos x="782" y="0"/>
                </a:cxn>
                <a:cxn ang="0">
                  <a:pos x="0" y="0"/>
                </a:cxn>
              </a:cxnLst>
              <a:rect l="0" t="0" r="r" b="b"/>
              <a:pathLst>
                <a:path w="78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782" y="72"/>
                  </a:lnTo>
                  <a:lnTo>
                    <a:pt x="782" y="36"/>
                  </a:lnTo>
                  <a:lnTo>
                    <a:pt x="78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4" name="Freeform 2230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5" name="Freeform 2231"/>
            <p:cNvSpPr>
              <a:spLocks/>
            </p:cNvSpPr>
            <p:nvPr/>
          </p:nvSpPr>
          <p:spPr bwMode="auto">
            <a:xfrm>
              <a:off x="792" y="3488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3"/>
                </a:cxn>
                <a:cxn ang="0">
                  <a:pos x="31" y="21"/>
                </a:cxn>
                <a:cxn ang="0">
                  <a:pos x="34" y="32"/>
                </a:cxn>
                <a:cxn ang="0">
                  <a:pos x="34" y="41"/>
                </a:cxn>
                <a:cxn ang="0">
                  <a:pos x="31" y="51"/>
                </a:cxn>
                <a:cxn ang="0">
                  <a:pos x="25" y="60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3"/>
                  </a:lnTo>
                  <a:lnTo>
                    <a:pt x="31" y="21"/>
                  </a:lnTo>
                  <a:lnTo>
                    <a:pt x="34" y="32"/>
                  </a:lnTo>
                  <a:lnTo>
                    <a:pt x="34" y="41"/>
                  </a:lnTo>
                  <a:lnTo>
                    <a:pt x="31" y="51"/>
                  </a:lnTo>
                  <a:lnTo>
                    <a:pt x="25" y="60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6" name="Freeform 2232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7" name="Freeform 2233"/>
            <p:cNvSpPr>
              <a:spLocks/>
            </p:cNvSpPr>
            <p:nvPr/>
          </p:nvSpPr>
          <p:spPr bwMode="auto">
            <a:xfrm>
              <a:off x="725" y="2653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8" name="Freeform 2234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9" name="Freeform 2235"/>
            <p:cNvSpPr>
              <a:spLocks/>
            </p:cNvSpPr>
            <p:nvPr/>
          </p:nvSpPr>
          <p:spPr bwMode="auto">
            <a:xfrm>
              <a:off x="669" y="2636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0" name="Freeform 2236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1" name="Freeform 2237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2" name="Freeform 2238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3" name="Freeform 2239"/>
            <p:cNvSpPr>
              <a:spLocks/>
            </p:cNvSpPr>
            <p:nvPr/>
          </p:nvSpPr>
          <p:spPr bwMode="auto">
            <a:xfrm>
              <a:off x="725" y="2619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4" name="Freeform 2240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5" name="Freeform 2241"/>
            <p:cNvSpPr>
              <a:spLocks/>
            </p:cNvSpPr>
            <p:nvPr/>
          </p:nvSpPr>
          <p:spPr bwMode="auto">
            <a:xfrm>
              <a:off x="669" y="2619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6" name="Freeform 2242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7" name="Freeform 2243"/>
            <p:cNvSpPr>
              <a:spLocks/>
            </p:cNvSpPr>
            <p:nvPr/>
          </p:nvSpPr>
          <p:spPr bwMode="auto">
            <a:xfrm>
              <a:off x="665" y="263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8" name="Freeform 2244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9" name="Freeform 2245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2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2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0" name="Freeform 2246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1" name="Freeform 2247"/>
            <p:cNvSpPr>
              <a:spLocks/>
            </p:cNvSpPr>
            <p:nvPr/>
          </p:nvSpPr>
          <p:spPr bwMode="auto">
            <a:xfrm>
              <a:off x="725" y="2602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2" name="Freeform 2248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3" name="Freeform 2249"/>
            <p:cNvSpPr>
              <a:spLocks/>
            </p:cNvSpPr>
            <p:nvPr/>
          </p:nvSpPr>
          <p:spPr bwMode="auto">
            <a:xfrm>
              <a:off x="721" y="261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4" name="Freeform 2250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5" name="Freeform 2251"/>
            <p:cNvSpPr>
              <a:spLocks/>
            </p:cNvSpPr>
            <p:nvPr/>
          </p:nvSpPr>
          <p:spPr bwMode="auto">
            <a:xfrm>
              <a:off x="781" y="2602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6" name="Freeform 2252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7" name="Freeform 2253"/>
            <p:cNvSpPr>
              <a:spLocks/>
            </p:cNvSpPr>
            <p:nvPr/>
          </p:nvSpPr>
          <p:spPr bwMode="auto">
            <a:xfrm>
              <a:off x="725" y="2585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8" name="Freeform 2254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9" name="Freeform 2255"/>
            <p:cNvSpPr>
              <a:spLocks/>
            </p:cNvSpPr>
            <p:nvPr/>
          </p:nvSpPr>
          <p:spPr bwMode="auto">
            <a:xfrm>
              <a:off x="721" y="2585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0" name="Freeform 2256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1" name="Freeform 2257"/>
            <p:cNvSpPr>
              <a:spLocks/>
            </p:cNvSpPr>
            <p:nvPr/>
          </p:nvSpPr>
          <p:spPr bwMode="auto">
            <a:xfrm>
              <a:off x="725" y="2516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2" name="Freeform 2258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3" name="Freeform 2259"/>
            <p:cNvSpPr>
              <a:spLocks/>
            </p:cNvSpPr>
            <p:nvPr/>
          </p:nvSpPr>
          <p:spPr bwMode="auto">
            <a:xfrm>
              <a:off x="669" y="2499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4" name="Freeform 2260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5" name="Freeform 2261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6" name="Freeform 2262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7" name="Freeform 2263"/>
            <p:cNvSpPr>
              <a:spLocks/>
            </p:cNvSpPr>
            <p:nvPr/>
          </p:nvSpPr>
          <p:spPr bwMode="auto">
            <a:xfrm>
              <a:off x="725" y="2482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8" name="Freeform 2264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9" name="Freeform 2265"/>
            <p:cNvSpPr>
              <a:spLocks/>
            </p:cNvSpPr>
            <p:nvPr/>
          </p:nvSpPr>
          <p:spPr bwMode="auto">
            <a:xfrm>
              <a:off x="669" y="2482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0" name="Freeform 2266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1" name="Freeform 2267"/>
            <p:cNvSpPr>
              <a:spLocks/>
            </p:cNvSpPr>
            <p:nvPr/>
          </p:nvSpPr>
          <p:spPr bwMode="auto">
            <a:xfrm>
              <a:off x="665" y="2499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2" name="Freeform 2268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3" name="Freeform 2269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4" name="Freeform 2270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5" name="Freeform 2271"/>
            <p:cNvSpPr>
              <a:spLocks/>
            </p:cNvSpPr>
            <p:nvPr/>
          </p:nvSpPr>
          <p:spPr bwMode="auto">
            <a:xfrm>
              <a:off x="725" y="2448"/>
              <a:ext cx="59" cy="29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6" name="Freeform 2272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7" name="Freeform 2273"/>
            <p:cNvSpPr>
              <a:spLocks/>
            </p:cNvSpPr>
            <p:nvPr/>
          </p:nvSpPr>
          <p:spPr bwMode="auto">
            <a:xfrm>
              <a:off x="721" y="244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8" name="Freeform 2274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9" name="Freeform 2275"/>
            <p:cNvSpPr>
              <a:spLocks/>
            </p:cNvSpPr>
            <p:nvPr/>
          </p:nvSpPr>
          <p:spPr bwMode="auto">
            <a:xfrm>
              <a:off x="781" y="2465"/>
              <a:ext cx="7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2"/>
                </a:cxn>
                <a:cxn ang="0">
                  <a:pos x="35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2"/>
                  </a:lnTo>
                  <a:lnTo>
                    <a:pt x="35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0" name="Freeform 2276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1" name="Freeform 2277"/>
            <p:cNvSpPr>
              <a:spLocks/>
            </p:cNvSpPr>
            <p:nvPr/>
          </p:nvSpPr>
          <p:spPr bwMode="auto">
            <a:xfrm>
              <a:off x="725" y="2465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4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4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2" name="Freeform 2278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3" name="Freeform 2279"/>
            <p:cNvSpPr>
              <a:spLocks/>
            </p:cNvSpPr>
            <p:nvPr/>
          </p:nvSpPr>
          <p:spPr bwMode="auto">
            <a:xfrm>
              <a:off x="721" y="2482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4" name="Freeform 2280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5" name="Freeform 2281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5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1"/>
                </a:cxn>
                <a:cxn ang="0">
                  <a:pos x="0" y="69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5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1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6" name="Freeform 2282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7" name="Freeform 2283"/>
            <p:cNvSpPr>
              <a:spLocks/>
            </p:cNvSpPr>
            <p:nvPr/>
          </p:nvSpPr>
          <p:spPr bwMode="auto">
            <a:xfrm>
              <a:off x="725" y="2516"/>
              <a:ext cx="59" cy="29"/>
            </a:xfrm>
            <a:custGeom>
              <a:avLst/>
              <a:gdLst/>
              <a:ahLst/>
              <a:cxnLst>
                <a:cxn ang="0">
                  <a:pos x="336" y="171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6" y="171"/>
                </a:cxn>
              </a:cxnLst>
              <a:rect l="0" t="0" r="r" b="b"/>
              <a:pathLst>
                <a:path w="356" h="171">
                  <a:moveTo>
                    <a:pt x="336" y="171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6" y="17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8" name="Freeform 2284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79" name="Freeform 2285"/>
            <p:cNvSpPr>
              <a:spLocks/>
            </p:cNvSpPr>
            <p:nvPr/>
          </p:nvSpPr>
          <p:spPr bwMode="auto">
            <a:xfrm>
              <a:off x="721" y="2516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7"/>
                </a:cxn>
                <a:cxn ang="0">
                  <a:pos x="9" y="60"/>
                </a:cxn>
                <a:cxn ang="0">
                  <a:pos x="4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4" y="21"/>
                </a:cxn>
                <a:cxn ang="0">
                  <a:pos x="8" y="13"/>
                </a:cxn>
                <a:cxn ang="0">
                  <a:pos x="16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7"/>
                  </a:lnTo>
                  <a:lnTo>
                    <a:pt x="9" y="60"/>
                  </a:lnTo>
                  <a:lnTo>
                    <a:pt x="4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8" y="13"/>
                  </a:lnTo>
                  <a:lnTo>
                    <a:pt x="16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0" name="Freeform 2286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  <a:cxn ang="0">
                  <a:pos x="10" y="36"/>
                </a:cxn>
              </a:cxnLst>
              <a:rect l="0" t="0" r="r" b="b"/>
              <a:pathLst>
                <a:path w="44" h="70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1" name="Freeform 2287"/>
            <p:cNvSpPr>
              <a:spLocks/>
            </p:cNvSpPr>
            <p:nvPr/>
          </p:nvSpPr>
          <p:spPr bwMode="auto">
            <a:xfrm>
              <a:off x="781" y="2533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0"/>
                </a:cxn>
              </a:cxnLst>
              <a:rect l="0" t="0" r="r" b="b"/>
              <a:pathLst>
                <a:path w="44" h="70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2" name="Freeform 2288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3" name="Freeform 2289"/>
            <p:cNvSpPr>
              <a:spLocks/>
            </p:cNvSpPr>
            <p:nvPr/>
          </p:nvSpPr>
          <p:spPr bwMode="auto">
            <a:xfrm>
              <a:off x="725" y="2533"/>
              <a:ext cx="59" cy="29"/>
            </a:xfrm>
            <a:custGeom>
              <a:avLst/>
              <a:gdLst/>
              <a:ahLst/>
              <a:cxnLst>
                <a:cxn ang="0">
                  <a:pos x="356" y="69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69"/>
                </a:cxn>
              </a:cxnLst>
              <a:rect l="0" t="0" r="r" b="b"/>
              <a:pathLst>
                <a:path w="356" h="173">
                  <a:moveTo>
                    <a:pt x="356" y="69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4" name="Freeform 2290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5" name="Freeform 2291"/>
            <p:cNvSpPr>
              <a:spLocks/>
            </p:cNvSpPr>
            <p:nvPr/>
          </p:nvSpPr>
          <p:spPr bwMode="auto">
            <a:xfrm>
              <a:off x="721" y="2551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6" name="Freeform 2292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7" name="Freeform 2293"/>
            <p:cNvSpPr>
              <a:spLocks/>
            </p:cNvSpPr>
            <p:nvPr/>
          </p:nvSpPr>
          <p:spPr bwMode="auto">
            <a:xfrm>
              <a:off x="725" y="2550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8" name="Freeform 2294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89" name="Freeform 2295"/>
            <p:cNvSpPr>
              <a:spLocks/>
            </p:cNvSpPr>
            <p:nvPr/>
          </p:nvSpPr>
          <p:spPr bwMode="auto">
            <a:xfrm>
              <a:off x="669" y="2551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0" name="Freeform 2296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1" name="Freeform 2297"/>
            <p:cNvSpPr>
              <a:spLocks/>
            </p:cNvSpPr>
            <p:nvPr/>
          </p:nvSpPr>
          <p:spPr bwMode="auto">
            <a:xfrm>
              <a:off x="665" y="2568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2" name="Freeform 2298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10" y="34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10" y="34"/>
                </a:cxn>
              </a:cxnLst>
              <a:rect l="0" t="0" r="r" b="b"/>
              <a:pathLst>
                <a:path w="44" h="70">
                  <a:moveTo>
                    <a:pt x="10" y="34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3" name="Freeform 2299"/>
            <p:cNvSpPr>
              <a:spLocks/>
            </p:cNvSpPr>
            <p:nvPr/>
          </p:nvSpPr>
          <p:spPr bwMode="auto">
            <a:xfrm>
              <a:off x="725" y="2585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19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49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69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4" h="70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19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49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69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4" name="Freeform 2300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5" name="Freeform 2301"/>
            <p:cNvSpPr>
              <a:spLocks/>
            </p:cNvSpPr>
            <p:nvPr/>
          </p:nvSpPr>
          <p:spPr bwMode="auto">
            <a:xfrm>
              <a:off x="669" y="2568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6" name="Freeform 2302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7" name="Freeform 2303"/>
            <p:cNvSpPr>
              <a:spLocks/>
            </p:cNvSpPr>
            <p:nvPr/>
          </p:nvSpPr>
          <p:spPr bwMode="auto">
            <a:xfrm>
              <a:off x="665" y="2568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8" name="Freeform 2304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99" name="Freeform 2305"/>
            <p:cNvSpPr>
              <a:spLocks/>
            </p:cNvSpPr>
            <p:nvPr/>
          </p:nvSpPr>
          <p:spPr bwMode="auto">
            <a:xfrm>
              <a:off x="725" y="2790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0" name="Freeform 2306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1" name="Freeform 2307"/>
            <p:cNvSpPr>
              <a:spLocks/>
            </p:cNvSpPr>
            <p:nvPr/>
          </p:nvSpPr>
          <p:spPr bwMode="auto">
            <a:xfrm>
              <a:off x="669" y="2773"/>
              <a:ext cx="60" cy="29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4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4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2" name="Freeform 2308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3" name="Freeform 2309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2"/>
                </a:cxn>
                <a:cxn ang="0">
                  <a:pos x="0" y="42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7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2"/>
                  </a:lnTo>
                  <a:lnTo>
                    <a:pt x="0" y="42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7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4" name="Freeform 2310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5" name="Freeform 2311"/>
            <p:cNvSpPr>
              <a:spLocks/>
            </p:cNvSpPr>
            <p:nvPr/>
          </p:nvSpPr>
          <p:spPr bwMode="auto">
            <a:xfrm>
              <a:off x="725" y="2756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6" name="Freeform 2312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7" name="Freeform 2313"/>
            <p:cNvSpPr>
              <a:spLocks/>
            </p:cNvSpPr>
            <p:nvPr/>
          </p:nvSpPr>
          <p:spPr bwMode="auto">
            <a:xfrm>
              <a:off x="669" y="2756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8" name="Freeform 2314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09" name="Freeform 2315"/>
            <p:cNvSpPr>
              <a:spLocks/>
            </p:cNvSpPr>
            <p:nvPr/>
          </p:nvSpPr>
          <p:spPr bwMode="auto">
            <a:xfrm>
              <a:off x="665" y="277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19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19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0" name="Freeform 2316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1" name="Freeform 2317"/>
            <p:cNvSpPr>
              <a:spLocks/>
            </p:cNvSpPr>
            <p:nvPr/>
          </p:nvSpPr>
          <p:spPr bwMode="auto">
            <a:xfrm>
              <a:off x="781" y="2739"/>
              <a:ext cx="7" cy="11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5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5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2" name="Freeform 2318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3" name="Freeform 2319"/>
            <p:cNvSpPr>
              <a:spLocks/>
            </p:cNvSpPr>
            <p:nvPr/>
          </p:nvSpPr>
          <p:spPr bwMode="auto">
            <a:xfrm>
              <a:off x="725" y="2739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8"/>
                </a:cxn>
                <a:cxn ang="0">
                  <a:pos x="20" y="173"/>
                </a:cxn>
                <a:cxn ang="0">
                  <a:pos x="356" y="70"/>
                </a:cxn>
              </a:cxnLst>
              <a:rect l="0" t="0" r="r" b="b"/>
              <a:pathLst>
                <a:path w="356" h="173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8"/>
                  </a:lnTo>
                  <a:lnTo>
                    <a:pt x="20" y="173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4" name="Freeform 2320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5" name="Freeform 2321"/>
            <p:cNvSpPr>
              <a:spLocks/>
            </p:cNvSpPr>
            <p:nvPr/>
          </p:nvSpPr>
          <p:spPr bwMode="auto">
            <a:xfrm>
              <a:off x="721" y="2756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9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9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6" name="Freeform 2322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7" name="Freeform 2323"/>
            <p:cNvSpPr>
              <a:spLocks/>
            </p:cNvSpPr>
            <p:nvPr/>
          </p:nvSpPr>
          <p:spPr bwMode="auto">
            <a:xfrm>
              <a:off x="781" y="2739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8" name="Freeform 2324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19" name="Freeform 2325"/>
            <p:cNvSpPr>
              <a:spLocks/>
            </p:cNvSpPr>
            <p:nvPr/>
          </p:nvSpPr>
          <p:spPr bwMode="auto">
            <a:xfrm>
              <a:off x="725" y="2722"/>
              <a:ext cx="59" cy="28"/>
            </a:xfrm>
            <a:custGeom>
              <a:avLst/>
              <a:gdLst/>
              <a:ahLst/>
              <a:cxnLst>
                <a:cxn ang="0">
                  <a:pos x="336" y="172"/>
                </a:cxn>
                <a:cxn ang="0">
                  <a:pos x="346" y="137"/>
                </a:cxn>
                <a:cxn ang="0">
                  <a:pos x="356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2"/>
                </a:cxn>
              </a:cxnLst>
              <a:rect l="0" t="0" r="r" b="b"/>
              <a:pathLst>
                <a:path w="356" h="172">
                  <a:moveTo>
                    <a:pt x="336" y="172"/>
                  </a:moveTo>
                  <a:lnTo>
                    <a:pt x="346" y="137"/>
                  </a:lnTo>
                  <a:lnTo>
                    <a:pt x="356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0" name="Freeform 2326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1" name="Freeform 2327"/>
            <p:cNvSpPr>
              <a:spLocks/>
            </p:cNvSpPr>
            <p:nvPr/>
          </p:nvSpPr>
          <p:spPr bwMode="auto">
            <a:xfrm>
              <a:off x="721" y="2722"/>
              <a:ext cx="8" cy="11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8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8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2" name="Freeform 2328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3" name="Freeform 2329"/>
            <p:cNvSpPr>
              <a:spLocks/>
            </p:cNvSpPr>
            <p:nvPr/>
          </p:nvSpPr>
          <p:spPr bwMode="auto">
            <a:xfrm>
              <a:off x="781" y="2670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4" name="Freeform 2330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Freeform 2331"/>
            <p:cNvSpPr>
              <a:spLocks/>
            </p:cNvSpPr>
            <p:nvPr/>
          </p:nvSpPr>
          <p:spPr bwMode="auto">
            <a:xfrm>
              <a:off x="725" y="2671"/>
              <a:ext cx="59" cy="28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Freeform 2332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Freeform 2333"/>
            <p:cNvSpPr>
              <a:spLocks/>
            </p:cNvSpPr>
            <p:nvPr/>
          </p:nvSpPr>
          <p:spPr bwMode="auto">
            <a:xfrm>
              <a:off x="721" y="2688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8" name="Freeform 2334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9" name="Freeform 2335"/>
            <p:cNvSpPr>
              <a:spLocks/>
            </p:cNvSpPr>
            <p:nvPr/>
          </p:nvSpPr>
          <p:spPr bwMode="auto">
            <a:xfrm>
              <a:off x="781" y="2671"/>
              <a:ext cx="7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0" name="Freeform 2336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1" name="Freeform 2337"/>
            <p:cNvSpPr>
              <a:spLocks/>
            </p:cNvSpPr>
            <p:nvPr/>
          </p:nvSpPr>
          <p:spPr bwMode="auto">
            <a:xfrm>
              <a:off x="725" y="2653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2" name="Freeform 2338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Freeform 2339"/>
            <p:cNvSpPr>
              <a:spLocks/>
            </p:cNvSpPr>
            <p:nvPr/>
          </p:nvSpPr>
          <p:spPr bwMode="auto">
            <a:xfrm>
              <a:off x="721" y="2653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4" name="Freeform 2340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5" name="Freeform 2341"/>
            <p:cNvSpPr>
              <a:spLocks/>
            </p:cNvSpPr>
            <p:nvPr/>
          </p:nvSpPr>
          <p:spPr bwMode="auto">
            <a:xfrm>
              <a:off x="725" y="2687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Freeform 2342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7" name="Freeform 2343"/>
            <p:cNvSpPr>
              <a:spLocks/>
            </p:cNvSpPr>
            <p:nvPr/>
          </p:nvSpPr>
          <p:spPr bwMode="auto">
            <a:xfrm>
              <a:off x="669" y="2688"/>
              <a:ext cx="60" cy="28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4" y="70"/>
                </a:cxn>
              </a:cxnLst>
              <a:rect l="0" t="0" r="r" b="b"/>
              <a:pathLst>
                <a:path w="354" h="172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Freeform 2344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Freeform 2345"/>
            <p:cNvSpPr>
              <a:spLocks/>
            </p:cNvSpPr>
            <p:nvPr/>
          </p:nvSpPr>
          <p:spPr bwMode="auto">
            <a:xfrm>
              <a:off x="665" y="2705"/>
              <a:ext cx="8" cy="11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7" y="59"/>
                </a:cxn>
                <a:cxn ang="0">
                  <a:pos x="3" y="50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7" y="59"/>
                  </a:lnTo>
                  <a:lnTo>
                    <a:pt x="3" y="50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0" name="Freeform 2346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Freeform 2347"/>
            <p:cNvSpPr>
              <a:spLocks/>
            </p:cNvSpPr>
            <p:nvPr/>
          </p:nvSpPr>
          <p:spPr bwMode="auto">
            <a:xfrm>
              <a:off x="725" y="2722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4"/>
                </a:cxn>
                <a:cxn ang="0">
                  <a:pos x="36" y="11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4"/>
                  </a:lnTo>
                  <a:lnTo>
                    <a:pt x="36" y="11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Freeform 2348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Freeform 2349"/>
            <p:cNvSpPr>
              <a:spLocks/>
            </p:cNvSpPr>
            <p:nvPr/>
          </p:nvSpPr>
          <p:spPr bwMode="auto">
            <a:xfrm>
              <a:off x="669" y="2705"/>
              <a:ext cx="60" cy="28"/>
            </a:xfrm>
            <a:custGeom>
              <a:avLst/>
              <a:gdLst/>
              <a:ahLst/>
              <a:cxnLst>
                <a:cxn ang="0">
                  <a:pos x="334" y="174"/>
                </a:cxn>
                <a:cxn ang="0">
                  <a:pos x="344" y="139"/>
                </a:cxn>
                <a:cxn ang="0">
                  <a:pos x="354" y="104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4" y="174"/>
                </a:cxn>
              </a:cxnLst>
              <a:rect l="0" t="0" r="r" b="b"/>
              <a:pathLst>
                <a:path w="354" h="174">
                  <a:moveTo>
                    <a:pt x="334" y="174"/>
                  </a:moveTo>
                  <a:lnTo>
                    <a:pt x="344" y="139"/>
                  </a:lnTo>
                  <a:lnTo>
                    <a:pt x="354" y="104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4" y="17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4" name="Freeform 2350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Freeform 2351"/>
            <p:cNvSpPr>
              <a:spLocks/>
            </p:cNvSpPr>
            <p:nvPr/>
          </p:nvSpPr>
          <p:spPr bwMode="auto">
            <a:xfrm>
              <a:off x="665" y="2704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5" y="67"/>
                </a:cxn>
                <a:cxn ang="0">
                  <a:pos x="9" y="60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5" y="67"/>
                  </a:lnTo>
                  <a:lnTo>
                    <a:pt x="9" y="60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6" name="Freeform 2352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7" name="Freeform 2353"/>
            <p:cNvSpPr>
              <a:spLocks/>
            </p:cNvSpPr>
            <p:nvPr/>
          </p:nvSpPr>
          <p:spPr bwMode="auto">
            <a:xfrm>
              <a:off x="725" y="2859"/>
              <a:ext cx="8" cy="11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29"/>
                </a:cxn>
                <a:cxn ang="0">
                  <a:pos x="44" y="39"/>
                </a:cxn>
                <a:cxn ang="0">
                  <a:pos x="41" y="50"/>
                </a:cxn>
                <a:cxn ang="0">
                  <a:pos x="37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29"/>
                  </a:lnTo>
                  <a:lnTo>
                    <a:pt x="44" y="39"/>
                  </a:lnTo>
                  <a:lnTo>
                    <a:pt x="41" y="50"/>
                  </a:lnTo>
                  <a:lnTo>
                    <a:pt x="37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8" name="Freeform 2354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9" name="Freeform 2355"/>
            <p:cNvSpPr>
              <a:spLocks/>
            </p:cNvSpPr>
            <p:nvPr/>
          </p:nvSpPr>
          <p:spPr bwMode="auto">
            <a:xfrm>
              <a:off x="669" y="2842"/>
              <a:ext cx="60" cy="28"/>
            </a:xfrm>
            <a:custGeom>
              <a:avLst/>
              <a:gdLst/>
              <a:ahLst/>
              <a:cxnLst>
                <a:cxn ang="0">
                  <a:pos x="334" y="172"/>
                </a:cxn>
                <a:cxn ang="0">
                  <a:pos x="344" y="137"/>
                </a:cxn>
                <a:cxn ang="0">
                  <a:pos x="354" y="102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2"/>
                </a:cxn>
              </a:cxnLst>
              <a:rect l="0" t="0" r="r" b="b"/>
              <a:pathLst>
                <a:path w="354" h="172">
                  <a:moveTo>
                    <a:pt x="334" y="172"/>
                  </a:moveTo>
                  <a:lnTo>
                    <a:pt x="344" y="137"/>
                  </a:lnTo>
                  <a:lnTo>
                    <a:pt x="354" y="102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0" name="Freeform 2356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1" name="Freeform 2357"/>
            <p:cNvSpPr>
              <a:spLocks/>
            </p:cNvSpPr>
            <p:nvPr/>
          </p:nvSpPr>
          <p:spPr bwMode="auto">
            <a:xfrm>
              <a:off x="665" y="2841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7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7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2" name="Freeform 2358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3" name="Freeform 2359"/>
            <p:cNvSpPr>
              <a:spLocks/>
            </p:cNvSpPr>
            <p:nvPr/>
          </p:nvSpPr>
          <p:spPr bwMode="auto">
            <a:xfrm>
              <a:off x="725" y="2824"/>
              <a:ext cx="8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1"/>
                </a:cxn>
                <a:cxn ang="0">
                  <a:pos x="41" y="51"/>
                </a:cxn>
                <a:cxn ang="0">
                  <a:pos x="36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1"/>
                  </a:lnTo>
                  <a:lnTo>
                    <a:pt x="41" y="51"/>
                  </a:lnTo>
                  <a:lnTo>
                    <a:pt x="36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4" name="Freeform 2360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5" name="Freeform 2361"/>
            <p:cNvSpPr>
              <a:spLocks/>
            </p:cNvSpPr>
            <p:nvPr/>
          </p:nvSpPr>
          <p:spPr bwMode="auto">
            <a:xfrm>
              <a:off x="669" y="2824"/>
              <a:ext cx="60" cy="29"/>
            </a:xfrm>
            <a:custGeom>
              <a:avLst/>
              <a:gdLst/>
              <a:ahLst/>
              <a:cxnLst>
                <a:cxn ang="0">
                  <a:pos x="354" y="70"/>
                </a:cxn>
                <a:cxn ang="0">
                  <a:pos x="344" y="35"/>
                </a:cxn>
                <a:cxn ang="0">
                  <a:pos x="334" y="0"/>
                </a:cxn>
                <a:cxn ang="0">
                  <a:pos x="0" y="104"/>
                </a:cxn>
                <a:cxn ang="0">
                  <a:pos x="10" y="139"/>
                </a:cxn>
                <a:cxn ang="0">
                  <a:pos x="20" y="173"/>
                </a:cxn>
                <a:cxn ang="0">
                  <a:pos x="354" y="70"/>
                </a:cxn>
              </a:cxnLst>
              <a:rect l="0" t="0" r="r" b="b"/>
              <a:pathLst>
                <a:path w="354" h="173">
                  <a:moveTo>
                    <a:pt x="354" y="70"/>
                  </a:moveTo>
                  <a:lnTo>
                    <a:pt x="344" y="35"/>
                  </a:lnTo>
                  <a:lnTo>
                    <a:pt x="334" y="0"/>
                  </a:lnTo>
                  <a:lnTo>
                    <a:pt x="0" y="104"/>
                  </a:lnTo>
                  <a:lnTo>
                    <a:pt x="10" y="139"/>
                  </a:lnTo>
                  <a:lnTo>
                    <a:pt x="20" y="173"/>
                  </a:lnTo>
                  <a:lnTo>
                    <a:pt x="354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6" name="Freeform 2362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7" name="Freeform 2363"/>
            <p:cNvSpPr>
              <a:spLocks/>
            </p:cNvSpPr>
            <p:nvPr/>
          </p:nvSpPr>
          <p:spPr bwMode="auto">
            <a:xfrm>
              <a:off x="665" y="2842"/>
              <a:ext cx="8" cy="11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9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30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9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30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8" name="Freeform 2364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59" name="Freeform 2365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0" name="Freeform 2366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1" name="Freeform 2367"/>
            <p:cNvSpPr>
              <a:spLocks/>
            </p:cNvSpPr>
            <p:nvPr/>
          </p:nvSpPr>
          <p:spPr bwMode="auto">
            <a:xfrm>
              <a:off x="725" y="2790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2" name="Freeform 2368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3" name="Freeform 2369"/>
            <p:cNvSpPr>
              <a:spLocks/>
            </p:cNvSpPr>
            <p:nvPr/>
          </p:nvSpPr>
          <p:spPr bwMode="auto">
            <a:xfrm>
              <a:off x="721" y="2790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4" name="Freeform 2370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5" name="Freeform 2371"/>
            <p:cNvSpPr>
              <a:spLocks/>
            </p:cNvSpPr>
            <p:nvPr/>
          </p:nvSpPr>
          <p:spPr bwMode="auto">
            <a:xfrm>
              <a:off x="781" y="2807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1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1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6" name="Freeform 2372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7" name="Freeform 2373"/>
            <p:cNvSpPr>
              <a:spLocks/>
            </p:cNvSpPr>
            <p:nvPr/>
          </p:nvSpPr>
          <p:spPr bwMode="auto">
            <a:xfrm>
              <a:off x="725" y="2807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8" name="Freeform 2374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70"/>
                  </a:ln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69" name="Freeform 2375"/>
            <p:cNvSpPr>
              <a:spLocks/>
            </p:cNvSpPr>
            <p:nvPr/>
          </p:nvSpPr>
          <p:spPr bwMode="auto">
            <a:xfrm>
              <a:off x="721" y="2824"/>
              <a:ext cx="8" cy="12"/>
            </a:xfrm>
            <a:custGeom>
              <a:avLst/>
              <a:gdLst/>
              <a:ahLst/>
              <a:cxnLst>
                <a:cxn ang="0">
                  <a:pos x="44" y="70"/>
                </a:cxn>
                <a:cxn ang="0">
                  <a:pos x="34" y="71"/>
                </a:cxn>
                <a:cxn ang="0">
                  <a:pos x="24" y="70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40"/>
                </a:cxn>
                <a:cxn ang="0">
                  <a:pos x="0" y="29"/>
                </a:cxn>
                <a:cxn ang="0">
                  <a:pos x="4" y="20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70"/>
                  </a:moveTo>
                  <a:lnTo>
                    <a:pt x="34" y="71"/>
                  </a:lnTo>
                  <a:lnTo>
                    <a:pt x="24" y="70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40"/>
                  </a:lnTo>
                  <a:lnTo>
                    <a:pt x="0" y="29"/>
                  </a:lnTo>
                  <a:lnTo>
                    <a:pt x="4" y="20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0" name="Freeform 2376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1" name="Freeform 2377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5" y="12"/>
                </a:cxn>
                <a:cxn ang="0">
                  <a:pos x="41" y="20"/>
                </a:cxn>
                <a:cxn ang="0">
                  <a:pos x="44" y="31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5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5" y="12"/>
                  </a:lnTo>
                  <a:lnTo>
                    <a:pt x="41" y="20"/>
                  </a:lnTo>
                  <a:lnTo>
                    <a:pt x="44" y="31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5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2" name="Freeform 2378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3" name="Freeform 2379"/>
            <p:cNvSpPr>
              <a:spLocks/>
            </p:cNvSpPr>
            <p:nvPr/>
          </p:nvSpPr>
          <p:spPr bwMode="auto">
            <a:xfrm>
              <a:off x="725" y="2859"/>
              <a:ext cx="59" cy="29"/>
            </a:xfrm>
            <a:custGeom>
              <a:avLst/>
              <a:gdLst/>
              <a:ahLst/>
              <a:cxnLst>
                <a:cxn ang="0">
                  <a:pos x="336" y="173"/>
                </a:cxn>
                <a:cxn ang="0">
                  <a:pos x="346" y="138"/>
                </a:cxn>
                <a:cxn ang="0">
                  <a:pos x="356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70"/>
                </a:cxn>
                <a:cxn ang="0">
                  <a:pos x="336" y="173"/>
                </a:cxn>
              </a:cxnLst>
              <a:rect l="0" t="0" r="r" b="b"/>
              <a:pathLst>
                <a:path w="356" h="173">
                  <a:moveTo>
                    <a:pt x="336" y="173"/>
                  </a:moveTo>
                  <a:lnTo>
                    <a:pt x="346" y="138"/>
                  </a:lnTo>
                  <a:lnTo>
                    <a:pt x="356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70"/>
                  </a:lnTo>
                  <a:lnTo>
                    <a:pt x="336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4" name="Freeform 2380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1">
                  <a:moveTo>
                    <a:pt x="34" y="36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5" name="Freeform 2381"/>
            <p:cNvSpPr>
              <a:spLocks/>
            </p:cNvSpPr>
            <p:nvPr/>
          </p:nvSpPr>
          <p:spPr bwMode="auto">
            <a:xfrm>
              <a:off x="721" y="2858"/>
              <a:ext cx="8" cy="12"/>
            </a:xfrm>
            <a:custGeom>
              <a:avLst/>
              <a:gdLst/>
              <a:ahLst/>
              <a:cxnLst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1">
                  <a:moveTo>
                    <a:pt x="24" y="71"/>
                  </a:moveTo>
                  <a:lnTo>
                    <a:pt x="16" y="66"/>
                  </a:lnTo>
                  <a:lnTo>
                    <a:pt x="9" y="59"/>
                  </a:ln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6" name="Freeform 2382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1"/>
                  </a:ln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7" name="Freeform 2383"/>
            <p:cNvSpPr>
              <a:spLocks/>
            </p:cNvSpPr>
            <p:nvPr/>
          </p:nvSpPr>
          <p:spPr bwMode="auto">
            <a:xfrm>
              <a:off x="781" y="2876"/>
              <a:ext cx="7" cy="12"/>
            </a:xfrm>
            <a:custGeom>
              <a:avLst/>
              <a:gdLst/>
              <a:ahLst/>
              <a:cxnLst>
                <a:cxn ang="0">
                  <a:pos x="0" y="1"/>
                </a:cxn>
                <a:cxn ang="0">
                  <a:pos x="10" y="0"/>
                </a:cxn>
                <a:cxn ang="0">
                  <a:pos x="20" y="1"/>
                </a:cxn>
                <a:cxn ang="0">
                  <a:pos x="29" y="6"/>
                </a:cxn>
                <a:cxn ang="0">
                  <a:pos x="36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1"/>
                </a:cxn>
                <a:cxn ang="0">
                  <a:pos x="35" y="59"/>
                </a:cxn>
                <a:cxn ang="0">
                  <a:pos x="29" y="66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1"/>
                  </a:moveTo>
                  <a:lnTo>
                    <a:pt x="10" y="0"/>
                  </a:lnTo>
                  <a:lnTo>
                    <a:pt x="20" y="1"/>
                  </a:lnTo>
                  <a:lnTo>
                    <a:pt x="29" y="6"/>
                  </a:lnTo>
                  <a:lnTo>
                    <a:pt x="36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1"/>
                  </a:lnTo>
                  <a:lnTo>
                    <a:pt x="35" y="59"/>
                  </a:lnTo>
                  <a:lnTo>
                    <a:pt x="29" y="66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8" name="Freeform 2384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79" name="Freeform 2385"/>
            <p:cNvSpPr>
              <a:spLocks/>
            </p:cNvSpPr>
            <p:nvPr/>
          </p:nvSpPr>
          <p:spPr bwMode="auto">
            <a:xfrm>
              <a:off x="725" y="2876"/>
              <a:ext cx="59" cy="29"/>
            </a:xfrm>
            <a:custGeom>
              <a:avLst/>
              <a:gdLst/>
              <a:ahLst/>
              <a:cxnLst>
                <a:cxn ang="0">
                  <a:pos x="356" y="70"/>
                </a:cxn>
                <a:cxn ang="0">
                  <a:pos x="346" y="35"/>
                </a:cxn>
                <a:cxn ang="0">
                  <a:pos x="336" y="0"/>
                </a:cxn>
                <a:cxn ang="0">
                  <a:pos x="0" y="103"/>
                </a:cxn>
                <a:cxn ang="0">
                  <a:pos x="10" y="137"/>
                </a:cxn>
                <a:cxn ang="0">
                  <a:pos x="20" y="172"/>
                </a:cxn>
                <a:cxn ang="0">
                  <a:pos x="356" y="70"/>
                </a:cxn>
              </a:cxnLst>
              <a:rect l="0" t="0" r="r" b="b"/>
              <a:pathLst>
                <a:path w="356" h="172">
                  <a:moveTo>
                    <a:pt x="356" y="70"/>
                  </a:moveTo>
                  <a:lnTo>
                    <a:pt x="346" y="35"/>
                  </a:lnTo>
                  <a:lnTo>
                    <a:pt x="336" y="0"/>
                  </a:lnTo>
                  <a:lnTo>
                    <a:pt x="0" y="103"/>
                  </a:lnTo>
                  <a:lnTo>
                    <a:pt x="10" y="137"/>
                  </a:lnTo>
                  <a:lnTo>
                    <a:pt x="20" y="172"/>
                  </a:lnTo>
                  <a:lnTo>
                    <a:pt x="356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0" name="Freeform 2386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34" y="34"/>
                </a:cxn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  <a:cxn ang="0">
                  <a:pos x="34" y="34"/>
                </a:cxn>
              </a:cxnLst>
              <a:rect l="0" t="0" r="r" b="b"/>
              <a:pathLst>
                <a:path w="44" h="70">
                  <a:moveTo>
                    <a:pt x="34" y="34"/>
                  </a:moveTo>
                  <a:lnTo>
                    <a:pt x="44" y="69"/>
                  </a:ln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  <a:lnTo>
                    <a:pt x="34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1" name="Freeform 2387"/>
            <p:cNvSpPr>
              <a:spLocks/>
            </p:cNvSpPr>
            <p:nvPr/>
          </p:nvSpPr>
          <p:spPr bwMode="auto">
            <a:xfrm>
              <a:off x="721" y="2893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0"/>
                </a:cxn>
                <a:cxn ang="0">
                  <a:pos x="24" y="69"/>
                </a:cxn>
                <a:cxn ang="0">
                  <a:pos x="16" y="65"/>
                </a:cxn>
                <a:cxn ang="0">
                  <a:pos x="8" y="58"/>
                </a:cxn>
                <a:cxn ang="0">
                  <a:pos x="4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4" y="19"/>
                </a:cxn>
                <a:cxn ang="0">
                  <a:pos x="9" y="11"/>
                </a:cxn>
                <a:cxn ang="0">
                  <a:pos x="16" y="4"/>
                </a:cxn>
                <a:cxn ang="0">
                  <a:pos x="24" y="0"/>
                </a:cxn>
              </a:cxnLst>
              <a:rect l="0" t="0" r="r" b="b"/>
              <a:pathLst>
                <a:path w="44" h="70">
                  <a:moveTo>
                    <a:pt x="44" y="69"/>
                  </a:moveTo>
                  <a:lnTo>
                    <a:pt x="34" y="70"/>
                  </a:lnTo>
                  <a:lnTo>
                    <a:pt x="24" y="69"/>
                  </a:lnTo>
                  <a:lnTo>
                    <a:pt x="16" y="65"/>
                  </a:lnTo>
                  <a:lnTo>
                    <a:pt x="8" y="58"/>
                  </a:lnTo>
                  <a:lnTo>
                    <a:pt x="4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4" y="19"/>
                  </a:lnTo>
                  <a:lnTo>
                    <a:pt x="9" y="11"/>
                  </a:lnTo>
                  <a:lnTo>
                    <a:pt x="16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2" name="Freeform 2388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10" y="36"/>
                </a:cxn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  <a:cxn ang="0">
                  <a:pos x="10" y="36"/>
                </a:cxn>
              </a:cxnLst>
              <a:rect l="0" t="0" r="r" b="b"/>
              <a:pathLst>
                <a:path w="44" h="71">
                  <a:moveTo>
                    <a:pt x="10" y="36"/>
                  </a:moveTo>
                  <a:lnTo>
                    <a:pt x="0" y="2"/>
                  </a:ln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  <a:lnTo>
                    <a:pt x="1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3" name="Freeform 2389"/>
            <p:cNvSpPr>
              <a:spLocks/>
            </p:cNvSpPr>
            <p:nvPr/>
          </p:nvSpPr>
          <p:spPr bwMode="auto">
            <a:xfrm>
              <a:off x="725" y="2893"/>
              <a:ext cx="8" cy="12"/>
            </a:xfrm>
            <a:custGeom>
              <a:avLst/>
              <a:gdLst/>
              <a:ahLst/>
              <a:cxnLst>
                <a:cxn ang="0">
                  <a:pos x="0" y="2"/>
                </a:cxn>
                <a:cxn ang="0">
                  <a:pos x="10" y="0"/>
                </a:cxn>
                <a:cxn ang="0">
                  <a:pos x="20" y="2"/>
                </a:cxn>
                <a:cxn ang="0">
                  <a:pos x="29" y="6"/>
                </a:cxn>
                <a:cxn ang="0">
                  <a:pos x="37" y="13"/>
                </a:cxn>
                <a:cxn ang="0">
                  <a:pos x="41" y="21"/>
                </a:cxn>
                <a:cxn ang="0">
                  <a:pos x="44" y="32"/>
                </a:cxn>
                <a:cxn ang="0">
                  <a:pos x="44" y="42"/>
                </a:cxn>
                <a:cxn ang="0">
                  <a:pos x="41" y="52"/>
                </a:cxn>
                <a:cxn ang="0">
                  <a:pos x="36" y="60"/>
                </a:cxn>
                <a:cxn ang="0">
                  <a:pos x="29" y="67"/>
                </a:cxn>
                <a:cxn ang="0">
                  <a:pos x="20" y="71"/>
                </a:cxn>
              </a:cxnLst>
              <a:rect l="0" t="0" r="r" b="b"/>
              <a:pathLst>
                <a:path w="44" h="71">
                  <a:moveTo>
                    <a:pt x="0" y="2"/>
                  </a:moveTo>
                  <a:lnTo>
                    <a:pt x="10" y="0"/>
                  </a:lnTo>
                  <a:lnTo>
                    <a:pt x="20" y="2"/>
                  </a:lnTo>
                  <a:lnTo>
                    <a:pt x="29" y="6"/>
                  </a:lnTo>
                  <a:lnTo>
                    <a:pt x="37" y="13"/>
                  </a:lnTo>
                  <a:lnTo>
                    <a:pt x="41" y="21"/>
                  </a:lnTo>
                  <a:lnTo>
                    <a:pt x="44" y="32"/>
                  </a:lnTo>
                  <a:lnTo>
                    <a:pt x="44" y="42"/>
                  </a:lnTo>
                  <a:lnTo>
                    <a:pt x="41" y="52"/>
                  </a:lnTo>
                  <a:lnTo>
                    <a:pt x="36" y="60"/>
                  </a:lnTo>
                  <a:lnTo>
                    <a:pt x="29" y="67"/>
                  </a:lnTo>
                  <a:lnTo>
                    <a:pt x="20" y="7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4" name="Freeform 2390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5" name="Freeform 2391"/>
            <p:cNvSpPr>
              <a:spLocks/>
            </p:cNvSpPr>
            <p:nvPr/>
          </p:nvSpPr>
          <p:spPr bwMode="auto">
            <a:xfrm>
              <a:off x="669" y="2893"/>
              <a:ext cx="60" cy="29"/>
            </a:xfrm>
            <a:custGeom>
              <a:avLst/>
              <a:gdLst/>
              <a:ahLst/>
              <a:cxnLst>
                <a:cxn ang="0">
                  <a:pos x="354" y="69"/>
                </a:cxn>
                <a:cxn ang="0">
                  <a:pos x="344" y="34"/>
                </a:cxn>
                <a:cxn ang="0">
                  <a:pos x="334" y="0"/>
                </a:cxn>
                <a:cxn ang="0">
                  <a:pos x="0" y="102"/>
                </a:cxn>
                <a:cxn ang="0">
                  <a:pos x="10" y="137"/>
                </a:cxn>
                <a:cxn ang="0">
                  <a:pos x="20" y="171"/>
                </a:cxn>
                <a:cxn ang="0">
                  <a:pos x="354" y="69"/>
                </a:cxn>
              </a:cxnLst>
              <a:rect l="0" t="0" r="r" b="b"/>
              <a:pathLst>
                <a:path w="354" h="171">
                  <a:moveTo>
                    <a:pt x="354" y="69"/>
                  </a:moveTo>
                  <a:lnTo>
                    <a:pt x="344" y="34"/>
                  </a:lnTo>
                  <a:lnTo>
                    <a:pt x="334" y="0"/>
                  </a:lnTo>
                  <a:lnTo>
                    <a:pt x="0" y="102"/>
                  </a:lnTo>
                  <a:lnTo>
                    <a:pt x="10" y="137"/>
                  </a:lnTo>
                  <a:lnTo>
                    <a:pt x="20" y="171"/>
                  </a:lnTo>
                  <a:lnTo>
                    <a:pt x="354" y="6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6" name="Freeform 2392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5"/>
                </a:cxn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  <a:cxn ang="0">
                  <a:pos x="34" y="35"/>
                </a:cxn>
              </a:cxnLst>
              <a:rect l="0" t="0" r="r" b="b"/>
              <a:pathLst>
                <a:path w="44" h="71">
                  <a:moveTo>
                    <a:pt x="34" y="35"/>
                  </a:moveTo>
                  <a:lnTo>
                    <a:pt x="44" y="69"/>
                  </a:ln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  <a:lnTo>
                    <a:pt x="34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7" name="Freeform 2393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44" y="69"/>
                </a:cxn>
                <a:cxn ang="0">
                  <a:pos x="34" y="71"/>
                </a:cxn>
                <a:cxn ang="0">
                  <a:pos x="24" y="69"/>
                </a:cxn>
                <a:cxn ang="0">
                  <a:pos x="15" y="65"/>
                </a:cxn>
                <a:cxn ang="0">
                  <a:pos x="7" y="58"/>
                </a:cxn>
                <a:cxn ang="0">
                  <a:pos x="3" y="50"/>
                </a:cxn>
                <a:cxn ang="0">
                  <a:pos x="0" y="39"/>
                </a:cxn>
                <a:cxn ang="0">
                  <a:pos x="0" y="29"/>
                </a:cxn>
                <a:cxn ang="0">
                  <a:pos x="3" y="20"/>
                </a:cxn>
                <a:cxn ang="0">
                  <a:pos x="9" y="11"/>
                </a:cxn>
                <a:cxn ang="0">
                  <a:pos x="15" y="4"/>
                </a:cxn>
                <a:cxn ang="0">
                  <a:pos x="24" y="0"/>
                </a:cxn>
              </a:cxnLst>
              <a:rect l="0" t="0" r="r" b="b"/>
              <a:pathLst>
                <a:path w="44" h="71">
                  <a:moveTo>
                    <a:pt x="44" y="69"/>
                  </a:moveTo>
                  <a:lnTo>
                    <a:pt x="34" y="71"/>
                  </a:lnTo>
                  <a:lnTo>
                    <a:pt x="24" y="69"/>
                  </a:lnTo>
                  <a:lnTo>
                    <a:pt x="15" y="65"/>
                  </a:lnTo>
                  <a:lnTo>
                    <a:pt x="7" y="58"/>
                  </a:lnTo>
                  <a:lnTo>
                    <a:pt x="3" y="50"/>
                  </a:lnTo>
                  <a:lnTo>
                    <a:pt x="0" y="39"/>
                  </a:lnTo>
                  <a:lnTo>
                    <a:pt x="0" y="29"/>
                  </a:lnTo>
                  <a:lnTo>
                    <a:pt x="3" y="20"/>
                  </a:lnTo>
                  <a:lnTo>
                    <a:pt x="9" y="11"/>
                  </a:lnTo>
                  <a:lnTo>
                    <a:pt x="15" y="4"/>
                  </a:lnTo>
                  <a:lnTo>
                    <a:pt x="2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8" name="Freeform 2394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10" y="35"/>
                </a:cxn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  <a:cxn ang="0">
                  <a:pos x="10" y="35"/>
                </a:cxn>
              </a:cxnLst>
              <a:rect l="0" t="0" r="r" b="b"/>
              <a:pathLst>
                <a:path w="44" h="71">
                  <a:moveTo>
                    <a:pt x="10" y="35"/>
                  </a:moveTo>
                  <a:lnTo>
                    <a:pt x="20" y="0"/>
                  </a:ln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  <a:lnTo>
                    <a:pt x="1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89" name="Freeform 2395"/>
            <p:cNvSpPr>
              <a:spLocks/>
            </p:cNvSpPr>
            <p:nvPr/>
          </p:nvSpPr>
          <p:spPr bwMode="auto">
            <a:xfrm>
              <a:off x="725" y="2927"/>
              <a:ext cx="8" cy="12"/>
            </a:xfrm>
            <a:custGeom>
              <a:avLst/>
              <a:gdLst/>
              <a:ahLst/>
              <a:cxnLst>
                <a:cxn ang="0">
                  <a:pos x="20" y="0"/>
                </a:cxn>
                <a:cxn ang="0">
                  <a:pos x="29" y="5"/>
                </a:cxn>
                <a:cxn ang="0">
                  <a:pos x="36" y="12"/>
                </a:cxn>
                <a:cxn ang="0">
                  <a:pos x="41" y="20"/>
                </a:cxn>
                <a:cxn ang="0">
                  <a:pos x="44" y="30"/>
                </a:cxn>
                <a:cxn ang="0">
                  <a:pos x="44" y="40"/>
                </a:cxn>
                <a:cxn ang="0">
                  <a:pos x="41" y="50"/>
                </a:cxn>
                <a:cxn ang="0">
                  <a:pos x="36" y="58"/>
                </a:cxn>
                <a:cxn ang="0">
                  <a:pos x="29" y="65"/>
                </a:cxn>
                <a:cxn ang="0">
                  <a:pos x="20" y="70"/>
                </a:cxn>
                <a:cxn ang="0">
                  <a:pos x="10" y="71"/>
                </a:cxn>
                <a:cxn ang="0">
                  <a:pos x="0" y="70"/>
                </a:cxn>
              </a:cxnLst>
              <a:rect l="0" t="0" r="r" b="b"/>
              <a:pathLst>
                <a:path w="44" h="71">
                  <a:moveTo>
                    <a:pt x="20" y="0"/>
                  </a:moveTo>
                  <a:lnTo>
                    <a:pt x="29" y="5"/>
                  </a:lnTo>
                  <a:lnTo>
                    <a:pt x="36" y="12"/>
                  </a:lnTo>
                  <a:lnTo>
                    <a:pt x="41" y="20"/>
                  </a:lnTo>
                  <a:lnTo>
                    <a:pt x="44" y="30"/>
                  </a:lnTo>
                  <a:lnTo>
                    <a:pt x="44" y="40"/>
                  </a:lnTo>
                  <a:lnTo>
                    <a:pt x="41" y="50"/>
                  </a:lnTo>
                  <a:lnTo>
                    <a:pt x="36" y="58"/>
                  </a:lnTo>
                  <a:lnTo>
                    <a:pt x="29" y="65"/>
                  </a:lnTo>
                  <a:lnTo>
                    <a:pt x="20" y="70"/>
                  </a:lnTo>
                  <a:lnTo>
                    <a:pt x="10" y="71"/>
                  </a:lnTo>
                  <a:lnTo>
                    <a:pt x="0" y="7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0" name="Freeform 2396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1" name="Freeform 2397"/>
            <p:cNvSpPr>
              <a:spLocks/>
            </p:cNvSpPr>
            <p:nvPr/>
          </p:nvSpPr>
          <p:spPr bwMode="auto">
            <a:xfrm>
              <a:off x="669" y="2910"/>
              <a:ext cx="60" cy="29"/>
            </a:xfrm>
            <a:custGeom>
              <a:avLst/>
              <a:gdLst/>
              <a:ahLst/>
              <a:cxnLst>
                <a:cxn ang="0">
                  <a:pos x="334" y="173"/>
                </a:cxn>
                <a:cxn ang="0">
                  <a:pos x="344" y="138"/>
                </a:cxn>
                <a:cxn ang="0">
                  <a:pos x="354" y="103"/>
                </a:cxn>
                <a:cxn ang="0">
                  <a:pos x="20" y="0"/>
                </a:cxn>
                <a:cxn ang="0">
                  <a:pos x="10" y="35"/>
                </a:cxn>
                <a:cxn ang="0">
                  <a:pos x="0" y="69"/>
                </a:cxn>
                <a:cxn ang="0">
                  <a:pos x="334" y="173"/>
                </a:cxn>
              </a:cxnLst>
              <a:rect l="0" t="0" r="r" b="b"/>
              <a:pathLst>
                <a:path w="354" h="173">
                  <a:moveTo>
                    <a:pt x="334" y="173"/>
                  </a:moveTo>
                  <a:lnTo>
                    <a:pt x="344" y="138"/>
                  </a:lnTo>
                  <a:lnTo>
                    <a:pt x="354" y="103"/>
                  </a:lnTo>
                  <a:lnTo>
                    <a:pt x="20" y="0"/>
                  </a:lnTo>
                  <a:lnTo>
                    <a:pt x="10" y="35"/>
                  </a:lnTo>
                  <a:lnTo>
                    <a:pt x="0" y="69"/>
                  </a:lnTo>
                  <a:lnTo>
                    <a:pt x="334" y="173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2" name="Freeform 2398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34" y="36"/>
                </a:cxn>
              </a:cxnLst>
              <a:rect l="0" t="0" r="r" b="b"/>
              <a:pathLst>
                <a:path w="44" h="70">
                  <a:moveTo>
                    <a:pt x="34" y="36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3" name="Freeform 2399"/>
            <p:cNvSpPr>
              <a:spLocks/>
            </p:cNvSpPr>
            <p:nvPr/>
          </p:nvSpPr>
          <p:spPr bwMode="auto">
            <a:xfrm>
              <a:off x="665" y="2910"/>
              <a:ext cx="8" cy="12"/>
            </a:xfrm>
            <a:custGeom>
              <a:avLst/>
              <a:gdLst/>
              <a:ahLst/>
              <a:cxnLst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</a:cxnLst>
              <a:rect l="0" t="0" r="r" b="b"/>
              <a:pathLst>
                <a:path w="44" h="70">
                  <a:moveTo>
                    <a:pt x="24" y="70"/>
                  </a:move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4" name="Freeform 2400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5" name="Freeform 2401"/>
            <p:cNvSpPr>
              <a:spLocks/>
            </p:cNvSpPr>
            <p:nvPr/>
          </p:nvSpPr>
          <p:spPr bwMode="auto">
            <a:xfrm>
              <a:off x="721" y="3387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6" name="Freeform 2402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7" name="Freeform 2403"/>
            <p:cNvSpPr>
              <a:spLocks/>
            </p:cNvSpPr>
            <p:nvPr/>
          </p:nvSpPr>
          <p:spPr bwMode="auto">
            <a:xfrm>
              <a:off x="721" y="2933"/>
              <a:ext cx="12" cy="454"/>
            </a:xfrm>
            <a:custGeom>
              <a:avLst/>
              <a:gdLst/>
              <a:ahLst/>
              <a:cxnLst>
                <a:cxn ang="0">
                  <a:pos x="0" y="2726"/>
                </a:cxn>
                <a:cxn ang="0">
                  <a:pos x="34" y="2726"/>
                </a:cxn>
                <a:cxn ang="0">
                  <a:pos x="68" y="2726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2726"/>
                </a:cxn>
              </a:cxnLst>
              <a:rect l="0" t="0" r="r" b="b"/>
              <a:pathLst>
                <a:path w="68" h="2726">
                  <a:moveTo>
                    <a:pt x="0" y="2726"/>
                  </a:moveTo>
                  <a:lnTo>
                    <a:pt x="34" y="2726"/>
                  </a:lnTo>
                  <a:lnTo>
                    <a:pt x="68" y="2726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2726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8" name="Freeform 2404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99" name="Freeform 2405"/>
            <p:cNvSpPr>
              <a:spLocks/>
            </p:cNvSpPr>
            <p:nvPr/>
          </p:nvSpPr>
          <p:spPr bwMode="auto">
            <a:xfrm>
              <a:off x="721" y="2927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0" name="Freeform 2406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1" name="Freeform 2407"/>
            <p:cNvSpPr>
              <a:spLocks/>
            </p:cNvSpPr>
            <p:nvPr/>
          </p:nvSpPr>
          <p:spPr bwMode="auto">
            <a:xfrm>
              <a:off x="591" y="3381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6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1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6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1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2" name="Freeform 2408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3" name="Freeform 2409"/>
            <p:cNvSpPr>
              <a:spLocks/>
            </p:cNvSpPr>
            <p:nvPr/>
          </p:nvSpPr>
          <p:spPr bwMode="auto">
            <a:xfrm>
              <a:off x="597" y="3381"/>
              <a:ext cx="260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563" y="72"/>
                </a:cxn>
                <a:cxn ang="0">
                  <a:pos x="1563" y="36"/>
                </a:cxn>
                <a:cxn ang="0">
                  <a:pos x="1563" y="0"/>
                </a:cxn>
                <a:cxn ang="0">
                  <a:pos x="0" y="0"/>
                </a:cxn>
              </a:cxnLst>
              <a:rect l="0" t="0" r="r" b="b"/>
              <a:pathLst>
                <a:path w="1563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563" y="72"/>
                  </a:lnTo>
                  <a:lnTo>
                    <a:pt x="1563" y="36"/>
                  </a:lnTo>
                  <a:lnTo>
                    <a:pt x="1563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4" name="Freeform 2410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5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5" name="Freeform 2411"/>
            <p:cNvSpPr>
              <a:spLocks/>
            </p:cNvSpPr>
            <p:nvPr/>
          </p:nvSpPr>
          <p:spPr bwMode="auto">
            <a:xfrm>
              <a:off x="857" y="3381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6" y="13"/>
                </a:cxn>
                <a:cxn ang="0">
                  <a:pos x="31" y="21"/>
                </a:cxn>
                <a:cxn ang="0">
                  <a:pos x="35" y="31"/>
                </a:cxn>
                <a:cxn ang="0">
                  <a:pos x="35" y="41"/>
                </a:cxn>
                <a:cxn ang="0">
                  <a:pos x="31" y="51"/>
                </a:cxn>
                <a:cxn ang="0">
                  <a:pos x="26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5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6" y="13"/>
                  </a:lnTo>
                  <a:lnTo>
                    <a:pt x="31" y="21"/>
                  </a:lnTo>
                  <a:lnTo>
                    <a:pt x="35" y="31"/>
                  </a:lnTo>
                  <a:lnTo>
                    <a:pt x="35" y="41"/>
                  </a:lnTo>
                  <a:lnTo>
                    <a:pt x="31" y="51"/>
                  </a:lnTo>
                  <a:lnTo>
                    <a:pt x="26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6" name="Freeform 2412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7" name="Freeform 2413"/>
            <p:cNvSpPr>
              <a:spLocks/>
            </p:cNvSpPr>
            <p:nvPr/>
          </p:nvSpPr>
          <p:spPr bwMode="auto">
            <a:xfrm>
              <a:off x="624" y="3435"/>
              <a:ext cx="5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8" name="Freeform 2414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09" name="Freeform 2415"/>
            <p:cNvSpPr>
              <a:spLocks/>
            </p:cNvSpPr>
            <p:nvPr/>
          </p:nvSpPr>
          <p:spPr bwMode="auto">
            <a:xfrm>
              <a:off x="629" y="3435"/>
              <a:ext cx="19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172" y="72"/>
                </a:cxn>
                <a:cxn ang="0">
                  <a:pos x="1172" y="36"/>
                </a:cxn>
                <a:cxn ang="0">
                  <a:pos x="1172" y="0"/>
                </a:cxn>
                <a:cxn ang="0">
                  <a:pos x="0" y="0"/>
                </a:cxn>
              </a:cxnLst>
              <a:rect l="0" t="0" r="r" b="b"/>
              <a:pathLst>
                <a:path w="1172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172" y="72"/>
                  </a:lnTo>
                  <a:lnTo>
                    <a:pt x="1172" y="36"/>
                  </a:lnTo>
                  <a:lnTo>
                    <a:pt x="1172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0" name="Freeform 2416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1" name="Freeform 2418"/>
            <p:cNvSpPr>
              <a:spLocks/>
            </p:cNvSpPr>
            <p:nvPr/>
          </p:nvSpPr>
          <p:spPr bwMode="auto">
            <a:xfrm>
              <a:off x="825" y="3435"/>
              <a:ext cx="5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8" y="6"/>
                </a:cxn>
                <a:cxn ang="0">
                  <a:pos x="25" y="12"/>
                </a:cxn>
                <a:cxn ang="0">
                  <a:pos x="30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0" y="51"/>
                </a:cxn>
                <a:cxn ang="0">
                  <a:pos x="25" y="59"/>
                </a:cxn>
                <a:cxn ang="0">
                  <a:pos x="18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8" y="6"/>
                  </a:lnTo>
                  <a:lnTo>
                    <a:pt x="25" y="12"/>
                  </a:lnTo>
                  <a:lnTo>
                    <a:pt x="30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0" y="51"/>
                  </a:lnTo>
                  <a:lnTo>
                    <a:pt x="25" y="59"/>
                  </a:lnTo>
                  <a:lnTo>
                    <a:pt x="18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2" name="Freeform 2419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3" name="Freeform 2420"/>
            <p:cNvSpPr>
              <a:spLocks/>
            </p:cNvSpPr>
            <p:nvPr/>
          </p:nvSpPr>
          <p:spPr bwMode="auto">
            <a:xfrm>
              <a:off x="721" y="2454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4" name="Freeform 2421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5" name="Freeform 2422"/>
            <p:cNvSpPr>
              <a:spLocks/>
            </p:cNvSpPr>
            <p:nvPr/>
          </p:nvSpPr>
          <p:spPr bwMode="auto">
            <a:xfrm>
              <a:off x="721" y="2178"/>
              <a:ext cx="12" cy="276"/>
            </a:xfrm>
            <a:custGeom>
              <a:avLst/>
              <a:gdLst/>
              <a:ahLst/>
              <a:cxnLst>
                <a:cxn ang="0">
                  <a:pos x="0" y="1651"/>
                </a:cxn>
                <a:cxn ang="0">
                  <a:pos x="34" y="1651"/>
                </a:cxn>
                <a:cxn ang="0">
                  <a:pos x="68" y="1651"/>
                </a:cxn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1651"/>
                </a:cxn>
              </a:cxnLst>
              <a:rect l="0" t="0" r="r" b="b"/>
              <a:pathLst>
                <a:path w="68" h="1651">
                  <a:moveTo>
                    <a:pt x="0" y="1651"/>
                  </a:moveTo>
                  <a:lnTo>
                    <a:pt x="34" y="1651"/>
                  </a:lnTo>
                  <a:lnTo>
                    <a:pt x="68" y="1651"/>
                  </a:lnTo>
                  <a:lnTo>
                    <a:pt x="68" y="0"/>
                  </a:lnTo>
                  <a:lnTo>
                    <a:pt x="34" y="0"/>
                  </a:lnTo>
                  <a:lnTo>
                    <a:pt x="0" y="0"/>
                  </a:lnTo>
                  <a:lnTo>
                    <a:pt x="0" y="16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6" name="Freeform 2423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7" name="Freeform 2424"/>
            <p:cNvSpPr>
              <a:spLocks/>
            </p:cNvSpPr>
            <p:nvPr/>
          </p:nvSpPr>
          <p:spPr bwMode="auto">
            <a:xfrm>
              <a:off x="721" y="217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8" name="Freeform 2425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8" y="34"/>
                </a:cxn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  <a:cxn ang="0">
                  <a:pos x="8" y="34"/>
                </a:cxn>
              </a:cxnLst>
              <a:rect l="0" t="0" r="r" b="b"/>
              <a:pathLst>
                <a:path w="42" h="70">
                  <a:moveTo>
                    <a:pt x="8" y="34"/>
                  </a:moveTo>
                  <a:lnTo>
                    <a:pt x="16" y="0"/>
                  </a:ln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  <a:lnTo>
                    <a:pt x="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9" name="Freeform 2426"/>
            <p:cNvSpPr>
              <a:spLocks/>
            </p:cNvSpPr>
            <p:nvPr/>
          </p:nvSpPr>
          <p:spPr bwMode="auto">
            <a:xfrm>
              <a:off x="3253" y="3078"/>
              <a:ext cx="7" cy="11"/>
            </a:xfrm>
            <a:custGeom>
              <a:avLst/>
              <a:gdLst/>
              <a:ahLst/>
              <a:cxnLst>
                <a:cxn ang="0">
                  <a:pos x="16" y="0"/>
                </a:cxn>
                <a:cxn ang="0">
                  <a:pos x="24" y="3"/>
                </a:cxn>
                <a:cxn ang="0">
                  <a:pos x="32" y="9"/>
                </a:cxn>
                <a:cxn ang="0">
                  <a:pos x="38" y="17"/>
                </a:cxn>
                <a:cxn ang="0">
                  <a:pos x="41" y="28"/>
                </a:cxn>
                <a:cxn ang="0">
                  <a:pos x="42" y="38"/>
                </a:cxn>
                <a:cxn ang="0">
                  <a:pos x="40" y="47"/>
                </a:cxn>
                <a:cxn ang="0">
                  <a:pos x="35" y="57"/>
                </a:cxn>
                <a:cxn ang="0">
                  <a:pos x="28" y="64"/>
                </a:cxn>
                <a:cxn ang="0">
                  <a:pos x="19" y="68"/>
                </a:cxn>
                <a:cxn ang="0">
                  <a:pos x="10" y="70"/>
                </a:cxn>
                <a:cxn ang="0">
                  <a:pos x="0" y="69"/>
                </a:cxn>
              </a:cxnLst>
              <a:rect l="0" t="0" r="r" b="b"/>
              <a:pathLst>
                <a:path w="42" h="70">
                  <a:moveTo>
                    <a:pt x="16" y="0"/>
                  </a:moveTo>
                  <a:lnTo>
                    <a:pt x="24" y="3"/>
                  </a:lnTo>
                  <a:lnTo>
                    <a:pt x="32" y="9"/>
                  </a:lnTo>
                  <a:lnTo>
                    <a:pt x="38" y="17"/>
                  </a:lnTo>
                  <a:lnTo>
                    <a:pt x="41" y="28"/>
                  </a:lnTo>
                  <a:lnTo>
                    <a:pt x="42" y="38"/>
                  </a:lnTo>
                  <a:lnTo>
                    <a:pt x="40" y="47"/>
                  </a:lnTo>
                  <a:lnTo>
                    <a:pt x="35" y="57"/>
                  </a:lnTo>
                  <a:lnTo>
                    <a:pt x="28" y="64"/>
                  </a:lnTo>
                  <a:lnTo>
                    <a:pt x="19" y="68"/>
                  </a:lnTo>
                  <a:lnTo>
                    <a:pt x="10" y="70"/>
                  </a:lnTo>
                  <a:lnTo>
                    <a:pt x="0" y="6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grpSp>
          <p:nvGrpSpPr>
            <p:cNvPr id="420" name="Group 2628"/>
            <p:cNvGrpSpPr>
              <a:grpSpLocks/>
            </p:cNvGrpSpPr>
            <p:nvPr/>
          </p:nvGrpSpPr>
          <p:grpSpPr bwMode="auto">
            <a:xfrm>
              <a:off x="2451" y="1717"/>
              <a:ext cx="1377" cy="1658"/>
              <a:chOff x="2451" y="1717"/>
              <a:chExt cx="1377" cy="1658"/>
            </a:xfrm>
          </p:grpSpPr>
          <p:sp>
            <p:nvSpPr>
              <p:cNvPr id="990" name="Freeform 2428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1" name="Freeform 2429"/>
              <p:cNvSpPr>
                <a:spLocks/>
              </p:cNvSpPr>
              <p:nvPr/>
            </p:nvSpPr>
            <p:spPr bwMode="auto">
              <a:xfrm>
                <a:off x="3232" y="3072"/>
                <a:ext cx="24" cy="17"/>
              </a:xfrm>
              <a:custGeom>
                <a:avLst/>
                <a:gdLst/>
                <a:ahLst/>
                <a:cxnLst>
                  <a:cxn ang="0">
                    <a:pos x="129" y="101"/>
                  </a:cxn>
                  <a:cxn ang="0">
                    <a:pos x="137" y="66"/>
                  </a:cxn>
                  <a:cxn ang="0">
                    <a:pos x="145" y="32"/>
                  </a:cxn>
                  <a:cxn ang="0">
                    <a:pos x="16" y="0"/>
                  </a:cxn>
                  <a:cxn ang="0">
                    <a:pos x="8" y="35"/>
                  </a:cxn>
                  <a:cxn ang="0">
                    <a:pos x="0" y="70"/>
                  </a:cxn>
                  <a:cxn ang="0">
                    <a:pos x="129" y="101"/>
                  </a:cxn>
                </a:cxnLst>
                <a:rect l="0" t="0" r="r" b="b"/>
                <a:pathLst>
                  <a:path w="145" h="101">
                    <a:moveTo>
                      <a:pt x="129" y="101"/>
                    </a:moveTo>
                    <a:lnTo>
                      <a:pt x="137" y="66"/>
                    </a:lnTo>
                    <a:lnTo>
                      <a:pt x="145" y="32"/>
                    </a:lnTo>
                    <a:lnTo>
                      <a:pt x="16" y="0"/>
                    </a:lnTo>
                    <a:lnTo>
                      <a:pt x="8" y="35"/>
                    </a:lnTo>
                    <a:lnTo>
                      <a:pt x="0" y="70"/>
                    </a:lnTo>
                    <a:lnTo>
                      <a:pt x="129" y="10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2" name="Freeform 2430"/>
              <p:cNvSpPr>
                <a:spLocks/>
              </p:cNvSpPr>
              <p:nvPr/>
            </p:nvSpPr>
            <p:spPr bwMode="auto">
              <a:xfrm>
                <a:off x="3233" y="3072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3" name="Line 2431"/>
              <p:cNvSpPr>
                <a:spLocks noChangeShapeType="1"/>
              </p:cNvSpPr>
              <p:nvPr/>
            </p:nvSpPr>
            <p:spPr bwMode="auto">
              <a:xfrm flipH="1" flipV="1">
                <a:off x="3234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4" name="Freeform 2432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5" name="Freeform 2433"/>
              <p:cNvSpPr>
                <a:spLocks/>
              </p:cNvSpPr>
              <p:nvPr/>
            </p:nvSpPr>
            <p:spPr bwMode="auto">
              <a:xfrm>
                <a:off x="3211" y="3069"/>
                <a:ext cx="23" cy="15"/>
              </a:xfrm>
              <a:custGeom>
                <a:avLst/>
                <a:gdLst/>
                <a:ahLst/>
                <a:cxnLst>
                  <a:cxn ang="0">
                    <a:pos x="130" y="94"/>
                  </a:cxn>
                  <a:cxn ang="0">
                    <a:pos x="135" y="58"/>
                  </a:cxn>
                  <a:cxn ang="0">
                    <a:pos x="141" y="22"/>
                  </a:cxn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130" y="94"/>
                  </a:cxn>
                </a:cxnLst>
                <a:rect l="0" t="0" r="r" b="b"/>
                <a:pathLst>
                  <a:path w="141" h="94">
                    <a:moveTo>
                      <a:pt x="130" y="94"/>
                    </a:moveTo>
                    <a:lnTo>
                      <a:pt x="135" y="58"/>
                    </a:lnTo>
                    <a:lnTo>
                      <a:pt x="141" y="22"/>
                    </a:lnTo>
                    <a:lnTo>
                      <a:pt x="11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130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6" name="Freeform 2434"/>
              <p:cNvSpPr>
                <a:spLocks/>
              </p:cNvSpPr>
              <p:nvPr/>
            </p:nvSpPr>
            <p:spPr bwMode="auto">
              <a:xfrm>
                <a:off x="3212" y="30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6" y="0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6" h="36">
                    <a:moveTo>
                      <a:pt x="0" y="36"/>
                    </a:moveTo>
                    <a:lnTo>
                      <a:pt x="6" y="0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7" name="Line 2435"/>
              <p:cNvSpPr>
                <a:spLocks noChangeShapeType="1"/>
              </p:cNvSpPr>
              <p:nvPr/>
            </p:nvSpPr>
            <p:spPr bwMode="auto">
              <a:xfrm flipH="1">
                <a:off x="3212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8" name="Freeform 2436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99" name="Freeform 2437"/>
              <p:cNvSpPr>
                <a:spLocks/>
              </p:cNvSpPr>
              <p:nvPr/>
            </p:nvSpPr>
            <p:spPr bwMode="auto">
              <a:xfrm>
                <a:off x="3189" y="3066"/>
                <a:ext cx="23" cy="15"/>
              </a:xfrm>
              <a:custGeom>
                <a:avLst/>
                <a:gdLst/>
                <a:ahLst/>
                <a:cxnLst>
                  <a:cxn ang="0">
                    <a:pos x="131" y="86"/>
                  </a:cxn>
                  <a:cxn ang="0">
                    <a:pos x="134" y="50"/>
                  </a:cxn>
                  <a:cxn ang="0">
                    <a:pos x="138" y="14"/>
                  </a:cxn>
                  <a:cxn ang="0">
                    <a:pos x="7" y="0"/>
                  </a:cxn>
                  <a:cxn ang="0">
                    <a:pos x="3" y="36"/>
                  </a:cxn>
                  <a:cxn ang="0">
                    <a:pos x="0" y="72"/>
                  </a:cxn>
                  <a:cxn ang="0">
                    <a:pos x="131" y="86"/>
                  </a:cxn>
                </a:cxnLst>
                <a:rect l="0" t="0" r="r" b="b"/>
                <a:pathLst>
                  <a:path w="138" h="86">
                    <a:moveTo>
                      <a:pt x="131" y="86"/>
                    </a:moveTo>
                    <a:lnTo>
                      <a:pt x="134" y="50"/>
                    </a:lnTo>
                    <a:lnTo>
                      <a:pt x="138" y="14"/>
                    </a:lnTo>
                    <a:lnTo>
                      <a:pt x="7" y="0"/>
                    </a:lnTo>
                    <a:lnTo>
                      <a:pt x="3" y="36"/>
                    </a:lnTo>
                    <a:lnTo>
                      <a:pt x="0" y="72"/>
                    </a:lnTo>
                    <a:lnTo>
                      <a:pt x="131" y="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0" name="Freeform 2438"/>
              <p:cNvSpPr>
                <a:spLocks/>
              </p:cNvSpPr>
              <p:nvPr/>
            </p:nvSpPr>
            <p:spPr bwMode="auto">
              <a:xfrm>
                <a:off x="3190" y="3066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2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2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1" name="Line 2439"/>
              <p:cNvSpPr>
                <a:spLocks noChangeShapeType="1"/>
              </p:cNvSpPr>
              <p:nvPr/>
            </p:nvSpPr>
            <p:spPr bwMode="auto">
              <a:xfrm flipH="1">
                <a:off x="3190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2" name="Freeform 2440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3" name="Freeform 2441"/>
              <p:cNvSpPr>
                <a:spLocks/>
              </p:cNvSpPr>
              <p:nvPr/>
            </p:nvSpPr>
            <p:spPr bwMode="auto">
              <a:xfrm>
                <a:off x="3168" y="3065"/>
                <a:ext cx="22" cy="13"/>
              </a:xfrm>
              <a:custGeom>
                <a:avLst/>
                <a:gdLst/>
                <a:ahLst/>
                <a:cxnLst>
                  <a:cxn ang="0">
                    <a:pos x="132" y="77"/>
                  </a:cxn>
                  <a:cxn ang="0">
                    <a:pos x="133" y="41"/>
                  </a:cxn>
                  <a:cxn ang="0">
                    <a:pos x="135" y="5"/>
                  </a:cxn>
                  <a:cxn ang="0">
                    <a:pos x="3" y="0"/>
                  </a:cxn>
                  <a:cxn ang="0">
                    <a:pos x="1" y="36"/>
                  </a:cxn>
                  <a:cxn ang="0">
                    <a:pos x="0" y="72"/>
                  </a:cxn>
                  <a:cxn ang="0">
                    <a:pos x="132" y="77"/>
                  </a:cxn>
                </a:cxnLst>
                <a:rect l="0" t="0" r="r" b="b"/>
                <a:pathLst>
                  <a:path w="135" h="77">
                    <a:moveTo>
                      <a:pt x="132" y="77"/>
                    </a:moveTo>
                    <a:lnTo>
                      <a:pt x="133" y="41"/>
                    </a:lnTo>
                    <a:lnTo>
                      <a:pt x="135" y="5"/>
                    </a:lnTo>
                    <a:lnTo>
                      <a:pt x="3" y="0"/>
                    </a:lnTo>
                    <a:lnTo>
                      <a:pt x="1" y="36"/>
                    </a:lnTo>
                    <a:lnTo>
                      <a:pt x="0" y="72"/>
                    </a:lnTo>
                    <a:lnTo>
                      <a:pt x="132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4" name="Freeform 2442"/>
              <p:cNvSpPr>
                <a:spLocks/>
              </p:cNvSpPr>
              <p:nvPr/>
            </p:nvSpPr>
            <p:spPr bwMode="auto">
              <a:xfrm>
                <a:off x="3168" y="3065"/>
                <a:ext cx="1" cy="6"/>
              </a:xfrm>
              <a:custGeom>
                <a:avLst/>
                <a:gdLst/>
                <a:ahLst/>
                <a:cxnLst>
                  <a:cxn ang="0">
                    <a:pos x="1" y="36"/>
                  </a:cxn>
                  <a:cxn ang="0">
                    <a:pos x="3" y="0"/>
                  </a:cxn>
                  <a:cxn ang="0">
                    <a:pos x="0" y="0"/>
                  </a:cxn>
                  <a:cxn ang="0">
                    <a:pos x="1" y="36"/>
                  </a:cxn>
                </a:cxnLst>
                <a:rect l="0" t="0" r="r" b="b"/>
                <a:pathLst>
                  <a:path w="3" h="36">
                    <a:moveTo>
                      <a:pt x="1" y="36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1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5" name="Line 2443"/>
              <p:cNvSpPr>
                <a:spLocks noChangeShapeType="1"/>
              </p:cNvSpPr>
              <p:nvPr/>
            </p:nvSpPr>
            <p:spPr bwMode="auto">
              <a:xfrm flipH="1">
                <a:off x="3168" y="306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6" name="Freeform 2444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7" name="Freeform 2445"/>
              <p:cNvSpPr>
                <a:spLocks/>
              </p:cNvSpPr>
              <p:nvPr/>
            </p:nvSpPr>
            <p:spPr bwMode="auto">
              <a:xfrm>
                <a:off x="3146" y="3065"/>
                <a:ext cx="22" cy="13"/>
              </a:xfrm>
              <a:custGeom>
                <a:avLst/>
                <a:gdLst/>
                <a:ahLst/>
                <a:cxnLst>
                  <a:cxn ang="0">
                    <a:pos x="135" y="72"/>
                  </a:cxn>
                  <a:cxn ang="0">
                    <a:pos x="133" y="36"/>
                  </a:cxn>
                  <a:cxn ang="0">
                    <a:pos x="132" y="0"/>
                  </a:cxn>
                  <a:cxn ang="0">
                    <a:pos x="0" y="5"/>
                  </a:cxn>
                  <a:cxn ang="0">
                    <a:pos x="1" y="41"/>
                  </a:cxn>
                  <a:cxn ang="0">
                    <a:pos x="3" y="77"/>
                  </a:cxn>
                  <a:cxn ang="0">
                    <a:pos x="135" y="72"/>
                  </a:cxn>
                </a:cxnLst>
                <a:rect l="0" t="0" r="r" b="b"/>
                <a:pathLst>
                  <a:path w="135" h="77">
                    <a:moveTo>
                      <a:pt x="135" y="72"/>
                    </a:moveTo>
                    <a:lnTo>
                      <a:pt x="133" y="36"/>
                    </a:lnTo>
                    <a:lnTo>
                      <a:pt x="132" y="0"/>
                    </a:lnTo>
                    <a:lnTo>
                      <a:pt x="0" y="5"/>
                    </a:lnTo>
                    <a:lnTo>
                      <a:pt x="1" y="41"/>
                    </a:lnTo>
                    <a:lnTo>
                      <a:pt x="3" y="77"/>
                    </a:lnTo>
                    <a:lnTo>
                      <a:pt x="135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8" name="Freeform 2446"/>
              <p:cNvSpPr>
                <a:spLocks/>
              </p:cNvSpPr>
              <p:nvPr/>
            </p:nvSpPr>
            <p:spPr bwMode="auto">
              <a:xfrm>
                <a:off x="3145" y="3066"/>
                <a:ext cx="1" cy="6"/>
              </a:xfrm>
              <a:custGeom>
                <a:avLst/>
                <a:gdLst/>
                <a:ahLst/>
                <a:cxnLst>
                  <a:cxn ang="0">
                    <a:pos x="3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3" y="36"/>
                  </a:cxn>
                </a:cxnLst>
                <a:rect l="0" t="0" r="r" b="b"/>
                <a:pathLst>
                  <a:path w="3" h="36">
                    <a:moveTo>
                      <a:pt x="3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3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09" name="Line 2447"/>
              <p:cNvSpPr>
                <a:spLocks noChangeShapeType="1"/>
              </p:cNvSpPr>
              <p:nvPr/>
            </p:nvSpPr>
            <p:spPr bwMode="auto">
              <a:xfrm flipH="1">
                <a:off x="3145" y="306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0" name="Freeform 2448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1" name="Freeform 2449"/>
              <p:cNvSpPr>
                <a:spLocks/>
              </p:cNvSpPr>
              <p:nvPr/>
            </p:nvSpPr>
            <p:spPr bwMode="auto">
              <a:xfrm>
                <a:off x="3123" y="3066"/>
                <a:ext cx="23" cy="15"/>
              </a:xfrm>
              <a:custGeom>
                <a:avLst/>
                <a:gdLst/>
                <a:ahLst/>
                <a:cxnLst>
                  <a:cxn ang="0">
                    <a:pos x="138" y="72"/>
                  </a:cxn>
                  <a:cxn ang="0">
                    <a:pos x="134" y="36"/>
                  </a:cxn>
                  <a:cxn ang="0">
                    <a:pos x="131" y="0"/>
                  </a:cxn>
                  <a:cxn ang="0">
                    <a:pos x="0" y="14"/>
                  </a:cxn>
                  <a:cxn ang="0">
                    <a:pos x="4" y="50"/>
                  </a:cxn>
                  <a:cxn ang="0">
                    <a:pos x="7" y="86"/>
                  </a:cxn>
                  <a:cxn ang="0">
                    <a:pos x="138" y="72"/>
                  </a:cxn>
                </a:cxnLst>
                <a:rect l="0" t="0" r="r" b="b"/>
                <a:pathLst>
                  <a:path w="138" h="86">
                    <a:moveTo>
                      <a:pt x="138" y="72"/>
                    </a:moveTo>
                    <a:lnTo>
                      <a:pt x="134" y="36"/>
                    </a:lnTo>
                    <a:lnTo>
                      <a:pt x="131" y="0"/>
                    </a:lnTo>
                    <a:lnTo>
                      <a:pt x="0" y="14"/>
                    </a:lnTo>
                    <a:lnTo>
                      <a:pt x="4" y="50"/>
                    </a:lnTo>
                    <a:lnTo>
                      <a:pt x="7" y="86"/>
                    </a:lnTo>
                    <a:lnTo>
                      <a:pt x="1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2" name="Freeform 2450"/>
              <p:cNvSpPr>
                <a:spLocks/>
              </p:cNvSpPr>
              <p:nvPr/>
            </p:nvSpPr>
            <p:spPr bwMode="auto">
              <a:xfrm>
                <a:off x="3123" y="3069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2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6" h="36">
                    <a:moveTo>
                      <a:pt x="6" y="36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3" name="Line 2451"/>
              <p:cNvSpPr>
                <a:spLocks noChangeShapeType="1"/>
              </p:cNvSpPr>
              <p:nvPr/>
            </p:nvSpPr>
            <p:spPr bwMode="auto">
              <a:xfrm flipH="1">
                <a:off x="3123" y="30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4" name="Freeform 2452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5" name="Freeform 2453"/>
              <p:cNvSpPr>
                <a:spLocks/>
              </p:cNvSpPr>
              <p:nvPr/>
            </p:nvSpPr>
            <p:spPr bwMode="auto">
              <a:xfrm>
                <a:off x="3101" y="3069"/>
                <a:ext cx="24" cy="15"/>
              </a:xfrm>
              <a:custGeom>
                <a:avLst/>
                <a:gdLst/>
                <a:ahLst/>
                <a:cxnLst>
                  <a:cxn ang="0">
                    <a:pos x="141" y="72"/>
                  </a:cxn>
                  <a:cxn ang="0">
                    <a:pos x="136" y="36"/>
                  </a:cxn>
                  <a:cxn ang="0">
                    <a:pos x="130" y="0"/>
                  </a:cxn>
                  <a:cxn ang="0">
                    <a:pos x="0" y="22"/>
                  </a:cxn>
                  <a:cxn ang="0">
                    <a:pos x="6" y="58"/>
                  </a:cxn>
                  <a:cxn ang="0">
                    <a:pos x="11" y="94"/>
                  </a:cxn>
                  <a:cxn ang="0">
                    <a:pos x="141" y="72"/>
                  </a:cxn>
                </a:cxnLst>
                <a:rect l="0" t="0" r="r" b="b"/>
                <a:pathLst>
                  <a:path w="141" h="94">
                    <a:moveTo>
                      <a:pt x="141" y="72"/>
                    </a:moveTo>
                    <a:lnTo>
                      <a:pt x="136" y="36"/>
                    </a:lnTo>
                    <a:lnTo>
                      <a:pt x="130" y="0"/>
                    </a:lnTo>
                    <a:lnTo>
                      <a:pt x="0" y="22"/>
                    </a:lnTo>
                    <a:lnTo>
                      <a:pt x="6" y="58"/>
                    </a:lnTo>
                    <a:lnTo>
                      <a:pt x="11" y="94"/>
                    </a:lnTo>
                    <a:lnTo>
                      <a:pt x="141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6" name="Freeform 2454"/>
              <p:cNvSpPr>
                <a:spLocks/>
              </p:cNvSpPr>
              <p:nvPr/>
            </p:nvSpPr>
            <p:spPr bwMode="auto">
              <a:xfrm>
                <a:off x="3101" y="3072"/>
                <a:ext cx="1" cy="6"/>
              </a:xfrm>
              <a:custGeom>
                <a:avLst/>
                <a:gdLst/>
                <a:ahLst/>
                <a:cxnLst>
                  <a:cxn ang="0">
                    <a:pos x="8" y="36"/>
                  </a:cxn>
                  <a:cxn ang="0">
                    <a:pos x="2" y="0"/>
                  </a:cxn>
                  <a:cxn ang="0">
                    <a:pos x="0" y="1"/>
                  </a:cxn>
                  <a:cxn ang="0">
                    <a:pos x="8" y="36"/>
                  </a:cxn>
                </a:cxnLst>
                <a:rect l="0" t="0" r="r" b="b"/>
                <a:pathLst>
                  <a:path w="8" h="36">
                    <a:moveTo>
                      <a:pt x="8" y="36"/>
                    </a:moveTo>
                    <a:lnTo>
                      <a:pt x="2" y="0"/>
                    </a:lnTo>
                    <a:lnTo>
                      <a:pt x="0" y="1"/>
                    </a:lnTo>
                    <a:lnTo>
                      <a:pt x="8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7" name="Line 2455"/>
              <p:cNvSpPr>
                <a:spLocks noChangeShapeType="1"/>
              </p:cNvSpPr>
              <p:nvPr/>
            </p:nvSpPr>
            <p:spPr bwMode="auto">
              <a:xfrm flipH="1">
                <a:off x="3101" y="307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8" name="Freeform 2456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19" name="Freeform 2457"/>
              <p:cNvSpPr>
                <a:spLocks/>
              </p:cNvSpPr>
              <p:nvPr/>
            </p:nvSpPr>
            <p:spPr bwMode="auto">
              <a:xfrm>
                <a:off x="3080" y="3072"/>
                <a:ext cx="24" cy="17"/>
              </a:xfrm>
              <a:custGeom>
                <a:avLst/>
                <a:gdLst/>
                <a:ahLst/>
                <a:cxnLst>
                  <a:cxn ang="0">
                    <a:pos x="144" y="70"/>
                  </a:cxn>
                  <a:cxn ang="0">
                    <a:pos x="137" y="35"/>
                  </a:cxn>
                  <a:cxn ang="0">
                    <a:pos x="129" y="0"/>
                  </a:cxn>
                  <a:cxn ang="0">
                    <a:pos x="0" y="32"/>
                  </a:cxn>
                  <a:cxn ang="0">
                    <a:pos x="8" y="66"/>
                  </a:cxn>
                  <a:cxn ang="0">
                    <a:pos x="16" y="101"/>
                  </a:cxn>
                  <a:cxn ang="0">
                    <a:pos x="144" y="70"/>
                  </a:cxn>
                </a:cxnLst>
                <a:rect l="0" t="0" r="r" b="b"/>
                <a:pathLst>
                  <a:path w="144" h="101">
                    <a:moveTo>
                      <a:pt x="144" y="70"/>
                    </a:moveTo>
                    <a:lnTo>
                      <a:pt x="137" y="35"/>
                    </a:lnTo>
                    <a:lnTo>
                      <a:pt x="129" y="0"/>
                    </a:lnTo>
                    <a:lnTo>
                      <a:pt x="0" y="32"/>
                    </a:lnTo>
                    <a:lnTo>
                      <a:pt x="8" y="66"/>
                    </a:lnTo>
                    <a:lnTo>
                      <a:pt x="16" y="101"/>
                    </a:lnTo>
                    <a:lnTo>
                      <a:pt x="144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0" name="Freeform 2458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34" y="34"/>
                  </a:cxn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  <a:cxn ang="0">
                    <a:pos x="34" y="34"/>
                  </a:cxn>
                </a:cxnLst>
                <a:rect l="0" t="0" r="r" b="b"/>
                <a:pathLst>
                  <a:path w="42" h="70">
                    <a:moveTo>
                      <a:pt x="34" y="34"/>
                    </a:moveTo>
                    <a:lnTo>
                      <a:pt x="42" y="69"/>
                    </a:ln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  <a:lnTo>
                      <a:pt x="34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1" name="Freeform 2459"/>
              <p:cNvSpPr>
                <a:spLocks/>
              </p:cNvSpPr>
              <p:nvPr/>
            </p:nvSpPr>
            <p:spPr bwMode="auto">
              <a:xfrm>
                <a:off x="3075" y="3078"/>
                <a:ext cx="7" cy="11"/>
              </a:xfrm>
              <a:custGeom>
                <a:avLst/>
                <a:gdLst/>
                <a:ahLst/>
                <a:cxnLst>
                  <a:cxn ang="0">
                    <a:pos x="42" y="69"/>
                  </a:cxn>
                  <a:cxn ang="0">
                    <a:pos x="32" y="70"/>
                  </a:cxn>
                  <a:cxn ang="0">
                    <a:pos x="23" y="68"/>
                  </a:cxn>
                  <a:cxn ang="0">
                    <a:pos x="14" y="64"/>
                  </a:cxn>
                  <a:cxn ang="0">
                    <a:pos x="7" y="57"/>
                  </a:cxn>
                  <a:cxn ang="0">
                    <a:pos x="2" y="47"/>
                  </a:cxn>
                  <a:cxn ang="0">
                    <a:pos x="0" y="38"/>
                  </a:cxn>
                  <a:cxn ang="0">
                    <a:pos x="1" y="28"/>
                  </a:cxn>
                  <a:cxn ang="0">
                    <a:pos x="4" y="17"/>
                  </a:cxn>
                  <a:cxn ang="0">
                    <a:pos x="10" y="9"/>
                  </a:cxn>
                  <a:cxn ang="0">
                    <a:pos x="18" y="3"/>
                  </a:cxn>
                  <a:cxn ang="0">
                    <a:pos x="26" y="0"/>
                  </a:cxn>
                </a:cxnLst>
                <a:rect l="0" t="0" r="r" b="b"/>
                <a:pathLst>
                  <a:path w="42" h="70">
                    <a:moveTo>
                      <a:pt x="42" y="69"/>
                    </a:moveTo>
                    <a:lnTo>
                      <a:pt x="32" y="70"/>
                    </a:lnTo>
                    <a:lnTo>
                      <a:pt x="23" y="68"/>
                    </a:lnTo>
                    <a:lnTo>
                      <a:pt x="14" y="64"/>
                    </a:lnTo>
                    <a:lnTo>
                      <a:pt x="7" y="57"/>
                    </a:lnTo>
                    <a:lnTo>
                      <a:pt x="2" y="47"/>
                    </a:lnTo>
                    <a:lnTo>
                      <a:pt x="0" y="38"/>
                    </a:lnTo>
                    <a:lnTo>
                      <a:pt x="1" y="28"/>
                    </a:lnTo>
                    <a:lnTo>
                      <a:pt x="4" y="17"/>
                    </a:lnTo>
                    <a:lnTo>
                      <a:pt x="10" y="9"/>
                    </a:lnTo>
                    <a:lnTo>
                      <a:pt x="18" y="3"/>
                    </a:lnTo>
                    <a:lnTo>
                      <a:pt x="26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2" name="Freeform 2460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9" h="36">
                    <a:moveTo>
                      <a:pt x="34" y="0"/>
                    </a:moveTo>
                    <a:lnTo>
                      <a:pt x="69" y="0"/>
                    </a:ln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3" name="Freeform 2461"/>
              <p:cNvSpPr>
                <a:spLocks/>
              </p:cNvSpPr>
              <p:nvPr/>
            </p:nvSpPr>
            <p:spPr bwMode="auto">
              <a:xfrm>
                <a:off x="3162" y="3369"/>
                <a:ext cx="11" cy="6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67" y="10"/>
                  </a:cxn>
                  <a:cxn ang="0">
                    <a:pos x="63" y="19"/>
                  </a:cxn>
                  <a:cxn ang="0">
                    <a:pos x="56" y="26"/>
                  </a:cxn>
                  <a:cxn ang="0">
                    <a:pos x="49" y="32"/>
                  </a:cxn>
                  <a:cxn ang="0">
                    <a:pos x="39" y="36"/>
                  </a:cxn>
                  <a:cxn ang="0">
                    <a:pos x="30" y="36"/>
                  </a:cxn>
                  <a:cxn ang="0">
                    <a:pos x="20" y="32"/>
                  </a:cxn>
                  <a:cxn ang="0">
                    <a:pos x="12" y="26"/>
                  </a:cxn>
                  <a:cxn ang="0">
                    <a:pos x="6" y="19"/>
                  </a:cxn>
                  <a:cxn ang="0">
                    <a:pos x="1" y="10"/>
                  </a:cxn>
                  <a:cxn ang="0">
                    <a:pos x="0" y="0"/>
                  </a:cxn>
                </a:cxnLst>
                <a:rect l="0" t="0" r="r" b="b"/>
                <a:pathLst>
                  <a:path w="69" h="36">
                    <a:moveTo>
                      <a:pt x="69" y="0"/>
                    </a:moveTo>
                    <a:lnTo>
                      <a:pt x="67" y="10"/>
                    </a:lnTo>
                    <a:lnTo>
                      <a:pt x="63" y="19"/>
                    </a:lnTo>
                    <a:lnTo>
                      <a:pt x="56" y="26"/>
                    </a:lnTo>
                    <a:lnTo>
                      <a:pt x="49" y="32"/>
                    </a:lnTo>
                    <a:lnTo>
                      <a:pt x="39" y="36"/>
                    </a:lnTo>
                    <a:lnTo>
                      <a:pt x="30" y="36"/>
                    </a:lnTo>
                    <a:lnTo>
                      <a:pt x="20" y="32"/>
                    </a:lnTo>
                    <a:lnTo>
                      <a:pt x="12" y="26"/>
                    </a:lnTo>
                    <a:lnTo>
                      <a:pt x="6" y="19"/>
                    </a:lnTo>
                    <a:lnTo>
                      <a:pt x="1" y="1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4" name="Freeform 2462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5" name="Freeform 2463"/>
              <p:cNvSpPr>
                <a:spLocks/>
              </p:cNvSpPr>
              <p:nvPr/>
            </p:nvSpPr>
            <p:spPr bwMode="auto">
              <a:xfrm>
                <a:off x="3162" y="3071"/>
                <a:ext cx="11" cy="298"/>
              </a:xfrm>
              <a:custGeom>
                <a:avLst/>
                <a:gdLst/>
                <a:ahLst/>
                <a:cxnLst>
                  <a:cxn ang="0">
                    <a:pos x="0" y="1786"/>
                  </a:cxn>
                  <a:cxn ang="0">
                    <a:pos x="34" y="1786"/>
                  </a:cxn>
                  <a:cxn ang="0">
                    <a:pos x="69" y="1786"/>
                  </a:cxn>
                  <a:cxn ang="0">
                    <a:pos x="69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1786"/>
                  </a:cxn>
                </a:cxnLst>
                <a:rect l="0" t="0" r="r" b="b"/>
                <a:pathLst>
                  <a:path w="69" h="1786">
                    <a:moveTo>
                      <a:pt x="0" y="1786"/>
                    </a:moveTo>
                    <a:lnTo>
                      <a:pt x="34" y="1786"/>
                    </a:lnTo>
                    <a:lnTo>
                      <a:pt x="69" y="1786"/>
                    </a:lnTo>
                    <a:lnTo>
                      <a:pt x="69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178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6" name="Freeform 2464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  <a:cxn ang="0">
                    <a:pos x="34" y="36"/>
                  </a:cxn>
                </a:cxnLst>
                <a:rect l="0" t="0" r="r" b="b"/>
                <a:pathLst>
                  <a:path w="69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7" name="Freeform 2465"/>
              <p:cNvSpPr>
                <a:spLocks/>
              </p:cNvSpPr>
              <p:nvPr/>
            </p:nvSpPr>
            <p:spPr bwMode="auto">
              <a:xfrm>
                <a:off x="3162" y="3065"/>
                <a:ext cx="1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6"/>
                  </a:cxn>
                  <a:cxn ang="0">
                    <a:pos x="6" y="17"/>
                  </a:cxn>
                  <a:cxn ang="0">
                    <a:pos x="12" y="10"/>
                  </a:cxn>
                  <a:cxn ang="0">
                    <a:pos x="20" y="4"/>
                  </a:cxn>
                  <a:cxn ang="0">
                    <a:pos x="30" y="0"/>
                  </a:cxn>
                  <a:cxn ang="0">
                    <a:pos x="39" y="0"/>
                  </a:cxn>
                  <a:cxn ang="0">
                    <a:pos x="49" y="4"/>
                  </a:cxn>
                  <a:cxn ang="0">
                    <a:pos x="56" y="10"/>
                  </a:cxn>
                  <a:cxn ang="0">
                    <a:pos x="63" y="17"/>
                  </a:cxn>
                  <a:cxn ang="0">
                    <a:pos x="67" y="26"/>
                  </a:cxn>
                  <a:cxn ang="0">
                    <a:pos x="69" y="36"/>
                  </a:cxn>
                </a:cxnLst>
                <a:rect l="0" t="0" r="r" b="b"/>
                <a:pathLst>
                  <a:path w="69" h="36">
                    <a:moveTo>
                      <a:pt x="0" y="36"/>
                    </a:moveTo>
                    <a:lnTo>
                      <a:pt x="1" y="26"/>
                    </a:lnTo>
                    <a:lnTo>
                      <a:pt x="6" y="17"/>
                    </a:lnTo>
                    <a:lnTo>
                      <a:pt x="12" y="10"/>
                    </a:lnTo>
                    <a:lnTo>
                      <a:pt x="20" y="4"/>
                    </a:lnTo>
                    <a:lnTo>
                      <a:pt x="30" y="0"/>
                    </a:lnTo>
                    <a:lnTo>
                      <a:pt x="39" y="0"/>
                    </a:lnTo>
                    <a:lnTo>
                      <a:pt x="49" y="4"/>
                    </a:lnTo>
                    <a:lnTo>
                      <a:pt x="56" y="10"/>
                    </a:lnTo>
                    <a:lnTo>
                      <a:pt x="63" y="17"/>
                    </a:lnTo>
                    <a:lnTo>
                      <a:pt x="67" y="26"/>
                    </a:lnTo>
                    <a:lnTo>
                      <a:pt x="69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8" name="Freeform 2466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29" name="Freeform 2467"/>
              <p:cNvSpPr>
                <a:spLocks/>
              </p:cNvSpPr>
              <p:nvPr/>
            </p:nvSpPr>
            <p:spPr bwMode="auto">
              <a:xfrm>
                <a:off x="3075" y="3004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60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2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60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2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0" name="Freeform 2468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1" name="Freeform 2469"/>
              <p:cNvSpPr>
                <a:spLocks/>
              </p:cNvSpPr>
              <p:nvPr/>
            </p:nvSpPr>
            <p:spPr bwMode="auto">
              <a:xfrm>
                <a:off x="3081" y="3004"/>
                <a:ext cx="174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043" y="72"/>
                  </a:cxn>
                  <a:cxn ang="0">
                    <a:pos x="1043" y="36"/>
                  </a:cxn>
                  <a:cxn ang="0">
                    <a:pos x="1043" y="0"/>
                  </a:cxn>
                  <a:cxn ang="0">
                    <a:pos x="0" y="0"/>
                  </a:cxn>
                </a:cxnLst>
                <a:rect l="0" t="0" r="r" b="b"/>
                <a:pathLst>
                  <a:path w="1043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043" y="72"/>
                    </a:lnTo>
                    <a:lnTo>
                      <a:pt x="1043" y="36"/>
                    </a:lnTo>
                    <a:lnTo>
                      <a:pt x="1043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2" name="Freeform 2470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3" name="Freeform 2471"/>
              <p:cNvSpPr>
                <a:spLocks/>
              </p:cNvSpPr>
              <p:nvPr/>
            </p:nvSpPr>
            <p:spPr bwMode="auto">
              <a:xfrm>
                <a:off x="3255" y="3004"/>
                <a:ext cx="5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2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60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2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60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4" name="Freeform 2472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  <a:cxn ang="0">
                    <a:pos x="34" y="0"/>
                  </a:cxn>
                </a:cxnLst>
                <a:rect l="0" t="0" r="r" b="b"/>
                <a:pathLst>
                  <a:path w="68" h="36">
                    <a:moveTo>
                      <a:pt x="34" y="0"/>
                    </a:moveTo>
                    <a:lnTo>
                      <a:pt x="68" y="0"/>
                    </a:ln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5" name="Freeform 2473"/>
              <p:cNvSpPr>
                <a:spLocks/>
              </p:cNvSpPr>
              <p:nvPr/>
            </p:nvSpPr>
            <p:spPr bwMode="auto">
              <a:xfrm>
                <a:off x="3816" y="3010"/>
                <a:ext cx="12" cy="6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67" y="11"/>
                  </a:cxn>
                  <a:cxn ang="0">
                    <a:pos x="62" y="20"/>
                  </a:cxn>
                  <a:cxn ang="0">
                    <a:pos x="56" y="27"/>
                  </a:cxn>
                  <a:cxn ang="0">
                    <a:pos x="48" y="33"/>
                  </a:cxn>
                  <a:cxn ang="0">
                    <a:pos x="38" y="36"/>
                  </a:cxn>
                  <a:cxn ang="0">
                    <a:pos x="29" y="36"/>
                  </a:cxn>
                  <a:cxn ang="0">
                    <a:pos x="19" y="33"/>
                  </a:cxn>
                  <a:cxn ang="0">
                    <a:pos x="12" y="27"/>
                  </a:cxn>
                  <a:cxn ang="0">
                    <a:pos x="5" y="20"/>
                  </a:cxn>
                  <a:cxn ang="0">
                    <a:pos x="1" y="11"/>
                  </a:cxn>
                  <a:cxn ang="0">
                    <a:pos x="0" y="0"/>
                  </a:cxn>
                </a:cxnLst>
                <a:rect l="0" t="0" r="r" b="b"/>
                <a:pathLst>
                  <a:path w="68" h="36">
                    <a:moveTo>
                      <a:pt x="68" y="0"/>
                    </a:moveTo>
                    <a:lnTo>
                      <a:pt x="67" y="11"/>
                    </a:lnTo>
                    <a:lnTo>
                      <a:pt x="62" y="20"/>
                    </a:lnTo>
                    <a:lnTo>
                      <a:pt x="56" y="27"/>
                    </a:lnTo>
                    <a:lnTo>
                      <a:pt x="48" y="33"/>
                    </a:lnTo>
                    <a:lnTo>
                      <a:pt x="38" y="36"/>
                    </a:lnTo>
                    <a:lnTo>
                      <a:pt x="29" y="36"/>
                    </a:lnTo>
                    <a:lnTo>
                      <a:pt x="19" y="33"/>
                    </a:lnTo>
                    <a:lnTo>
                      <a:pt x="12" y="27"/>
                    </a:lnTo>
                    <a:lnTo>
                      <a:pt x="5" y="20"/>
                    </a:lnTo>
                    <a:lnTo>
                      <a:pt x="1" y="11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6" name="Freeform 2474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7" name="Freeform 2475"/>
              <p:cNvSpPr>
                <a:spLocks/>
              </p:cNvSpPr>
              <p:nvPr/>
            </p:nvSpPr>
            <p:spPr bwMode="auto">
              <a:xfrm>
                <a:off x="3816" y="1739"/>
                <a:ext cx="12" cy="1271"/>
              </a:xfrm>
              <a:custGeom>
                <a:avLst/>
                <a:gdLst/>
                <a:ahLst/>
                <a:cxnLst>
                  <a:cxn ang="0">
                    <a:pos x="0" y="7627"/>
                  </a:cxn>
                  <a:cxn ang="0">
                    <a:pos x="34" y="7627"/>
                  </a:cxn>
                  <a:cxn ang="0">
                    <a:pos x="68" y="7627"/>
                  </a:cxn>
                  <a:cxn ang="0">
                    <a:pos x="68" y="0"/>
                  </a:cxn>
                  <a:cxn ang="0">
                    <a:pos x="34" y="0"/>
                  </a:cxn>
                  <a:cxn ang="0">
                    <a:pos x="0" y="0"/>
                  </a:cxn>
                  <a:cxn ang="0">
                    <a:pos x="0" y="7627"/>
                  </a:cxn>
                </a:cxnLst>
                <a:rect l="0" t="0" r="r" b="b"/>
                <a:pathLst>
                  <a:path w="68" h="7627">
                    <a:moveTo>
                      <a:pt x="0" y="7627"/>
                    </a:moveTo>
                    <a:lnTo>
                      <a:pt x="34" y="7627"/>
                    </a:lnTo>
                    <a:lnTo>
                      <a:pt x="68" y="7627"/>
                    </a:lnTo>
                    <a:lnTo>
                      <a:pt x="68" y="0"/>
                    </a:lnTo>
                    <a:lnTo>
                      <a:pt x="34" y="0"/>
                    </a:lnTo>
                    <a:lnTo>
                      <a:pt x="0" y="0"/>
                    </a:lnTo>
                    <a:lnTo>
                      <a:pt x="0" y="762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8" name="Freeform 2476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  <a:cxn ang="0">
                    <a:pos x="34" y="36"/>
                  </a:cxn>
                </a:cxnLst>
                <a:rect l="0" t="0" r="r" b="b"/>
                <a:pathLst>
                  <a:path w="68" h="36">
                    <a:moveTo>
                      <a:pt x="34" y="36"/>
                    </a:moveTo>
                    <a:lnTo>
                      <a:pt x="0" y="36"/>
                    </a:ln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39" name="Freeform 2477"/>
              <p:cNvSpPr>
                <a:spLocks/>
              </p:cNvSpPr>
              <p:nvPr/>
            </p:nvSpPr>
            <p:spPr bwMode="auto">
              <a:xfrm>
                <a:off x="3816" y="1733"/>
                <a:ext cx="1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" y="25"/>
                  </a:cxn>
                  <a:cxn ang="0">
                    <a:pos x="5" y="16"/>
                  </a:cxn>
                  <a:cxn ang="0">
                    <a:pos x="12" y="9"/>
                  </a:cxn>
                  <a:cxn ang="0">
                    <a:pos x="19" y="3"/>
                  </a:cxn>
                  <a:cxn ang="0">
                    <a:pos x="29" y="0"/>
                  </a:cxn>
                  <a:cxn ang="0">
                    <a:pos x="38" y="0"/>
                  </a:cxn>
                  <a:cxn ang="0">
                    <a:pos x="48" y="3"/>
                  </a:cxn>
                  <a:cxn ang="0">
                    <a:pos x="56" y="9"/>
                  </a:cxn>
                  <a:cxn ang="0">
                    <a:pos x="62" y="16"/>
                  </a:cxn>
                  <a:cxn ang="0">
                    <a:pos x="67" y="25"/>
                  </a:cxn>
                  <a:cxn ang="0">
                    <a:pos x="68" y="36"/>
                  </a:cxn>
                </a:cxnLst>
                <a:rect l="0" t="0" r="r" b="b"/>
                <a:pathLst>
                  <a:path w="68" h="36">
                    <a:moveTo>
                      <a:pt x="0" y="36"/>
                    </a:moveTo>
                    <a:lnTo>
                      <a:pt x="1" y="25"/>
                    </a:lnTo>
                    <a:lnTo>
                      <a:pt x="5" y="16"/>
                    </a:lnTo>
                    <a:lnTo>
                      <a:pt x="12" y="9"/>
                    </a:lnTo>
                    <a:lnTo>
                      <a:pt x="19" y="3"/>
                    </a:lnTo>
                    <a:lnTo>
                      <a:pt x="29" y="0"/>
                    </a:lnTo>
                    <a:lnTo>
                      <a:pt x="38" y="0"/>
                    </a:lnTo>
                    <a:lnTo>
                      <a:pt x="48" y="3"/>
                    </a:lnTo>
                    <a:lnTo>
                      <a:pt x="56" y="9"/>
                    </a:lnTo>
                    <a:lnTo>
                      <a:pt x="62" y="16"/>
                    </a:lnTo>
                    <a:lnTo>
                      <a:pt x="67" y="25"/>
                    </a:lnTo>
                    <a:lnTo>
                      <a:pt x="68" y="36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0" name="Freeform 2478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1" name="Freeform 2479"/>
              <p:cNvSpPr>
                <a:spLocks/>
              </p:cNvSpPr>
              <p:nvPr/>
            </p:nvSpPr>
            <p:spPr bwMode="auto">
              <a:xfrm>
                <a:off x="2481" y="1733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2" name="Freeform 2480"/>
              <p:cNvSpPr>
                <a:spLocks/>
              </p:cNvSpPr>
              <p:nvPr/>
            </p:nvSpPr>
            <p:spPr bwMode="auto">
              <a:xfrm>
                <a:off x="2487" y="1731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3" name="Freeform 2481"/>
              <p:cNvSpPr>
                <a:spLocks/>
              </p:cNvSpPr>
              <p:nvPr/>
            </p:nvSpPr>
            <p:spPr bwMode="auto">
              <a:xfrm>
                <a:off x="2492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4" name="Freeform 2482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5" name="Freeform 2483"/>
              <p:cNvSpPr>
                <a:spLocks/>
              </p:cNvSpPr>
              <p:nvPr/>
            </p:nvSpPr>
            <p:spPr bwMode="auto">
              <a:xfrm>
                <a:off x="2479" y="1727"/>
                <a:ext cx="13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6" name="Freeform 2484"/>
              <p:cNvSpPr>
                <a:spLocks/>
              </p:cNvSpPr>
              <p:nvPr/>
            </p:nvSpPr>
            <p:spPr bwMode="auto">
              <a:xfrm>
                <a:off x="2484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7" name="Freeform 2485"/>
              <p:cNvSpPr>
                <a:spLocks/>
              </p:cNvSpPr>
              <p:nvPr/>
            </p:nvSpPr>
            <p:spPr bwMode="auto">
              <a:xfrm>
                <a:off x="2488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8" name="Freeform 2486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49" name="Freeform 2487"/>
              <p:cNvSpPr>
                <a:spLocks/>
              </p:cNvSpPr>
              <p:nvPr/>
            </p:nvSpPr>
            <p:spPr bwMode="auto">
              <a:xfrm>
                <a:off x="2477" y="1721"/>
                <a:ext cx="11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0" name="Freeform 2488"/>
              <p:cNvSpPr>
                <a:spLocks/>
              </p:cNvSpPr>
              <p:nvPr/>
            </p:nvSpPr>
            <p:spPr bwMode="auto">
              <a:xfrm>
                <a:off x="2481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1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1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1" name="Freeform 2489"/>
              <p:cNvSpPr>
                <a:spLocks/>
              </p:cNvSpPr>
              <p:nvPr/>
            </p:nvSpPr>
            <p:spPr bwMode="auto">
              <a:xfrm>
                <a:off x="2484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6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6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2" name="Freeform 2490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3" name="Freeform 2491"/>
              <p:cNvSpPr>
                <a:spLocks/>
              </p:cNvSpPr>
              <p:nvPr/>
            </p:nvSpPr>
            <p:spPr bwMode="auto">
              <a:xfrm>
                <a:off x="2474" y="1718"/>
                <a:ext cx="10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4" name="Freeform 2492"/>
              <p:cNvSpPr>
                <a:spLocks/>
              </p:cNvSpPr>
              <p:nvPr/>
            </p:nvSpPr>
            <p:spPr bwMode="auto">
              <a:xfrm>
                <a:off x="2477" y="1717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5" name="Freeform 2493"/>
              <p:cNvSpPr>
                <a:spLocks/>
              </p:cNvSpPr>
              <p:nvPr/>
            </p:nvSpPr>
            <p:spPr bwMode="auto">
              <a:xfrm>
                <a:off x="2478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6" name="Freeform 2494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7" name="Freeform 2495"/>
              <p:cNvSpPr>
                <a:spLocks/>
              </p:cNvSpPr>
              <p:nvPr/>
            </p:nvSpPr>
            <p:spPr bwMode="auto">
              <a:xfrm>
                <a:off x="2471" y="1717"/>
                <a:ext cx="7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8" name="Freeform 2496"/>
              <p:cNvSpPr>
                <a:spLocks/>
              </p:cNvSpPr>
              <p:nvPr/>
            </p:nvSpPr>
            <p:spPr bwMode="auto">
              <a:xfrm>
                <a:off x="2471" y="1717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59" name="Freeform 2497"/>
              <p:cNvSpPr>
                <a:spLocks/>
              </p:cNvSpPr>
              <p:nvPr/>
            </p:nvSpPr>
            <p:spPr bwMode="auto">
              <a:xfrm>
                <a:off x="2471" y="1717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0" name="Freeform 2498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1" name="Freeform 2499"/>
              <p:cNvSpPr>
                <a:spLocks/>
              </p:cNvSpPr>
              <p:nvPr/>
            </p:nvSpPr>
            <p:spPr bwMode="auto">
              <a:xfrm>
                <a:off x="2466" y="1717"/>
                <a:ext cx="7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2" name="Freeform 2500"/>
              <p:cNvSpPr>
                <a:spLocks/>
              </p:cNvSpPr>
              <p:nvPr/>
            </p:nvSpPr>
            <p:spPr bwMode="auto">
              <a:xfrm>
                <a:off x="2465" y="1717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3" name="Freeform 2501"/>
              <p:cNvSpPr>
                <a:spLocks/>
              </p:cNvSpPr>
              <p:nvPr/>
            </p:nvSpPr>
            <p:spPr bwMode="auto">
              <a:xfrm>
                <a:off x="2465" y="1717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4" name="Freeform 2502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5" name="Freeform 2503"/>
              <p:cNvSpPr>
                <a:spLocks/>
              </p:cNvSpPr>
              <p:nvPr/>
            </p:nvSpPr>
            <p:spPr bwMode="auto">
              <a:xfrm>
                <a:off x="2460" y="1718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6" name="Freeform 2504"/>
              <p:cNvSpPr>
                <a:spLocks/>
              </p:cNvSpPr>
              <p:nvPr/>
            </p:nvSpPr>
            <p:spPr bwMode="auto">
              <a:xfrm>
                <a:off x="2459" y="1720"/>
                <a:ext cx="4" cy="6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7" name="Freeform 2505"/>
              <p:cNvSpPr>
                <a:spLocks/>
              </p:cNvSpPr>
              <p:nvPr/>
            </p:nvSpPr>
            <p:spPr bwMode="auto">
              <a:xfrm>
                <a:off x="2459" y="1720"/>
                <a:ext cx="1" cy="2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8" name="Freeform 2506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69" name="Freeform 2507"/>
              <p:cNvSpPr>
                <a:spLocks/>
              </p:cNvSpPr>
              <p:nvPr/>
            </p:nvSpPr>
            <p:spPr bwMode="auto">
              <a:xfrm>
                <a:off x="2455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0" name="Freeform 2508"/>
              <p:cNvSpPr>
                <a:spLocks/>
              </p:cNvSpPr>
              <p:nvPr/>
            </p:nvSpPr>
            <p:spPr bwMode="auto">
              <a:xfrm>
                <a:off x="2455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1" name="Line 2509"/>
              <p:cNvSpPr>
                <a:spLocks noChangeShapeType="1"/>
              </p:cNvSpPr>
              <p:nvPr/>
            </p:nvSpPr>
            <p:spPr bwMode="auto">
              <a:xfrm flipH="1">
                <a:off x="2455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2" name="Freeform 2510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3" name="Freeform 2511"/>
              <p:cNvSpPr>
                <a:spLocks/>
              </p:cNvSpPr>
              <p:nvPr/>
            </p:nvSpPr>
            <p:spPr bwMode="auto">
              <a:xfrm>
                <a:off x="2453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4" name="Freeform 2512"/>
              <p:cNvSpPr>
                <a:spLocks/>
              </p:cNvSpPr>
              <p:nvPr/>
            </p:nvSpPr>
            <p:spPr bwMode="auto">
              <a:xfrm>
                <a:off x="2452" y="1731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5" name="Freeform 2513"/>
              <p:cNvSpPr>
                <a:spLocks/>
              </p:cNvSpPr>
              <p:nvPr/>
            </p:nvSpPr>
            <p:spPr bwMode="auto">
              <a:xfrm>
                <a:off x="2452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6" name="Freeform 2514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7" name="Freeform 2515"/>
              <p:cNvSpPr>
                <a:spLocks/>
              </p:cNvSpPr>
              <p:nvPr/>
            </p:nvSpPr>
            <p:spPr bwMode="auto">
              <a:xfrm>
                <a:off x="2451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8" name="Freeform 2516"/>
              <p:cNvSpPr>
                <a:spLocks/>
              </p:cNvSpPr>
              <p:nvPr/>
            </p:nvSpPr>
            <p:spPr bwMode="auto">
              <a:xfrm>
                <a:off x="2451" y="1738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79" name="Freeform 2517"/>
              <p:cNvSpPr>
                <a:spLocks/>
              </p:cNvSpPr>
              <p:nvPr/>
            </p:nvSpPr>
            <p:spPr bwMode="auto">
              <a:xfrm>
                <a:off x="2451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0" name="Freeform 2518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1" name="Freeform 2519"/>
              <p:cNvSpPr>
                <a:spLocks/>
              </p:cNvSpPr>
              <p:nvPr/>
            </p:nvSpPr>
            <p:spPr bwMode="auto">
              <a:xfrm>
                <a:off x="2451" y="1738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2" name="Freeform 2520"/>
              <p:cNvSpPr>
                <a:spLocks/>
              </p:cNvSpPr>
              <p:nvPr/>
            </p:nvSpPr>
            <p:spPr bwMode="auto">
              <a:xfrm>
                <a:off x="2452" y="1744"/>
                <a:ext cx="5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3" name="Freeform 2521"/>
              <p:cNvSpPr>
                <a:spLocks/>
              </p:cNvSpPr>
              <p:nvPr/>
            </p:nvSpPr>
            <p:spPr bwMode="auto">
              <a:xfrm>
                <a:off x="245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4" name="Freeform 2522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5" name="Freeform 2523"/>
              <p:cNvSpPr>
                <a:spLocks/>
              </p:cNvSpPr>
              <p:nvPr/>
            </p:nvSpPr>
            <p:spPr bwMode="auto">
              <a:xfrm>
                <a:off x="2452" y="1741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6" name="Freeform 2524"/>
              <p:cNvSpPr>
                <a:spLocks/>
              </p:cNvSpPr>
              <p:nvPr/>
            </p:nvSpPr>
            <p:spPr bwMode="auto">
              <a:xfrm>
                <a:off x="2455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7" name="Freeform 2525"/>
              <p:cNvSpPr>
                <a:spLocks/>
              </p:cNvSpPr>
              <p:nvPr/>
            </p:nvSpPr>
            <p:spPr bwMode="auto">
              <a:xfrm>
                <a:off x="2455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8" name="Freeform 2526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89" name="Freeform 2527"/>
              <p:cNvSpPr>
                <a:spLocks/>
              </p:cNvSpPr>
              <p:nvPr/>
            </p:nvSpPr>
            <p:spPr bwMode="auto">
              <a:xfrm>
                <a:off x="2456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0" name="Freeform 2528"/>
              <p:cNvSpPr>
                <a:spLocks/>
              </p:cNvSpPr>
              <p:nvPr/>
            </p:nvSpPr>
            <p:spPr bwMode="auto">
              <a:xfrm>
                <a:off x="2459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1" name="Freeform 2529"/>
              <p:cNvSpPr>
                <a:spLocks/>
              </p:cNvSpPr>
              <p:nvPr/>
            </p:nvSpPr>
            <p:spPr bwMode="auto">
              <a:xfrm>
                <a:off x="2459" y="1756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2" name="Freeform 2530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3" name="Freeform 2531"/>
              <p:cNvSpPr>
                <a:spLocks/>
              </p:cNvSpPr>
              <p:nvPr/>
            </p:nvSpPr>
            <p:spPr bwMode="auto">
              <a:xfrm>
                <a:off x="2460" y="1746"/>
                <a:ext cx="10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4" name="Freeform 2532"/>
              <p:cNvSpPr>
                <a:spLocks/>
              </p:cNvSpPr>
              <p:nvPr/>
            </p:nvSpPr>
            <p:spPr bwMode="auto">
              <a:xfrm>
                <a:off x="2465" y="1754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5" name="Freeform 2533"/>
              <p:cNvSpPr>
                <a:spLocks/>
              </p:cNvSpPr>
              <p:nvPr/>
            </p:nvSpPr>
            <p:spPr bwMode="auto">
              <a:xfrm>
                <a:off x="2465" y="1760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6" name="Freeform 2534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7" name="Freeform 2535"/>
              <p:cNvSpPr>
                <a:spLocks/>
              </p:cNvSpPr>
              <p:nvPr/>
            </p:nvSpPr>
            <p:spPr bwMode="auto">
              <a:xfrm>
                <a:off x="2466" y="1748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8" name="Freeform 2536"/>
              <p:cNvSpPr>
                <a:spLocks/>
              </p:cNvSpPr>
              <p:nvPr/>
            </p:nvSpPr>
            <p:spPr bwMode="auto">
              <a:xfrm>
                <a:off x="2471" y="1755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099" name="Freeform 2537"/>
              <p:cNvSpPr>
                <a:spLocks/>
              </p:cNvSpPr>
              <p:nvPr/>
            </p:nvSpPr>
            <p:spPr bwMode="auto">
              <a:xfrm>
                <a:off x="2471" y="176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0" name="Freeform 2538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1" name="Freeform 2539"/>
              <p:cNvSpPr>
                <a:spLocks/>
              </p:cNvSpPr>
              <p:nvPr/>
            </p:nvSpPr>
            <p:spPr bwMode="auto">
              <a:xfrm>
                <a:off x="2471" y="1748"/>
                <a:ext cx="7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2" name="Freeform 2540"/>
              <p:cNvSpPr>
                <a:spLocks/>
              </p:cNvSpPr>
              <p:nvPr/>
            </p:nvSpPr>
            <p:spPr bwMode="auto">
              <a:xfrm>
                <a:off x="2477" y="1754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3" name="Freeform 2541"/>
              <p:cNvSpPr>
                <a:spLocks/>
              </p:cNvSpPr>
              <p:nvPr/>
            </p:nvSpPr>
            <p:spPr bwMode="auto">
              <a:xfrm>
                <a:off x="2478" y="1759"/>
                <a:ext cx="1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4" name="Freeform 2542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5" name="Freeform 2543"/>
              <p:cNvSpPr>
                <a:spLocks/>
              </p:cNvSpPr>
              <p:nvPr/>
            </p:nvSpPr>
            <p:spPr bwMode="auto">
              <a:xfrm>
                <a:off x="2474" y="1747"/>
                <a:ext cx="10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6" name="Freeform 2544"/>
              <p:cNvSpPr>
                <a:spLocks/>
              </p:cNvSpPr>
              <p:nvPr/>
            </p:nvSpPr>
            <p:spPr bwMode="auto">
              <a:xfrm>
                <a:off x="2481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7" name="Line 2545"/>
              <p:cNvSpPr>
                <a:spLocks noChangeShapeType="1"/>
              </p:cNvSpPr>
              <p:nvPr/>
            </p:nvSpPr>
            <p:spPr bwMode="auto">
              <a:xfrm flipV="1">
                <a:off x="2484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8" name="Freeform 2546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09" name="Freeform 2547"/>
              <p:cNvSpPr>
                <a:spLocks/>
              </p:cNvSpPr>
              <p:nvPr/>
            </p:nvSpPr>
            <p:spPr bwMode="auto">
              <a:xfrm>
                <a:off x="2477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0" name="Freeform 2548"/>
              <p:cNvSpPr>
                <a:spLocks/>
              </p:cNvSpPr>
              <p:nvPr/>
            </p:nvSpPr>
            <p:spPr bwMode="auto">
              <a:xfrm>
                <a:off x="2484" y="1748"/>
                <a:ext cx="6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1" name="Freeform 2549"/>
              <p:cNvSpPr>
                <a:spLocks/>
              </p:cNvSpPr>
              <p:nvPr/>
            </p:nvSpPr>
            <p:spPr bwMode="auto">
              <a:xfrm>
                <a:off x="2488" y="1751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2" name="Freeform 2550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3" name="Freeform 2551"/>
              <p:cNvSpPr>
                <a:spLocks/>
              </p:cNvSpPr>
              <p:nvPr/>
            </p:nvSpPr>
            <p:spPr bwMode="auto">
              <a:xfrm>
                <a:off x="2479" y="1741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4"/>
                  </a:cxn>
                  <a:cxn ang="0">
                    <a:pos x="61" y="60"/>
                  </a:cxn>
                  <a:cxn ang="0">
                    <a:pos x="75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0">
                    <a:moveTo>
                      <a:pt x="0" y="28"/>
                    </a:moveTo>
                    <a:lnTo>
                      <a:pt x="31" y="44"/>
                    </a:lnTo>
                    <a:lnTo>
                      <a:pt x="61" y="60"/>
                    </a:lnTo>
                    <a:lnTo>
                      <a:pt x="75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4" name="Freeform 2552"/>
              <p:cNvSpPr>
                <a:spLocks/>
              </p:cNvSpPr>
              <p:nvPr/>
            </p:nvSpPr>
            <p:spPr bwMode="auto">
              <a:xfrm>
                <a:off x="2487" y="1744"/>
                <a:ext cx="5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5" name="Freeform 2553"/>
              <p:cNvSpPr>
                <a:spLocks/>
              </p:cNvSpPr>
              <p:nvPr/>
            </p:nvSpPr>
            <p:spPr bwMode="auto">
              <a:xfrm>
                <a:off x="2492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6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6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6" name="Freeform 2554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7" name="Freeform 2555"/>
              <p:cNvSpPr>
                <a:spLocks/>
              </p:cNvSpPr>
              <p:nvPr/>
            </p:nvSpPr>
            <p:spPr bwMode="auto">
              <a:xfrm>
                <a:off x="2481" y="1738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8" name="Freeform 2556"/>
              <p:cNvSpPr>
                <a:spLocks/>
              </p:cNvSpPr>
              <p:nvPr/>
            </p:nvSpPr>
            <p:spPr bwMode="auto">
              <a:xfrm>
                <a:off x="2487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19" name="Freeform 2557"/>
              <p:cNvSpPr>
                <a:spLocks/>
              </p:cNvSpPr>
              <p:nvPr/>
            </p:nvSpPr>
            <p:spPr bwMode="auto">
              <a:xfrm>
                <a:off x="2493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0" name="Freeform 2558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1" name="Freeform 2559"/>
              <p:cNvSpPr>
                <a:spLocks/>
              </p:cNvSpPr>
              <p:nvPr/>
            </p:nvSpPr>
            <p:spPr bwMode="auto">
              <a:xfrm>
                <a:off x="2605" y="1733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2" name="Freeform 2560"/>
              <p:cNvSpPr>
                <a:spLocks/>
              </p:cNvSpPr>
              <p:nvPr/>
            </p:nvSpPr>
            <p:spPr bwMode="auto">
              <a:xfrm>
                <a:off x="2611" y="1731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3" name="Freeform 2561"/>
              <p:cNvSpPr>
                <a:spLocks/>
              </p:cNvSpPr>
              <p:nvPr/>
            </p:nvSpPr>
            <p:spPr bwMode="auto">
              <a:xfrm>
                <a:off x="2616" y="1731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4" name="Freeform 2562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5" name="Freeform 2563"/>
              <p:cNvSpPr>
                <a:spLocks/>
              </p:cNvSpPr>
              <p:nvPr/>
            </p:nvSpPr>
            <p:spPr bwMode="auto">
              <a:xfrm>
                <a:off x="2604" y="1727"/>
                <a:ext cx="12" cy="9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6" name="Freeform 2564"/>
              <p:cNvSpPr>
                <a:spLocks/>
              </p:cNvSpPr>
              <p:nvPr/>
            </p:nvSpPr>
            <p:spPr bwMode="auto">
              <a:xfrm>
                <a:off x="2609" y="1725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7" name="Freeform 2565"/>
              <p:cNvSpPr>
                <a:spLocks/>
              </p:cNvSpPr>
              <p:nvPr/>
            </p:nvSpPr>
            <p:spPr bwMode="auto">
              <a:xfrm>
                <a:off x="2613" y="1725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8" name="Freeform 2566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29" name="Freeform 2567"/>
              <p:cNvSpPr>
                <a:spLocks/>
              </p:cNvSpPr>
              <p:nvPr/>
            </p:nvSpPr>
            <p:spPr bwMode="auto">
              <a:xfrm>
                <a:off x="2601" y="1721"/>
                <a:ext cx="12" cy="13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0" name="Freeform 2568"/>
              <p:cNvSpPr>
                <a:spLocks/>
              </p:cNvSpPr>
              <p:nvPr/>
            </p:nvSpPr>
            <p:spPr bwMode="auto">
              <a:xfrm>
                <a:off x="2605" y="1720"/>
                <a:ext cx="4" cy="6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4" y="5"/>
                  </a:cxn>
                  <a:cxn ang="0">
                    <a:pos x="20" y="2"/>
                  </a:cxn>
                  <a:cxn ang="0">
                    <a:pos x="15" y="0"/>
                  </a:cxn>
                  <a:cxn ang="0">
                    <a:pos x="0" y="31"/>
                  </a:cxn>
                </a:cxnLst>
                <a:rect l="0" t="0" r="r" b="b"/>
                <a:pathLst>
                  <a:path w="24" h="31">
                    <a:moveTo>
                      <a:pt x="0" y="31"/>
                    </a:moveTo>
                    <a:lnTo>
                      <a:pt x="24" y="5"/>
                    </a:lnTo>
                    <a:lnTo>
                      <a:pt x="20" y="2"/>
                    </a:lnTo>
                    <a:lnTo>
                      <a:pt x="1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1" name="Freeform 2569"/>
              <p:cNvSpPr>
                <a:spLocks/>
              </p:cNvSpPr>
              <p:nvPr/>
            </p:nvSpPr>
            <p:spPr bwMode="auto">
              <a:xfrm>
                <a:off x="2608" y="1720"/>
                <a:ext cx="1" cy="1"/>
              </a:xfrm>
              <a:custGeom>
                <a:avLst/>
                <a:gdLst/>
                <a:ahLst/>
                <a:cxnLst>
                  <a:cxn ang="0">
                    <a:pos x="9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9" h="5">
                    <a:moveTo>
                      <a:pt x="9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2" name="Freeform 2570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3" name="Freeform 2571"/>
              <p:cNvSpPr>
                <a:spLocks/>
              </p:cNvSpPr>
              <p:nvPr/>
            </p:nvSpPr>
            <p:spPr bwMode="auto">
              <a:xfrm>
                <a:off x="2599" y="1718"/>
                <a:ext cx="9" cy="13"/>
              </a:xfrm>
              <a:custGeom>
                <a:avLst/>
                <a:gdLst/>
                <a:ahLst/>
                <a:cxnLst>
                  <a:cxn ang="0">
                    <a:pos x="25" y="76"/>
                  </a:cxn>
                  <a:cxn ang="0">
                    <a:pos x="41" y="45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1"/>
                  </a:cxn>
                  <a:cxn ang="0">
                    <a:pos x="0" y="62"/>
                  </a:cxn>
                  <a:cxn ang="0">
                    <a:pos x="25" y="76"/>
                  </a:cxn>
                </a:cxnLst>
                <a:rect l="0" t="0" r="r" b="b"/>
                <a:pathLst>
                  <a:path w="56" h="76">
                    <a:moveTo>
                      <a:pt x="25" y="76"/>
                    </a:moveTo>
                    <a:lnTo>
                      <a:pt x="41" y="45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1"/>
                    </a:lnTo>
                    <a:lnTo>
                      <a:pt x="0" y="62"/>
                    </a:lnTo>
                    <a:lnTo>
                      <a:pt x="25" y="76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4" name="Freeform 2572"/>
              <p:cNvSpPr>
                <a:spLocks/>
              </p:cNvSpPr>
              <p:nvPr/>
            </p:nvSpPr>
            <p:spPr bwMode="auto">
              <a:xfrm>
                <a:off x="2601" y="1717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5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5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5" name="Freeform 2573"/>
              <p:cNvSpPr>
                <a:spLocks/>
              </p:cNvSpPr>
              <p:nvPr/>
            </p:nvSpPr>
            <p:spPr bwMode="auto">
              <a:xfrm>
                <a:off x="2602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5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5">
                    <a:moveTo>
                      <a:pt x="10" y="5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6" name="Freeform 2574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7" name="Freeform 2575"/>
              <p:cNvSpPr>
                <a:spLocks/>
              </p:cNvSpPr>
              <p:nvPr/>
            </p:nvSpPr>
            <p:spPr bwMode="auto">
              <a:xfrm>
                <a:off x="2596" y="1717"/>
                <a:ext cx="6" cy="12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8" name="Freeform 2576"/>
              <p:cNvSpPr>
                <a:spLocks/>
              </p:cNvSpPr>
              <p:nvPr/>
            </p:nvSpPr>
            <p:spPr bwMode="auto">
              <a:xfrm>
                <a:off x="2596" y="1717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39" name="Freeform 2577"/>
              <p:cNvSpPr>
                <a:spLocks/>
              </p:cNvSpPr>
              <p:nvPr/>
            </p:nvSpPr>
            <p:spPr bwMode="auto">
              <a:xfrm>
                <a:off x="2596" y="1717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0" name="Freeform 2578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1" name="Freeform 2579"/>
              <p:cNvSpPr>
                <a:spLocks/>
              </p:cNvSpPr>
              <p:nvPr/>
            </p:nvSpPr>
            <p:spPr bwMode="auto">
              <a:xfrm>
                <a:off x="2591" y="1717"/>
                <a:ext cx="6" cy="12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2" name="Freeform 2580"/>
              <p:cNvSpPr>
                <a:spLocks/>
              </p:cNvSpPr>
              <p:nvPr/>
            </p:nvSpPr>
            <p:spPr bwMode="auto">
              <a:xfrm>
                <a:off x="2589" y="1717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3" name="Freeform 2581"/>
              <p:cNvSpPr>
                <a:spLocks/>
              </p:cNvSpPr>
              <p:nvPr/>
            </p:nvSpPr>
            <p:spPr bwMode="auto">
              <a:xfrm>
                <a:off x="2589" y="171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4" name="Freeform 2582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5" name="Freeform 2583"/>
              <p:cNvSpPr>
                <a:spLocks/>
              </p:cNvSpPr>
              <p:nvPr/>
            </p:nvSpPr>
            <p:spPr bwMode="auto">
              <a:xfrm>
                <a:off x="2585" y="1718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6" name="Freeform 2584"/>
              <p:cNvSpPr>
                <a:spLocks/>
              </p:cNvSpPr>
              <p:nvPr/>
            </p:nvSpPr>
            <p:spPr bwMode="auto">
              <a:xfrm>
                <a:off x="2583" y="1720"/>
                <a:ext cx="4" cy="6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7" name="Freeform 2585"/>
              <p:cNvSpPr>
                <a:spLocks/>
              </p:cNvSpPr>
              <p:nvPr/>
            </p:nvSpPr>
            <p:spPr bwMode="auto">
              <a:xfrm>
                <a:off x="2583" y="1720"/>
                <a:ext cx="2" cy="2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8" name="Freeform 2586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49" name="Freeform 2587"/>
              <p:cNvSpPr>
                <a:spLocks/>
              </p:cNvSpPr>
              <p:nvPr/>
            </p:nvSpPr>
            <p:spPr bwMode="auto">
              <a:xfrm>
                <a:off x="2580" y="1722"/>
                <a:ext cx="12" cy="11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3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3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0" name="Freeform 2588"/>
              <p:cNvSpPr>
                <a:spLocks/>
              </p:cNvSpPr>
              <p:nvPr/>
            </p:nvSpPr>
            <p:spPr bwMode="auto">
              <a:xfrm>
                <a:off x="2579" y="1725"/>
                <a:ext cx="5" cy="4"/>
              </a:xfrm>
              <a:custGeom>
                <a:avLst/>
                <a:gdLst/>
                <a:ahLst/>
                <a:cxnLst>
                  <a:cxn ang="0">
                    <a:pos x="30" y="24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4"/>
                  </a:cxn>
                </a:cxnLst>
                <a:rect l="0" t="0" r="r" b="b"/>
                <a:pathLst>
                  <a:path w="30" h="24">
                    <a:moveTo>
                      <a:pt x="30" y="24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1" name="Line 2589"/>
              <p:cNvSpPr>
                <a:spLocks noChangeShapeType="1"/>
              </p:cNvSpPr>
              <p:nvPr/>
            </p:nvSpPr>
            <p:spPr bwMode="auto">
              <a:xfrm flipH="1">
                <a:off x="2579" y="1725"/>
                <a:ext cx="1" cy="2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2" name="Freeform 2590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3" name="Freeform 2591"/>
              <p:cNvSpPr>
                <a:spLocks/>
              </p:cNvSpPr>
              <p:nvPr/>
            </p:nvSpPr>
            <p:spPr bwMode="auto">
              <a:xfrm>
                <a:off x="2577" y="1727"/>
                <a:ext cx="12" cy="9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4" name="Freeform 2592"/>
              <p:cNvSpPr>
                <a:spLocks/>
              </p:cNvSpPr>
              <p:nvPr/>
            </p:nvSpPr>
            <p:spPr bwMode="auto">
              <a:xfrm>
                <a:off x="2576" y="1731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5" name="Freeform 2593"/>
              <p:cNvSpPr>
                <a:spLocks/>
              </p:cNvSpPr>
              <p:nvPr/>
            </p:nvSpPr>
            <p:spPr bwMode="auto">
              <a:xfrm>
                <a:off x="2576" y="1731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6" name="Freeform 2594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7" name="Freeform 2595"/>
              <p:cNvSpPr>
                <a:spLocks/>
              </p:cNvSpPr>
              <p:nvPr/>
            </p:nvSpPr>
            <p:spPr bwMode="auto">
              <a:xfrm>
                <a:off x="2576" y="1733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8" name="Freeform 2596"/>
              <p:cNvSpPr>
                <a:spLocks/>
              </p:cNvSpPr>
              <p:nvPr/>
            </p:nvSpPr>
            <p:spPr bwMode="auto">
              <a:xfrm>
                <a:off x="2576" y="1738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59" name="Freeform 2597"/>
              <p:cNvSpPr>
                <a:spLocks/>
              </p:cNvSpPr>
              <p:nvPr/>
            </p:nvSpPr>
            <p:spPr bwMode="auto">
              <a:xfrm>
                <a:off x="2576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0" name="Freeform 2598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1" name="Freeform 2599"/>
              <p:cNvSpPr>
                <a:spLocks/>
              </p:cNvSpPr>
              <p:nvPr/>
            </p:nvSpPr>
            <p:spPr bwMode="auto">
              <a:xfrm>
                <a:off x="2576" y="1738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2" name="Freeform 2600"/>
              <p:cNvSpPr>
                <a:spLocks/>
              </p:cNvSpPr>
              <p:nvPr/>
            </p:nvSpPr>
            <p:spPr bwMode="auto">
              <a:xfrm>
                <a:off x="2576" y="1744"/>
                <a:ext cx="6" cy="2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3" name="Freeform 2601"/>
              <p:cNvSpPr>
                <a:spLocks/>
              </p:cNvSpPr>
              <p:nvPr/>
            </p:nvSpPr>
            <p:spPr bwMode="auto">
              <a:xfrm>
                <a:off x="257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4" name="Freeform 2602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5" name="Freeform 2603"/>
              <p:cNvSpPr>
                <a:spLocks/>
              </p:cNvSpPr>
              <p:nvPr/>
            </p:nvSpPr>
            <p:spPr bwMode="auto">
              <a:xfrm>
                <a:off x="2577" y="1741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6"/>
                  </a:cxn>
                  <a:cxn ang="0">
                    <a:pos x="0" y="32"/>
                  </a:cxn>
                  <a:cxn ang="0">
                    <a:pos x="13" y="60"/>
                  </a:cxn>
                  <a:cxn ang="0">
                    <a:pos x="44" y="44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0">
                    <a:moveTo>
                      <a:pt x="62" y="0"/>
                    </a:moveTo>
                    <a:lnTo>
                      <a:pt x="31" y="16"/>
                    </a:lnTo>
                    <a:lnTo>
                      <a:pt x="0" y="32"/>
                    </a:lnTo>
                    <a:lnTo>
                      <a:pt x="13" y="60"/>
                    </a:lnTo>
                    <a:lnTo>
                      <a:pt x="44" y="44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6" name="Freeform 2604"/>
              <p:cNvSpPr>
                <a:spLocks/>
              </p:cNvSpPr>
              <p:nvPr/>
            </p:nvSpPr>
            <p:spPr bwMode="auto">
              <a:xfrm>
                <a:off x="2579" y="1748"/>
                <a:ext cx="5" cy="5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7" name="Freeform 2605"/>
              <p:cNvSpPr>
                <a:spLocks/>
              </p:cNvSpPr>
              <p:nvPr/>
            </p:nvSpPr>
            <p:spPr bwMode="auto">
              <a:xfrm>
                <a:off x="2579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8" name="Freeform 2606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69" name="Freeform 2607"/>
              <p:cNvSpPr>
                <a:spLocks/>
              </p:cNvSpPr>
              <p:nvPr/>
            </p:nvSpPr>
            <p:spPr bwMode="auto">
              <a:xfrm>
                <a:off x="2580" y="1744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0" name="Freeform 2608"/>
              <p:cNvSpPr>
                <a:spLocks/>
              </p:cNvSpPr>
              <p:nvPr/>
            </p:nvSpPr>
            <p:spPr bwMode="auto">
              <a:xfrm>
                <a:off x="2583" y="1752"/>
                <a:ext cx="4" cy="5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1" name="Freeform 2609"/>
              <p:cNvSpPr>
                <a:spLocks/>
              </p:cNvSpPr>
              <p:nvPr/>
            </p:nvSpPr>
            <p:spPr bwMode="auto">
              <a:xfrm>
                <a:off x="2583" y="175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2" name="Freeform 2610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3" name="Freeform 2611"/>
              <p:cNvSpPr>
                <a:spLocks/>
              </p:cNvSpPr>
              <p:nvPr/>
            </p:nvSpPr>
            <p:spPr bwMode="auto">
              <a:xfrm>
                <a:off x="2585" y="1746"/>
                <a:ext cx="9" cy="1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7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7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4" name="Freeform 2612"/>
              <p:cNvSpPr>
                <a:spLocks/>
              </p:cNvSpPr>
              <p:nvPr/>
            </p:nvSpPr>
            <p:spPr bwMode="auto">
              <a:xfrm>
                <a:off x="2589" y="1754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2"/>
                  </a:cxn>
                  <a:cxn ang="0">
                    <a:pos x="4" y="33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2"/>
                    </a:lnTo>
                    <a:lnTo>
                      <a:pt x="4" y="33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5" name="Freeform 2613"/>
              <p:cNvSpPr>
                <a:spLocks/>
              </p:cNvSpPr>
              <p:nvPr/>
            </p:nvSpPr>
            <p:spPr bwMode="auto">
              <a:xfrm>
                <a:off x="2589" y="1760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4"/>
                  </a:cxn>
                </a:cxnLst>
                <a:rect l="0" t="0" r="r" b="b"/>
                <a:pathLst>
                  <a:path w="10" h="4">
                    <a:moveTo>
                      <a:pt x="0" y="0"/>
                    </a:moveTo>
                    <a:lnTo>
                      <a:pt x="4" y="1"/>
                    </a:lnTo>
                    <a:lnTo>
                      <a:pt x="10" y="4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6" name="Freeform 2614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7" name="Freeform 2615"/>
              <p:cNvSpPr>
                <a:spLocks/>
              </p:cNvSpPr>
              <p:nvPr/>
            </p:nvSpPr>
            <p:spPr bwMode="auto">
              <a:xfrm>
                <a:off x="2591" y="1748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6"/>
                  </a:cxn>
                  <a:cxn ang="0">
                    <a:pos x="33" y="40"/>
                  </a:cxn>
                  <a:cxn ang="0">
                    <a:pos x="38" y="4"/>
                  </a:cxn>
                  <a:cxn ang="0">
                    <a:pos x="11" y="0"/>
                  </a:cxn>
                </a:cxnLst>
                <a:rect l="0" t="0" r="r" b="b"/>
                <a:pathLst>
                  <a:path w="38" h="76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6"/>
                    </a:lnTo>
                    <a:lnTo>
                      <a:pt x="33" y="40"/>
                    </a:lnTo>
                    <a:lnTo>
                      <a:pt x="38" y="4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8" name="Freeform 2616"/>
              <p:cNvSpPr>
                <a:spLocks/>
              </p:cNvSpPr>
              <p:nvPr/>
            </p:nvSpPr>
            <p:spPr bwMode="auto">
              <a:xfrm>
                <a:off x="2596" y="1755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79" name="Freeform 2617"/>
              <p:cNvSpPr>
                <a:spLocks/>
              </p:cNvSpPr>
              <p:nvPr/>
            </p:nvSpPr>
            <p:spPr bwMode="auto">
              <a:xfrm>
                <a:off x="2596" y="176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0" name="Freeform 2618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1" name="Freeform 2619"/>
              <p:cNvSpPr>
                <a:spLocks/>
              </p:cNvSpPr>
              <p:nvPr/>
            </p:nvSpPr>
            <p:spPr bwMode="auto">
              <a:xfrm>
                <a:off x="2596" y="1748"/>
                <a:ext cx="6" cy="13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6" y="40"/>
                  </a:cxn>
                  <a:cxn ang="0">
                    <a:pos x="11" y="76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4"/>
                  </a:cxn>
                </a:cxnLst>
                <a:rect l="0" t="0" r="r" b="b"/>
                <a:pathLst>
                  <a:path w="40" h="76">
                    <a:moveTo>
                      <a:pt x="0" y="4"/>
                    </a:moveTo>
                    <a:lnTo>
                      <a:pt x="6" y="40"/>
                    </a:lnTo>
                    <a:lnTo>
                      <a:pt x="11" y="76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2" name="Freeform 2620"/>
              <p:cNvSpPr>
                <a:spLocks/>
              </p:cNvSpPr>
              <p:nvPr/>
            </p:nvSpPr>
            <p:spPr bwMode="auto">
              <a:xfrm>
                <a:off x="2601" y="1754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4"/>
                  </a:cxn>
                  <a:cxn ang="0">
                    <a:pos x="16" y="31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4"/>
                    </a:lnTo>
                    <a:lnTo>
                      <a:pt x="16" y="3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3" name="Freeform 2621"/>
              <p:cNvSpPr>
                <a:spLocks/>
              </p:cNvSpPr>
              <p:nvPr/>
            </p:nvSpPr>
            <p:spPr bwMode="auto">
              <a:xfrm>
                <a:off x="2602" y="1759"/>
                <a:ext cx="2" cy="1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4" name="Freeform 2622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5" name="Freeform 2623"/>
              <p:cNvSpPr>
                <a:spLocks/>
              </p:cNvSpPr>
              <p:nvPr/>
            </p:nvSpPr>
            <p:spPr bwMode="auto">
              <a:xfrm>
                <a:off x="2599" y="1747"/>
                <a:ext cx="9" cy="12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6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6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6" name="Freeform 2624"/>
              <p:cNvSpPr>
                <a:spLocks/>
              </p:cNvSpPr>
              <p:nvPr/>
            </p:nvSpPr>
            <p:spPr bwMode="auto">
              <a:xfrm>
                <a:off x="2605" y="1752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7" name="Line 2625"/>
              <p:cNvSpPr>
                <a:spLocks noChangeShapeType="1"/>
              </p:cNvSpPr>
              <p:nvPr/>
            </p:nvSpPr>
            <p:spPr bwMode="auto">
              <a:xfrm flipV="1">
                <a:off x="2608" y="175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8" name="Freeform 2626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189" name="Freeform 2627"/>
              <p:cNvSpPr>
                <a:spLocks/>
              </p:cNvSpPr>
              <p:nvPr/>
            </p:nvSpPr>
            <p:spPr bwMode="auto">
              <a:xfrm>
                <a:off x="2602" y="1744"/>
                <a:ext cx="11" cy="12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1" name="Group 2829"/>
            <p:cNvGrpSpPr>
              <a:grpSpLocks/>
            </p:cNvGrpSpPr>
            <p:nvPr/>
          </p:nvGrpSpPr>
          <p:grpSpPr bwMode="auto">
            <a:xfrm>
              <a:off x="2369" y="1669"/>
              <a:ext cx="2548" cy="614"/>
              <a:chOff x="2369" y="1669"/>
              <a:chExt cx="2548" cy="614"/>
            </a:xfrm>
          </p:grpSpPr>
          <p:sp>
            <p:nvSpPr>
              <p:cNvPr id="790" name="Freeform 2629"/>
              <p:cNvSpPr>
                <a:spLocks/>
              </p:cNvSpPr>
              <p:nvPr/>
            </p:nvSpPr>
            <p:spPr bwMode="auto">
              <a:xfrm>
                <a:off x="2609" y="1748"/>
                <a:ext cx="5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1" name="Freeform 2630"/>
              <p:cNvSpPr>
                <a:spLocks/>
              </p:cNvSpPr>
              <p:nvPr/>
            </p:nvSpPr>
            <p:spPr bwMode="auto">
              <a:xfrm>
                <a:off x="2613" y="1751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2" name="Freeform 2631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3" name="Freeform 2632"/>
              <p:cNvSpPr>
                <a:spLocks/>
              </p:cNvSpPr>
              <p:nvPr/>
            </p:nvSpPr>
            <p:spPr bwMode="auto">
              <a:xfrm>
                <a:off x="2604" y="1741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4"/>
                  </a:cxn>
                  <a:cxn ang="0">
                    <a:pos x="61" y="60"/>
                  </a:cxn>
                  <a:cxn ang="0">
                    <a:pos x="74" y="32"/>
                  </a:cxn>
                  <a:cxn ang="0">
                    <a:pos x="44" y="16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0">
                    <a:moveTo>
                      <a:pt x="0" y="28"/>
                    </a:moveTo>
                    <a:lnTo>
                      <a:pt x="30" y="44"/>
                    </a:lnTo>
                    <a:lnTo>
                      <a:pt x="61" y="60"/>
                    </a:lnTo>
                    <a:lnTo>
                      <a:pt x="74" y="32"/>
                    </a:lnTo>
                    <a:lnTo>
                      <a:pt x="44" y="16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4" name="Freeform 2633"/>
              <p:cNvSpPr>
                <a:spLocks/>
              </p:cNvSpPr>
              <p:nvPr/>
            </p:nvSpPr>
            <p:spPr bwMode="auto">
              <a:xfrm>
                <a:off x="2611" y="1744"/>
                <a:ext cx="6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2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2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5" name="Freeform 2634"/>
              <p:cNvSpPr>
                <a:spLocks/>
              </p:cNvSpPr>
              <p:nvPr/>
            </p:nvSpPr>
            <p:spPr bwMode="auto">
              <a:xfrm>
                <a:off x="2616" y="1745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6" name="Freeform 2635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7" name="Freeform 2636"/>
              <p:cNvSpPr>
                <a:spLocks/>
              </p:cNvSpPr>
              <p:nvPr/>
            </p:nvSpPr>
            <p:spPr bwMode="auto">
              <a:xfrm>
                <a:off x="2605" y="1738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8" name="Freeform 2637"/>
              <p:cNvSpPr>
                <a:spLocks/>
              </p:cNvSpPr>
              <p:nvPr/>
            </p:nvSpPr>
            <p:spPr bwMode="auto">
              <a:xfrm>
                <a:off x="2612" y="1738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99" name="Freeform 2638"/>
              <p:cNvSpPr>
                <a:spLocks/>
              </p:cNvSpPr>
              <p:nvPr/>
            </p:nvSpPr>
            <p:spPr bwMode="auto">
              <a:xfrm>
                <a:off x="2618" y="1738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0" name="Freeform 2639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25" y="26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6"/>
                  </a:cxn>
                </a:cxnLst>
                <a:rect l="0" t="0" r="r" b="b"/>
                <a:pathLst>
                  <a:path w="59" h="62">
                    <a:moveTo>
                      <a:pt x="25" y="26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1" name="Freeform 2640"/>
              <p:cNvSpPr>
                <a:spLocks/>
              </p:cNvSpPr>
              <p:nvPr/>
            </p:nvSpPr>
            <p:spPr bwMode="auto">
              <a:xfrm>
                <a:off x="2592" y="1701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9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5"/>
                  </a:cxn>
                  <a:cxn ang="0">
                    <a:pos x="36" y="59"/>
                  </a:cxn>
                  <a:cxn ang="0">
                    <a:pos x="27" y="62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2">
                    <a:moveTo>
                      <a:pt x="49" y="0"/>
                    </a:moveTo>
                    <a:lnTo>
                      <a:pt x="54" y="8"/>
                    </a:lnTo>
                    <a:lnTo>
                      <a:pt x="58" y="19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5"/>
                    </a:lnTo>
                    <a:lnTo>
                      <a:pt x="36" y="59"/>
                    </a:lnTo>
                    <a:lnTo>
                      <a:pt x="27" y="62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2" name="Freeform 2641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3" name="Freeform 2642"/>
              <p:cNvSpPr>
                <a:spLocks/>
              </p:cNvSpPr>
              <p:nvPr/>
            </p:nvSpPr>
            <p:spPr bwMode="auto">
              <a:xfrm>
                <a:off x="2585" y="1693"/>
                <a:ext cx="15" cy="16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5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5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4" name="Freeform 2643"/>
              <p:cNvSpPr>
                <a:spLocks/>
              </p:cNvSpPr>
              <p:nvPr/>
            </p:nvSpPr>
            <p:spPr bwMode="auto">
              <a:xfrm>
                <a:off x="2589" y="1692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5" name="Line 2644"/>
              <p:cNvSpPr>
                <a:spLocks noChangeShapeType="1"/>
              </p:cNvSpPr>
              <p:nvPr/>
            </p:nvSpPr>
            <p:spPr bwMode="auto">
              <a:xfrm flipH="1" flipV="1">
                <a:off x="2592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6" name="Freeform 2645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7" name="Freeform 2646"/>
              <p:cNvSpPr>
                <a:spLocks/>
              </p:cNvSpPr>
              <p:nvPr/>
            </p:nvSpPr>
            <p:spPr bwMode="auto">
              <a:xfrm>
                <a:off x="2577" y="1685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8" name="Freeform 2647"/>
              <p:cNvSpPr>
                <a:spLocks/>
              </p:cNvSpPr>
              <p:nvPr/>
            </p:nvSpPr>
            <p:spPr bwMode="auto">
              <a:xfrm>
                <a:off x="2580" y="1685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09" name="Line 2648"/>
              <p:cNvSpPr>
                <a:spLocks noChangeShapeType="1"/>
              </p:cNvSpPr>
              <p:nvPr/>
            </p:nvSpPr>
            <p:spPr bwMode="auto">
              <a:xfrm flipH="1" flipV="1">
                <a:off x="2583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0" name="Freeform 2649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1" name="Freeform 2650"/>
              <p:cNvSpPr>
                <a:spLocks/>
              </p:cNvSpPr>
              <p:nvPr/>
            </p:nvSpPr>
            <p:spPr bwMode="auto">
              <a:xfrm>
                <a:off x="2568" y="1679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3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3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2" name="Freeform 2651"/>
              <p:cNvSpPr>
                <a:spLocks/>
              </p:cNvSpPr>
              <p:nvPr/>
            </p:nvSpPr>
            <p:spPr bwMode="auto">
              <a:xfrm>
                <a:off x="2571" y="1678"/>
                <a:ext cx="3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3" name="Line 2652"/>
              <p:cNvSpPr>
                <a:spLocks noChangeShapeType="1"/>
              </p:cNvSpPr>
              <p:nvPr/>
            </p:nvSpPr>
            <p:spPr bwMode="auto">
              <a:xfrm flipH="1" flipV="1">
                <a:off x="2573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4" name="Freeform 2653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5" name="Freeform 2654"/>
              <p:cNvSpPr>
                <a:spLocks/>
              </p:cNvSpPr>
              <p:nvPr/>
            </p:nvSpPr>
            <p:spPr bwMode="auto">
              <a:xfrm>
                <a:off x="2559" y="1674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6" name="Freeform 2655"/>
              <p:cNvSpPr>
                <a:spLocks/>
              </p:cNvSpPr>
              <p:nvPr/>
            </p:nvSpPr>
            <p:spPr bwMode="auto">
              <a:xfrm>
                <a:off x="2561" y="1674"/>
                <a:ext cx="2" cy="6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3" y="1"/>
                  </a:cxn>
                  <a:cxn ang="0">
                    <a:pos x="9" y="0"/>
                  </a:cxn>
                  <a:cxn ang="0">
                    <a:pos x="0" y="34"/>
                  </a:cxn>
                </a:cxnLst>
                <a:rect l="0" t="0" r="r" b="b"/>
                <a:pathLst>
                  <a:path w="13" h="34">
                    <a:moveTo>
                      <a:pt x="0" y="34"/>
                    </a:moveTo>
                    <a:lnTo>
                      <a:pt x="13" y="1"/>
                    </a:lnTo>
                    <a:lnTo>
                      <a:pt x="9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7" name="Line 2656"/>
              <p:cNvSpPr>
                <a:spLocks noChangeShapeType="1"/>
              </p:cNvSpPr>
              <p:nvPr/>
            </p:nvSpPr>
            <p:spPr bwMode="auto">
              <a:xfrm flipH="1" flipV="1">
                <a:off x="2562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8" name="Freeform 2657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19" name="Freeform 2658"/>
              <p:cNvSpPr>
                <a:spLocks/>
              </p:cNvSpPr>
              <p:nvPr/>
            </p:nvSpPr>
            <p:spPr bwMode="auto">
              <a:xfrm>
                <a:off x="2549" y="1671"/>
                <a:ext cx="13" cy="14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8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8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0" name="Freeform 2659"/>
              <p:cNvSpPr>
                <a:spLocks/>
              </p:cNvSpPr>
              <p:nvPr/>
            </p:nvSpPr>
            <p:spPr bwMode="auto">
              <a:xfrm>
                <a:off x="2550" y="1671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1" name="Line 2660"/>
              <p:cNvSpPr>
                <a:spLocks noChangeShapeType="1"/>
              </p:cNvSpPr>
              <p:nvPr/>
            </p:nvSpPr>
            <p:spPr bwMode="auto">
              <a:xfrm flipH="1" flipV="1">
                <a:off x="2551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2" name="Freeform 2661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3" name="Freeform 2662"/>
              <p:cNvSpPr>
                <a:spLocks/>
              </p:cNvSpPr>
              <p:nvPr/>
            </p:nvSpPr>
            <p:spPr bwMode="auto">
              <a:xfrm>
                <a:off x="2539" y="1669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4" name="Freeform 2663"/>
              <p:cNvSpPr>
                <a:spLocks/>
              </p:cNvSpPr>
              <p:nvPr/>
            </p:nvSpPr>
            <p:spPr bwMode="auto">
              <a:xfrm>
                <a:off x="2540" y="1669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5" name="Line 2664"/>
              <p:cNvSpPr>
                <a:spLocks noChangeShapeType="1"/>
              </p:cNvSpPr>
              <p:nvPr/>
            </p:nvSpPr>
            <p:spPr bwMode="auto">
              <a:xfrm flipH="1">
                <a:off x="2540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6" name="Freeform 2665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7" name="Freeform 2666"/>
              <p:cNvSpPr>
                <a:spLocks/>
              </p:cNvSpPr>
              <p:nvPr/>
            </p:nvSpPr>
            <p:spPr bwMode="auto">
              <a:xfrm>
                <a:off x="2529" y="1669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8" name="Freeform 2667"/>
              <p:cNvSpPr>
                <a:spLocks/>
              </p:cNvSpPr>
              <p:nvPr/>
            </p:nvSpPr>
            <p:spPr bwMode="auto">
              <a:xfrm>
                <a:off x="2528" y="1669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29" name="Line 2668"/>
              <p:cNvSpPr>
                <a:spLocks noChangeShapeType="1"/>
              </p:cNvSpPr>
              <p:nvPr/>
            </p:nvSpPr>
            <p:spPr bwMode="auto">
              <a:xfrm flipH="1">
                <a:off x="2528" y="1669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0" name="Freeform 2669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1" name="Freeform 2670"/>
              <p:cNvSpPr>
                <a:spLocks/>
              </p:cNvSpPr>
              <p:nvPr/>
            </p:nvSpPr>
            <p:spPr bwMode="auto">
              <a:xfrm>
                <a:off x="2517" y="1669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2" name="Freeform 2671"/>
              <p:cNvSpPr>
                <a:spLocks/>
              </p:cNvSpPr>
              <p:nvPr/>
            </p:nvSpPr>
            <p:spPr bwMode="auto">
              <a:xfrm>
                <a:off x="2517" y="1671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3" name="Line 2672"/>
              <p:cNvSpPr>
                <a:spLocks noChangeShapeType="1"/>
              </p:cNvSpPr>
              <p:nvPr/>
            </p:nvSpPr>
            <p:spPr bwMode="auto">
              <a:xfrm flipH="1">
                <a:off x="2517" y="1671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4" name="Freeform 2673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5" name="Freeform 2674"/>
              <p:cNvSpPr>
                <a:spLocks/>
              </p:cNvSpPr>
              <p:nvPr/>
            </p:nvSpPr>
            <p:spPr bwMode="auto">
              <a:xfrm>
                <a:off x="2506" y="1671"/>
                <a:ext cx="14" cy="14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8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8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6" name="Freeform 2675"/>
              <p:cNvSpPr>
                <a:spLocks/>
              </p:cNvSpPr>
              <p:nvPr/>
            </p:nvSpPr>
            <p:spPr bwMode="auto">
              <a:xfrm>
                <a:off x="2506" y="1674"/>
                <a:ext cx="2" cy="6"/>
              </a:xfrm>
              <a:custGeom>
                <a:avLst/>
                <a:gdLst/>
                <a:ahLst/>
                <a:cxnLst>
                  <a:cxn ang="0">
                    <a:pos x="13" y="34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3" y="34"/>
                  </a:cxn>
                </a:cxnLst>
                <a:rect l="0" t="0" r="r" b="b"/>
                <a:pathLst>
                  <a:path w="13" h="34">
                    <a:moveTo>
                      <a:pt x="13" y="34"/>
                    </a:moveTo>
                    <a:lnTo>
                      <a:pt x="4" y="0"/>
                    </a:lnTo>
                    <a:lnTo>
                      <a:pt x="0" y="1"/>
                    </a:lnTo>
                    <a:lnTo>
                      <a:pt x="13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7" name="Line 2676"/>
              <p:cNvSpPr>
                <a:spLocks noChangeShapeType="1"/>
              </p:cNvSpPr>
              <p:nvPr/>
            </p:nvSpPr>
            <p:spPr bwMode="auto">
              <a:xfrm flipH="1">
                <a:off x="2506" y="1674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8" name="Freeform 2677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39" name="Freeform 2678"/>
              <p:cNvSpPr>
                <a:spLocks/>
              </p:cNvSpPr>
              <p:nvPr/>
            </p:nvSpPr>
            <p:spPr bwMode="auto">
              <a:xfrm>
                <a:off x="2495" y="1674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0" name="Freeform 2679"/>
              <p:cNvSpPr>
                <a:spLocks/>
              </p:cNvSpPr>
              <p:nvPr/>
            </p:nvSpPr>
            <p:spPr bwMode="auto">
              <a:xfrm>
                <a:off x="2495" y="1678"/>
                <a:ext cx="3" cy="6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1" name="Line 2680"/>
              <p:cNvSpPr>
                <a:spLocks noChangeShapeType="1"/>
              </p:cNvSpPr>
              <p:nvPr/>
            </p:nvSpPr>
            <p:spPr bwMode="auto">
              <a:xfrm flipH="1">
                <a:off x="2495" y="16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2" name="Freeform 2681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3" name="Freeform 2682"/>
              <p:cNvSpPr>
                <a:spLocks/>
              </p:cNvSpPr>
              <p:nvPr/>
            </p:nvSpPr>
            <p:spPr bwMode="auto">
              <a:xfrm>
                <a:off x="2485" y="1679"/>
                <a:ext cx="16" cy="16"/>
              </a:xfrm>
              <a:custGeom>
                <a:avLst/>
                <a:gdLst/>
                <a:ahLst/>
                <a:cxnLst>
                  <a:cxn ang="0">
                    <a:pos x="91" y="63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3"/>
                  </a:cxn>
                </a:cxnLst>
                <a:rect l="0" t="0" r="r" b="b"/>
                <a:pathLst>
                  <a:path w="91" h="97">
                    <a:moveTo>
                      <a:pt x="91" y="63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4" name="Freeform 2683"/>
              <p:cNvSpPr>
                <a:spLocks/>
              </p:cNvSpPr>
              <p:nvPr/>
            </p:nvSpPr>
            <p:spPr bwMode="auto">
              <a:xfrm>
                <a:off x="2485" y="1685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5" name="Line 2684"/>
              <p:cNvSpPr>
                <a:spLocks noChangeShapeType="1"/>
              </p:cNvSpPr>
              <p:nvPr/>
            </p:nvSpPr>
            <p:spPr bwMode="auto">
              <a:xfrm flipH="1">
                <a:off x="2485" y="168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6" name="Freeform 2685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7" name="Freeform 2686"/>
              <p:cNvSpPr>
                <a:spLocks/>
              </p:cNvSpPr>
              <p:nvPr/>
            </p:nvSpPr>
            <p:spPr bwMode="auto">
              <a:xfrm>
                <a:off x="2476" y="1685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8" name="Freeform 2687"/>
              <p:cNvSpPr>
                <a:spLocks/>
              </p:cNvSpPr>
              <p:nvPr/>
            </p:nvSpPr>
            <p:spPr bwMode="auto">
              <a:xfrm>
                <a:off x="2476" y="1692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49" name="Line 2688"/>
              <p:cNvSpPr>
                <a:spLocks noChangeShapeType="1"/>
              </p:cNvSpPr>
              <p:nvPr/>
            </p:nvSpPr>
            <p:spPr bwMode="auto">
              <a:xfrm flipH="1">
                <a:off x="2476" y="16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0" name="Freeform 2689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1" name="Freeform 2690"/>
              <p:cNvSpPr>
                <a:spLocks/>
              </p:cNvSpPr>
              <p:nvPr/>
            </p:nvSpPr>
            <p:spPr bwMode="auto">
              <a:xfrm>
                <a:off x="2468" y="1693"/>
                <a:ext cx="16" cy="16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5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5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2" name="Freeform 2691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34" y="26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6"/>
                  </a:cxn>
                </a:cxnLst>
                <a:rect l="0" t="0" r="r" b="b"/>
                <a:pathLst>
                  <a:path w="58" h="62">
                    <a:moveTo>
                      <a:pt x="34" y="26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3" name="Freeform 2692"/>
              <p:cNvSpPr>
                <a:spLocks/>
              </p:cNvSpPr>
              <p:nvPr/>
            </p:nvSpPr>
            <p:spPr bwMode="auto">
              <a:xfrm>
                <a:off x="2466" y="1701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2"/>
                  </a:cxn>
                  <a:cxn ang="0">
                    <a:pos x="22" y="59"/>
                  </a:cxn>
                  <a:cxn ang="0">
                    <a:pos x="13" y="55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2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2"/>
                    </a:lnTo>
                    <a:lnTo>
                      <a:pt x="22" y="59"/>
                    </a:lnTo>
                    <a:lnTo>
                      <a:pt x="13" y="55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4" name="Freeform 2693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36"/>
                  </a:cxn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  <a:cxn ang="0">
                    <a:pos x="34" y="36"/>
                  </a:cxn>
                </a:cxnLst>
                <a:rect l="0" t="0" r="r" b="b"/>
                <a:pathLst>
                  <a:path w="34" h="72">
                    <a:moveTo>
                      <a:pt x="34" y="36"/>
                    </a:moveTo>
                    <a:lnTo>
                      <a:pt x="34" y="72"/>
                    </a:ln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  <a:lnTo>
                      <a:pt x="34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5" name="Freeform 2694"/>
              <p:cNvSpPr>
                <a:spLocks/>
              </p:cNvSpPr>
              <p:nvPr/>
            </p:nvSpPr>
            <p:spPr bwMode="auto">
              <a:xfrm>
                <a:off x="2606" y="1733"/>
                <a:ext cx="6" cy="12"/>
              </a:xfrm>
              <a:custGeom>
                <a:avLst/>
                <a:gdLst/>
                <a:ahLst/>
                <a:cxnLst>
                  <a:cxn ang="0">
                    <a:pos x="34" y="72"/>
                  </a:cxn>
                  <a:cxn ang="0">
                    <a:pos x="24" y="71"/>
                  </a:cxn>
                  <a:cxn ang="0">
                    <a:pos x="15" y="66"/>
                  </a:cxn>
                  <a:cxn ang="0">
                    <a:pos x="9" y="59"/>
                  </a:cxn>
                  <a:cxn ang="0">
                    <a:pos x="3" y="51"/>
                  </a:cxn>
                  <a:cxn ang="0">
                    <a:pos x="0" y="41"/>
                  </a:cxn>
                  <a:cxn ang="0">
                    <a:pos x="0" y="31"/>
                  </a:cxn>
                  <a:cxn ang="0">
                    <a:pos x="3" y="21"/>
                  </a:cxn>
                  <a:cxn ang="0">
                    <a:pos x="9" y="13"/>
                  </a:cxn>
                  <a:cxn ang="0">
                    <a:pos x="15" y="6"/>
                  </a:cxn>
                  <a:cxn ang="0">
                    <a:pos x="24" y="1"/>
                  </a:cxn>
                  <a:cxn ang="0">
                    <a:pos x="34" y="0"/>
                  </a:cxn>
                </a:cxnLst>
                <a:rect l="0" t="0" r="r" b="b"/>
                <a:pathLst>
                  <a:path w="34" h="72">
                    <a:moveTo>
                      <a:pt x="34" y="72"/>
                    </a:moveTo>
                    <a:lnTo>
                      <a:pt x="24" y="71"/>
                    </a:lnTo>
                    <a:lnTo>
                      <a:pt x="15" y="66"/>
                    </a:lnTo>
                    <a:lnTo>
                      <a:pt x="9" y="59"/>
                    </a:lnTo>
                    <a:lnTo>
                      <a:pt x="3" y="51"/>
                    </a:lnTo>
                    <a:lnTo>
                      <a:pt x="0" y="41"/>
                    </a:lnTo>
                    <a:lnTo>
                      <a:pt x="0" y="31"/>
                    </a:lnTo>
                    <a:lnTo>
                      <a:pt x="3" y="21"/>
                    </a:lnTo>
                    <a:lnTo>
                      <a:pt x="9" y="13"/>
                    </a:lnTo>
                    <a:lnTo>
                      <a:pt x="15" y="6"/>
                    </a:lnTo>
                    <a:lnTo>
                      <a:pt x="24" y="1"/>
                    </a:lnTo>
                    <a:lnTo>
                      <a:pt x="3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6" name="Freeform 2695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7" name="Freeform 2696"/>
              <p:cNvSpPr>
                <a:spLocks/>
              </p:cNvSpPr>
              <p:nvPr/>
            </p:nvSpPr>
            <p:spPr bwMode="auto">
              <a:xfrm>
                <a:off x="2612" y="1733"/>
                <a:ext cx="2299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13796" y="72"/>
                  </a:cxn>
                  <a:cxn ang="0">
                    <a:pos x="13796" y="36"/>
                  </a:cxn>
                  <a:cxn ang="0">
                    <a:pos x="13796" y="0"/>
                  </a:cxn>
                  <a:cxn ang="0">
                    <a:pos x="0" y="0"/>
                  </a:cxn>
                </a:cxnLst>
                <a:rect l="0" t="0" r="r" b="b"/>
                <a:pathLst>
                  <a:path w="13796" h="72">
                    <a:moveTo>
                      <a:pt x="0" y="0"/>
                    </a:moveTo>
                    <a:lnTo>
                      <a:pt x="0" y="36"/>
                    </a:lnTo>
                    <a:lnTo>
                      <a:pt x="0" y="72"/>
                    </a:lnTo>
                    <a:lnTo>
                      <a:pt x="13796" y="72"/>
                    </a:lnTo>
                    <a:lnTo>
                      <a:pt x="13796" y="36"/>
                    </a:lnTo>
                    <a:lnTo>
                      <a:pt x="13796" y="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8" name="Freeform 2697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  <a:cxn ang="0">
                    <a:pos x="0" y="36"/>
                  </a:cxn>
                </a:cxnLst>
                <a:rect l="0" t="0" r="r" b="b"/>
                <a:pathLst>
                  <a:path w="34" h="72">
                    <a:moveTo>
                      <a:pt x="0" y="36"/>
                    </a:moveTo>
                    <a:lnTo>
                      <a:pt x="0" y="0"/>
                    </a:ln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59" name="Freeform 2698"/>
              <p:cNvSpPr>
                <a:spLocks/>
              </p:cNvSpPr>
              <p:nvPr/>
            </p:nvSpPr>
            <p:spPr bwMode="auto">
              <a:xfrm>
                <a:off x="4911" y="1733"/>
                <a:ext cx="6" cy="1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0" y="1"/>
                  </a:cxn>
                  <a:cxn ang="0">
                    <a:pos x="19" y="6"/>
                  </a:cxn>
                  <a:cxn ang="0">
                    <a:pos x="25" y="13"/>
                  </a:cxn>
                  <a:cxn ang="0">
                    <a:pos x="31" y="21"/>
                  </a:cxn>
                  <a:cxn ang="0">
                    <a:pos x="34" y="31"/>
                  </a:cxn>
                  <a:cxn ang="0">
                    <a:pos x="34" y="41"/>
                  </a:cxn>
                  <a:cxn ang="0">
                    <a:pos x="31" y="51"/>
                  </a:cxn>
                  <a:cxn ang="0">
                    <a:pos x="25" y="59"/>
                  </a:cxn>
                  <a:cxn ang="0">
                    <a:pos x="19" y="66"/>
                  </a:cxn>
                  <a:cxn ang="0">
                    <a:pos x="10" y="71"/>
                  </a:cxn>
                  <a:cxn ang="0">
                    <a:pos x="0" y="72"/>
                  </a:cxn>
                </a:cxnLst>
                <a:rect l="0" t="0" r="r" b="b"/>
                <a:pathLst>
                  <a:path w="34" h="72">
                    <a:moveTo>
                      <a:pt x="0" y="0"/>
                    </a:moveTo>
                    <a:lnTo>
                      <a:pt x="10" y="1"/>
                    </a:lnTo>
                    <a:lnTo>
                      <a:pt x="19" y="6"/>
                    </a:lnTo>
                    <a:lnTo>
                      <a:pt x="25" y="13"/>
                    </a:lnTo>
                    <a:lnTo>
                      <a:pt x="31" y="21"/>
                    </a:lnTo>
                    <a:lnTo>
                      <a:pt x="34" y="31"/>
                    </a:lnTo>
                    <a:lnTo>
                      <a:pt x="34" y="41"/>
                    </a:lnTo>
                    <a:lnTo>
                      <a:pt x="31" y="51"/>
                    </a:lnTo>
                    <a:lnTo>
                      <a:pt x="25" y="59"/>
                    </a:lnTo>
                    <a:lnTo>
                      <a:pt x="19" y="66"/>
                    </a:lnTo>
                    <a:lnTo>
                      <a:pt x="10" y="71"/>
                    </a:lnTo>
                    <a:lnTo>
                      <a:pt x="0" y="7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0" name="Line 2699"/>
              <p:cNvSpPr>
                <a:spLocks noChangeShapeType="1"/>
              </p:cNvSpPr>
              <p:nvPr/>
            </p:nvSpPr>
            <p:spPr bwMode="auto">
              <a:xfrm>
                <a:off x="2369" y="1853"/>
                <a:ext cx="1" cy="15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1" name="Freeform 2700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25" y="25"/>
                  </a:cxn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  <a:cxn ang="0">
                    <a:pos x="25" y="25"/>
                  </a:cxn>
                </a:cxnLst>
                <a:rect l="0" t="0" r="r" b="b"/>
                <a:pathLst>
                  <a:path w="59" h="61">
                    <a:moveTo>
                      <a:pt x="25" y="25"/>
                    </a:moveTo>
                    <a:lnTo>
                      <a:pt x="49" y="0"/>
                    </a:ln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  <a:lnTo>
                      <a:pt x="25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2" name="Freeform 2701"/>
              <p:cNvSpPr>
                <a:spLocks/>
              </p:cNvSpPr>
              <p:nvPr/>
            </p:nvSpPr>
            <p:spPr bwMode="auto">
              <a:xfrm>
                <a:off x="2592" y="2222"/>
                <a:ext cx="10" cy="10"/>
              </a:xfrm>
              <a:custGeom>
                <a:avLst/>
                <a:gdLst/>
                <a:ahLst/>
                <a:cxnLst>
                  <a:cxn ang="0">
                    <a:pos x="49" y="0"/>
                  </a:cxn>
                  <a:cxn ang="0">
                    <a:pos x="54" y="8"/>
                  </a:cxn>
                  <a:cxn ang="0">
                    <a:pos x="58" y="18"/>
                  </a:cxn>
                  <a:cxn ang="0">
                    <a:pos x="59" y="29"/>
                  </a:cxn>
                  <a:cxn ang="0">
                    <a:pos x="57" y="38"/>
                  </a:cxn>
                  <a:cxn ang="0">
                    <a:pos x="52" y="48"/>
                  </a:cxn>
                  <a:cxn ang="0">
                    <a:pos x="44" y="54"/>
                  </a:cxn>
                  <a:cxn ang="0">
                    <a:pos x="36" y="59"/>
                  </a:cxn>
                  <a:cxn ang="0">
                    <a:pos x="27" y="61"/>
                  </a:cxn>
                  <a:cxn ang="0">
                    <a:pos x="17" y="60"/>
                  </a:cxn>
                  <a:cxn ang="0">
                    <a:pos x="8" y="57"/>
                  </a:cxn>
                  <a:cxn ang="0">
                    <a:pos x="0" y="51"/>
                  </a:cxn>
                </a:cxnLst>
                <a:rect l="0" t="0" r="r" b="b"/>
                <a:pathLst>
                  <a:path w="59" h="61">
                    <a:moveTo>
                      <a:pt x="49" y="0"/>
                    </a:moveTo>
                    <a:lnTo>
                      <a:pt x="54" y="8"/>
                    </a:lnTo>
                    <a:lnTo>
                      <a:pt x="58" y="18"/>
                    </a:lnTo>
                    <a:lnTo>
                      <a:pt x="59" y="29"/>
                    </a:lnTo>
                    <a:lnTo>
                      <a:pt x="57" y="38"/>
                    </a:lnTo>
                    <a:lnTo>
                      <a:pt x="52" y="48"/>
                    </a:lnTo>
                    <a:lnTo>
                      <a:pt x="44" y="54"/>
                    </a:lnTo>
                    <a:lnTo>
                      <a:pt x="36" y="59"/>
                    </a:lnTo>
                    <a:lnTo>
                      <a:pt x="27" y="61"/>
                    </a:lnTo>
                    <a:lnTo>
                      <a:pt x="17" y="60"/>
                    </a:lnTo>
                    <a:lnTo>
                      <a:pt x="8" y="57"/>
                    </a:lnTo>
                    <a:lnTo>
                      <a:pt x="0" y="5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3" name="Freeform 2702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4" name="Freeform 2703"/>
              <p:cNvSpPr>
                <a:spLocks/>
              </p:cNvSpPr>
              <p:nvPr/>
            </p:nvSpPr>
            <p:spPr bwMode="auto">
              <a:xfrm>
                <a:off x="2585" y="2214"/>
                <a:ext cx="15" cy="17"/>
              </a:xfrm>
              <a:custGeom>
                <a:avLst/>
                <a:gdLst/>
                <a:ahLst/>
                <a:cxnLst>
                  <a:cxn ang="0">
                    <a:pos x="45" y="100"/>
                  </a:cxn>
                  <a:cxn ang="0">
                    <a:pos x="70" y="74"/>
                  </a:cxn>
                  <a:cxn ang="0">
                    <a:pos x="94" y="49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45" y="100"/>
                  </a:cxn>
                </a:cxnLst>
                <a:rect l="0" t="0" r="r" b="b"/>
                <a:pathLst>
                  <a:path w="94" h="100">
                    <a:moveTo>
                      <a:pt x="45" y="100"/>
                    </a:moveTo>
                    <a:lnTo>
                      <a:pt x="70" y="74"/>
                    </a:lnTo>
                    <a:lnTo>
                      <a:pt x="94" y="49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45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5" name="Freeform 2704"/>
              <p:cNvSpPr>
                <a:spLocks/>
              </p:cNvSpPr>
              <p:nvPr/>
            </p:nvSpPr>
            <p:spPr bwMode="auto">
              <a:xfrm>
                <a:off x="2589" y="2213"/>
                <a:ext cx="4" cy="5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24" y="3"/>
                  </a:cxn>
                  <a:cxn ang="0">
                    <a:pos x="20" y="0"/>
                  </a:cxn>
                  <a:cxn ang="0">
                    <a:pos x="0" y="29"/>
                  </a:cxn>
                </a:cxnLst>
                <a:rect l="0" t="0" r="r" b="b"/>
                <a:pathLst>
                  <a:path w="24" h="29">
                    <a:moveTo>
                      <a:pt x="0" y="29"/>
                    </a:moveTo>
                    <a:lnTo>
                      <a:pt x="24" y="3"/>
                    </a:lnTo>
                    <a:lnTo>
                      <a:pt x="20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6" name="Line 2705"/>
              <p:cNvSpPr>
                <a:spLocks noChangeShapeType="1"/>
              </p:cNvSpPr>
              <p:nvPr/>
            </p:nvSpPr>
            <p:spPr bwMode="auto">
              <a:xfrm flipH="1" flipV="1">
                <a:off x="2592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7" name="Freeform 2706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8" name="Freeform 2707"/>
              <p:cNvSpPr>
                <a:spLocks/>
              </p:cNvSpPr>
              <p:nvPr/>
            </p:nvSpPr>
            <p:spPr bwMode="auto">
              <a:xfrm>
                <a:off x="2577" y="2206"/>
                <a:ext cx="15" cy="17"/>
              </a:xfrm>
              <a:custGeom>
                <a:avLst/>
                <a:gdLst/>
                <a:ahLst/>
                <a:cxnLst>
                  <a:cxn ang="0">
                    <a:pos x="52" y="100"/>
                  </a:cxn>
                  <a:cxn ang="0">
                    <a:pos x="73" y="71"/>
                  </a:cxn>
                  <a:cxn ang="0">
                    <a:pos x="93" y="42"/>
                  </a:cxn>
                  <a:cxn ang="0">
                    <a:pos x="42" y="0"/>
                  </a:cxn>
                  <a:cxn ang="0">
                    <a:pos x="21" y="29"/>
                  </a:cxn>
                  <a:cxn ang="0">
                    <a:pos x="0" y="58"/>
                  </a:cxn>
                  <a:cxn ang="0">
                    <a:pos x="52" y="100"/>
                  </a:cxn>
                </a:cxnLst>
                <a:rect l="0" t="0" r="r" b="b"/>
                <a:pathLst>
                  <a:path w="93" h="100">
                    <a:moveTo>
                      <a:pt x="52" y="100"/>
                    </a:moveTo>
                    <a:lnTo>
                      <a:pt x="73" y="71"/>
                    </a:lnTo>
                    <a:lnTo>
                      <a:pt x="93" y="42"/>
                    </a:lnTo>
                    <a:lnTo>
                      <a:pt x="42" y="0"/>
                    </a:lnTo>
                    <a:lnTo>
                      <a:pt x="21" y="29"/>
                    </a:lnTo>
                    <a:lnTo>
                      <a:pt x="0" y="58"/>
                    </a:lnTo>
                    <a:lnTo>
                      <a:pt x="52" y="10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69" name="Freeform 2708"/>
              <p:cNvSpPr>
                <a:spLocks/>
              </p:cNvSpPr>
              <p:nvPr/>
            </p:nvSpPr>
            <p:spPr bwMode="auto">
              <a:xfrm>
                <a:off x="2580" y="2206"/>
                <a:ext cx="4" cy="5"/>
              </a:xfrm>
              <a:custGeom>
                <a:avLst/>
                <a:gdLst/>
                <a:ahLst/>
                <a:cxnLst>
                  <a:cxn ang="0">
                    <a:pos x="0" y="31"/>
                  </a:cxn>
                  <a:cxn ang="0">
                    <a:pos x="21" y="2"/>
                  </a:cxn>
                  <a:cxn ang="0">
                    <a:pos x="17" y="0"/>
                  </a:cxn>
                  <a:cxn ang="0">
                    <a:pos x="0" y="31"/>
                  </a:cxn>
                </a:cxnLst>
                <a:rect l="0" t="0" r="r" b="b"/>
                <a:pathLst>
                  <a:path w="21" h="31">
                    <a:moveTo>
                      <a:pt x="0" y="31"/>
                    </a:moveTo>
                    <a:lnTo>
                      <a:pt x="21" y="2"/>
                    </a:lnTo>
                    <a:lnTo>
                      <a:pt x="17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0" name="Line 2709"/>
              <p:cNvSpPr>
                <a:spLocks noChangeShapeType="1"/>
              </p:cNvSpPr>
              <p:nvPr/>
            </p:nvSpPr>
            <p:spPr bwMode="auto">
              <a:xfrm flipH="1" flipV="1">
                <a:off x="2583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1" name="Freeform 2710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2" name="Freeform 2711"/>
              <p:cNvSpPr>
                <a:spLocks/>
              </p:cNvSpPr>
              <p:nvPr/>
            </p:nvSpPr>
            <p:spPr bwMode="auto">
              <a:xfrm>
                <a:off x="2568" y="2200"/>
                <a:ext cx="15" cy="16"/>
              </a:xfrm>
              <a:custGeom>
                <a:avLst/>
                <a:gdLst/>
                <a:ahLst/>
                <a:cxnLst>
                  <a:cxn ang="0">
                    <a:pos x="56" y="97"/>
                  </a:cxn>
                  <a:cxn ang="0">
                    <a:pos x="74" y="66"/>
                  </a:cxn>
                  <a:cxn ang="0">
                    <a:pos x="91" y="35"/>
                  </a:cxn>
                  <a:cxn ang="0">
                    <a:pos x="35" y="0"/>
                  </a:cxn>
                  <a:cxn ang="0">
                    <a:pos x="18" y="31"/>
                  </a:cxn>
                  <a:cxn ang="0">
                    <a:pos x="0" y="62"/>
                  </a:cxn>
                  <a:cxn ang="0">
                    <a:pos x="56" y="97"/>
                  </a:cxn>
                </a:cxnLst>
                <a:rect l="0" t="0" r="r" b="b"/>
                <a:pathLst>
                  <a:path w="91" h="97">
                    <a:moveTo>
                      <a:pt x="56" y="97"/>
                    </a:moveTo>
                    <a:lnTo>
                      <a:pt x="74" y="66"/>
                    </a:lnTo>
                    <a:lnTo>
                      <a:pt x="91" y="35"/>
                    </a:lnTo>
                    <a:lnTo>
                      <a:pt x="35" y="0"/>
                    </a:lnTo>
                    <a:lnTo>
                      <a:pt x="18" y="31"/>
                    </a:lnTo>
                    <a:lnTo>
                      <a:pt x="0" y="62"/>
                    </a:lnTo>
                    <a:lnTo>
                      <a:pt x="56" y="9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3" name="Freeform 2712"/>
              <p:cNvSpPr>
                <a:spLocks/>
              </p:cNvSpPr>
              <p:nvPr/>
            </p:nvSpPr>
            <p:spPr bwMode="auto">
              <a:xfrm>
                <a:off x="2571" y="2200"/>
                <a:ext cx="3" cy="5"/>
              </a:xfrm>
              <a:custGeom>
                <a:avLst/>
                <a:gdLst/>
                <a:ahLst/>
                <a:cxnLst>
                  <a:cxn ang="0">
                    <a:pos x="0" y="34"/>
                  </a:cxn>
                  <a:cxn ang="0">
                    <a:pos x="17" y="3"/>
                  </a:cxn>
                  <a:cxn ang="0">
                    <a:pos x="13" y="0"/>
                  </a:cxn>
                  <a:cxn ang="0">
                    <a:pos x="0" y="34"/>
                  </a:cxn>
                </a:cxnLst>
                <a:rect l="0" t="0" r="r" b="b"/>
                <a:pathLst>
                  <a:path w="17" h="34">
                    <a:moveTo>
                      <a:pt x="0" y="34"/>
                    </a:moveTo>
                    <a:lnTo>
                      <a:pt x="17" y="3"/>
                    </a:lnTo>
                    <a:lnTo>
                      <a:pt x="13" y="0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4" name="Line 2713"/>
              <p:cNvSpPr>
                <a:spLocks noChangeShapeType="1"/>
              </p:cNvSpPr>
              <p:nvPr/>
            </p:nvSpPr>
            <p:spPr bwMode="auto">
              <a:xfrm flipH="1" flipV="1">
                <a:off x="2573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5" name="Freeform 2714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6" name="Freeform 2715"/>
              <p:cNvSpPr>
                <a:spLocks/>
              </p:cNvSpPr>
              <p:nvPr/>
            </p:nvSpPr>
            <p:spPr bwMode="auto">
              <a:xfrm>
                <a:off x="2559" y="2195"/>
                <a:ext cx="14" cy="16"/>
              </a:xfrm>
              <a:custGeom>
                <a:avLst/>
                <a:gdLst/>
                <a:ahLst/>
                <a:cxnLst>
                  <a:cxn ang="0">
                    <a:pos x="61" y="94"/>
                  </a:cxn>
                  <a:cxn ang="0">
                    <a:pos x="74" y="60"/>
                  </a:cxn>
                  <a:cxn ang="0">
                    <a:pos x="87" y="26"/>
                  </a:cxn>
                  <a:cxn ang="0">
                    <a:pos x="26" y="0"/>
                  </a:cxn>
                  <a:cxn ang="0">
                    <a:pos x="13" y="33"/>
                  </a:cxn>
                  <a:cxn ang="0">
                    <a:pos x="0" y="67"/>
                  </a:cxn>
                  <a:cxn ang="0">
                    <a:pos x="61" y="94"/>
                  </a:cxn>
                </a:cxnLst>
                <a:rect l="0" t="0" r="r" b="b"/>
                <a:pathLst>
                  <a:path w="87" h="94">
                    <a:moveTo>
                      <a:pt x="61" y="94"/>
                    </a:moveTo>
                    <a:lnTo>
                      <a:pt x="74" y="60"/>
                    </a:lnTo>
                    <a:lnTo>
                      <a:pt x="87" y="26"/>
                    </a:lnTo>
                    <a:lnTo>
                      <a:pt x="26" y="0"/>
                    </a:lnTo>
                    <a:lnTo>
                      <a:pt x="13" y="33"/>
                    </a:lnTo>
                    <a:lnTo>
                      <a:pt x="0" y="67"/>
                    </a:lnTo>
                    <a:lnTo>
                      <a:pt x="61" y="9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7" name="Freeform 2716"/>
              <p:cNvSpPr>
                <a:spLocks/>
              </p:cNvSpPr>
              <p:nvPr/>
            </p:nvSpPr>
            <p:spPr bwMode="auto">
              <a:xfrm>
                <a:off x="2561" y="2195"/>
                <a:ext cx="2" cy="6"/>
              </a:xfrm>
              <a:custGeom>
                <a:avLst/>
                <a:gdLst/>
                <a:ahLst/>
                <a:cxnLst>
                  <a:cxn ang="0">
                    <a:pos x="0" y="35"/>
                  </a:cxn>
                  <a:cxn ang="0">
                    <a:pos x="13" y="2"/>
                  </a:cxn>
                  <a:cxn ang="0">
                    <a:pos x="9" y="0"/>
                  </a:cxn>
                  <a:cxn ang="0">
                    <a:pos x="0" y="35"/>
                  </a:cxn>
                </a:cxnLst>
                <a:rect l="0" t="0" r="r" b="b"/>
                <a:pathLst>
                  <a:path w="13" h="35">
                    <a:moveTo>
                      <a:pt x="0" y="35"/>
                    </a:moveTo>
                    <a:lnTo>
                      <a:pt x="13" y="2"/>
                    </a:lnTo>
                    <a:lnTo>
                      <a:pt x="9" y="0"/>
                    </a:lnTo>
                    <a:lnTo>
                      <a:pt x="0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8" name="Line 2717"/>
              <p:cNvSpPr>
                <a:spLocks noChangeShapeType="1"/>
              </p:cNvSpPr>
              <p:nvPr/>
            </p:nvSpPr>
            <p:spPr bwMode="auto">
              <a:xfrm flipH="1" flipV="1">
                <a:off x="2562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79" name="Freeform 2718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0" name="Freeform 2719"/>
              <p:cNvSpPr>
                <a:spLocks/>
              </p:cNvSpPr>
              <p:nvPr/>
            </p:nvSpPr>
            <p:spPr bwMode="auto">
              <a:xfrm>
                <a:off x="2549" y="2192"/>
                <a:ext cx="13" cy="15"/>
              </a:xfrm>
              <a:custGeom>
                <a:avLst/>
                <a:gdLst/>
                <a:ahLst/>
                <a:cxnLst>
                  <a:cxn ang="0">
                    <a:pos x="62" y="87"/>
                  </a:cxn>
                  <a:cxn ang="0">
                    <a:pos x="71" y="52"/>
                  </a:cxn>
                  <a:cxn ang="0">
                    <a:pos x="80" y="17"/>
                  </a:cxn>
                  <a:cxn ang="0">
                    <a:pos x="17" y="0"/>
                  </a:cxn>
                  <a:cxn ang="0">
                    <a:pos x="9" y="35"/>
                  </a:cxn>
                  <a:cxn ang="0">
                    <a:pos x="0" y="70"/>
                  </a:cxn>
                  <a:cxn ang="0">
                    <a:pos x="62" y="87"/>
                  </a:cxn>
                </a:cxnLst>
                <a:rect l="0" t="0" r="r" b="b"/>
                <a:pathLst>
                  <a:path w="80" h="87">
                    <a:moveTo>
                      <a:pt x="62" y="87"/>
                    </a:moveTo>
                    <a:lnTo>
                      <a:pt x="71" y="52"/>
                    </a:lnTo>
                    <a:lnTo>
                      <a:pt x="80" y="17"/>
                    </a:lnTo>
                    <a:lnTo>
                      <a:pt x="17" y="0"/>
                    </a:lnTo>
                    <a:lnTo>
                      <a:pt x="9" y="35"/>
                    </a:lnTo>
                    <a:lnTo>
                      <a:pt x="0" y="70"/>
                    </a:lnTo>
                    <a:lnTo>
                      <a:pt x="62" y="8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1" name="Freeform 2720"/>
              <p:cNvSpPr>
                <a:spLocks/>
              </p:cNvSpPr>
              <p:nvPr/>
            </p:nvSpPr>
            <p:spPr bwMode="auto">
              <a:xfrm>
                <a:off x="2550" y="2192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8" y="1"/>
                  </a:cxn>
                  <a:cxn ang="0">
                    <a:pos x="4" y="0"/>
                  </a:cxn>
                  <a:cxn ang="0">
                    <a:pos x="0" y="36"/>
                  </a:cxn>
                </a:cxnLst>
                <a:rect l="0" t="0" r="r" b="b"/>
                <a:pathLst>
                  <a:path w="8" h="36">
                    <a:moveTo>
                      <a:pt x="0" y="36"/>
                    </a:moveTo>
                    <a:lnTo>
                      <a:pt x="8" y="1"/>
                    </a:lnTo>
                    <a:lnTo>
                      <a:pt x="4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2" name="Line 2721"/>
              <p:cNvSpPr>
                <a:spLocks noChangeShapeType="1"/>
              </p:cNvSpPr>
              <p:nvPr/>
            </p:nvSpPr>
            <p:spPr bwMode="auto">
              <a:xfrm flipH="1" flipV="1">
                <a:off x="2551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3" name="Freeform 2722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4" name="Freeform 2723"/>
              <p:cNvSpPr>
                <a:spLocks/>
              </p:cNvSpPr>
              <p:nvPr/>
            </p:nvSpPr>
            <p:spPr bwMode="auto">
              <a:xfrm>
                <a:off x="2539" y="2190"/>
                <a:ext cx="12" cy="14"/>
              </a:xfrm>
              <a:custGeom>
                <a:avLst/>
                <a:gdLst/>
                <a:ahLst/>
                <a:cxnLst>
                  <a:cxn ang="0">
                    <a:pos x="64" y="81"/>
                  </a:cxn>
                  <a:cxn ang="0">
                    <a:pos x="69" y="45"/>
                  </a:cxn>
                  <a:cxn ang="0">
                    <a:pos x="73" y="9"/>
                  </a:cxn>
                  <a:cxn ang="0">
                    <a:pos x="9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64" y="81"/>
                  </a:cxn>
                </a:cxnLst>
                <a:rect l="0" t="0" r="r" b="b"/>
                <a:pathLst>
                  <a:path w="73" h="81">
                    <a:moveTo>
                      <a:pt x="64" y="81"/>
                    </a:moveTo>
                    <a:lnTo>
                      <a:pt x="69" y="45"/>
                    </a:lnTo>
                    <a:lnTo>
                      <a:pt x="73" y="9"/>
                    </a:lnTo>
                    <a:lnTo>
                      <a:pt x="9" y="0"/>
                    </a:lnTo>
                    <a:lnTo>
                      <a:pt x="5" y="36"/>
                    </a:lnTo>
                    <a:lnTo>
                      <a:pt x="0" y="72"/>
                    </a:lnTo>
                    <a:lnTo>
                      <a:pt x="64" y="8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5" name="Freeform 2724"/>
              <p:cNvSpPr>
                <a:spLocks/>
              </p:cNvSpPr>
              <p:nvPr/>
            </p:nvSpPr>
            <p:spPr bwMode="auto">
              <a:xfrm>
                <a:off x="2540" y="2190"/>
                <a:ext cx="1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4" y="0"/>
                  </a:cxn>
                  <a:cxn ang="0">
                    <a:pos x="0" y="0"/>
                  </a:cxn>
                  <a:cxn ang="0">
                    <a:pos x="0" y="36"/>
                  </a:cxn>
                </a:cxnLst>
                <a:rect l="0" t="0" r="r" b="b"/>
                <a:pathLst>
                  <a:path w="4" h="36">
                    <a:moveTo>
                      <a:pt x="0" y="36"/>
                    </a:moveTo>
                    <a:lnTo>
                      <a:pt x="4" y="0"/>
                    </a:lnTo>
                    <a:lnTo>
                      <a:pt x="0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6" name="Line 2725"/>
              <p:cNvSpPr>
                <a:spLocks noChangeShapeType="1"/>
              </p:cNvSpPr>
              <p:nvPr/>
            </p:nvSpPr>
            <p:spPr bwMode="auto">
              <a:xfrm flipH="1">
                <a:off x="2540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7" name="Freeform 2726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8" name="Freeform 2727"/>
              <p:cNvSpPr>
                <a:spLocks/>
              </p:cNvSpPr>
              <p:nvPr/>
            </p:nvSpPr>
            <p:spPr bwMode="auto">
              <a:xfrm>
                <a:off x="2529" y="2190"/>
                <a:ext cx="11" cy="12"/>
              </a:xfrm>
              <a:custGeom>
                <a:avLst/>
                <a:gdLst/>
                <a:ahLst/>
                <a:cxnLst>
                  <a:cxn ang="0">
                    <a:pos x="66" y="72"/>
                  </a:cxn>
                  <a:cxn ang="0">
                    <a:pos x="66" y="36"/>
                  </a:cxn>
                  <a:cxn ang="0">
                    <a:pos x="66" y="0"/>
                  </a:cxn>
                  <a:cxn ang="0">
                    <a:pos x="0" y="0"/>
                  </a:cxn>
                  <a:cxn ang="0">
                    <a:pos x="0" y="36"/>
                  </a:cxn>
                  <a:cxn ang="0">
                    <a:pos x="0" y="72"/>
                  </a:cxn>
                  <a:cxn ang="0">
                    <a:pos x="66" y="72"/>
                  </a:cxn>
                </a:cxnLst>
                <a:rect l="0" t="0" r="r" b="b"/>
                <a:pathLst>
                  <a:path w="66" h="72">
                    <a:moveTo>
                      <a:pt x="66" y="72"/>
                    </a:moveTo>
                    <a:lnTo>
                      <a:pt x="66" y="36"/>
                    </a:lnTo>
                    <a:lnTo>
                      <a:pt x="66" y="0"/>
                    </a:lnTo>
                    <a:lnTo>
                      <a:pt x="0" y="0"/>
                    </a:lnTo>
                    <a:lnTo>
                      <a:pt x="0" y="36"/>
                    </a:lnTo>
                    <a:lnTo>
                      <a:pt x="0" y="72"/>
                    </a:lnTo>
                    <a:lnTo>
                      <a:pt x="66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89" name="Freeform 2728"/>
              <p:cNvSpPr>
                <a:spLocks/>
              </p:cNvSpPr>
              <p:nvPr/>
            </p:nvSpPr>
            <p:spPr bwMode="auto">
              <a:xfrm>
                <a:off x="2528" y="2190"/>
                <a:ext cx="1" cy="6"/>
              </a:xfrm>
              <a:custGeom>
                <a:avLst/>
                <a:gdLst/>
                <a:ahLst/>
                <a:cxnLst>
                  <a:cxn ang="0">
                    <a:pos x="5" y="36"/>
                  </a:cxn>
                  <a:cxn ang="0">
                    <a:pos x="5" y="0"/>
                  </a:cxn>
                  <a:cxn ang="0">
                    <a:pos x="0" y="0"/>
                  </a:cxn>
                  <a:cxn ang="0">
                    <a:pos x="5" y="36"/>
                  </a:cxn>
                </a:cxnLst>
                <a:rect l="0" t="0" r="r" b="b"/>
                <a:pathLst>
                  <a:path w="5" h="36">
                    <a:moveTo>
                      <a:pt x="5" y="36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0" name="Line 2729"/>
              <p:cNvSpPr>
                <a:spLocks noChangeShapeType="1"/>
              </p:cNvSpPr>
              <p:nvPr/>
            </p:nvSpPr>
            <p:spPr bwMode="auto">
              <a:xfrm flipH="1">
                <a:off x="2528" y="219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1" name="Freeform 2730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2" name="Freeform 2731"/>
              <p:cNvSpPr>
                <a:spLocks/>
              </p:cNvSpPr>
              <p:nvPr/>
            </p:nvSpPr>
            <p:spPr bwMode="auto">
              <a:xfrm>
                <a:off x="2517" y="2190"/>
                <a:ext cx="13" cy="14"/>
              </a:xfrm>
              <a:custGeom>
                <a:avLst/>
                <a:gdLst/>
                <a:ahLst/>
                <a:cxnLst>
                  <a:cxn ang="0">
                    <a:pos x="72" y="72"/>
                  </a:cxn>
                  <a:cxn ang="0">
                    <a:pos x="68" y="36"/>
                  </a:cxn>
                  <a:cxn ang="0">
                    <a:pos x="63" y="0"/>
                  </a:cxn>
                  <a:cxn ang="0">
                    <a:pos x="0" y="9"/>
                  </a:cxn>
                  <a:cxn ang="0">
                    <a:pos x="4" y="45"/>
                  </a:cxn>
                  <a:cxn ang="0">
                    <a:pos x="8" y="81"/>
                  </a:cxn>
                  <a:cxn ang="0">
                    <a:pos x="72" y="72"/>
                  </a:cxn>
                </a:cxnLst>
                <a:rect l="0" t="0" r="r" b="b"/>
                <a:pathLst>
                  <a:path w="72" h="81">
                    <a:moveTo>
                      <a:pt x="72" y="72"/>
                    </a:moveTo>
                    <a:lnTo>
                      <a:pt x="68" y="36"/>
                    </a:lnTo>
                    <a:lnTo>
                      <a:pt x="63" y="0"/>
                    </a:lnTo>
                    <a:lnTo>
                      <a:pt x="0" y="9"/>
                    </a:lnTo>
                    <a:lnTo>
                      <a:pt x="4" y="45"/>
                    </a:lnTo>
                    <a:lnTo>
                      <a:pt x="8" y="81"/>
                    </a:lnTo>
                    <a:lnTo>
                      <a:pt x="72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3" name="Freeform 2732"/>
              <p:cNvSpPr>
                <a:spLocks/>
              </p:cNvSpPr>
              <p:nvPr/>
            </p:nvSpPr>
            <p:spPr bwMode="auto">
              <a:xfrm>
                <a:off x="2517" y="2192"/>
                <a:ext cx="1" cy="6"/>
              </a:xfrm>
              <a:custGeom>
                <a:avLst/>
                <a:gdLst/>
                <a:ahLst/>
                <a:cxnLst>
                  <a:cxn ang="0">
                    <a:pos x="9" y="36"/>
                  </a:cxn>
                  <a:cxn ang="0">
                    <a:pos x="5" y="0"/>
                  </a:cxn>
                  <a:cxn ang="0">
                    <a:pos x="0" y="1"/>
                  </a:cxn>
                  <a:cxn ang="0">
                    <a:pos x="9" y="36"/>
                  </a:cxn>
                </a:cxnLst>
                <a:rect l="0" t="0" r="r" b="b"/>
                <a:pathLst>
                  <a:path w="9" h="36">
                    <a:moveTo>
                      <a:pt x="9" y="36"/>
                    </a:moveTo>
                    <a:lnTo>
                      <a:pt x="5" y="0"/>
                    </a:lnTo>
                    <a:lnTo>
                      <a:pt x="0" y="1"/>
                    </a:lnTo>
                    <a:lnTo>
                      <a:pt x="9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4" name="Line 2733"/>
              <p:cNvSpPr>
                <a:spLocks noChangeShapeType="1"/>
              </p:cNvSpPr>
              <p:nvPr/>
            </p:nvSpPr>
            <p:spPr bwMode="auto">
              <a:xfrm flipH="1">
                <a:off x="2517" y="21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5" name="Freeform 2734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6" name="Freeform 2735"/>
              <p:cNvSpPr>
                <a:spLocks/>
              </p:cNvSpPr>
              <p:nvPr/>
            </p:nvSpPr>
            <p:spPr bwMode="auto">
              <a:xfrm>
                <a:off x="2506" y="2192"/>
                <a:ext cx="14" cy="15"/>
              </a:xfrm>
              <a:custGeom>
                <a:avLst/>
                <a:gdLst/>
                <a:ahLst/>
                <a:cxnLst>
                  <a:cxn ang="0">
                    <a:pos x="81" y="70"/>
                  </a:cxn>
                  <a:cxn ang="0">
                    <a:pos x="72" y="35"/>
                  </a:cxn>
                  <a:cxn ang="0">
                    <a:pos x="63" y="0"/>
                  </a:cxn>
                  <a:cxn ang="0">
                    <a:pos x="0" y="17"/>
                  </a:cxn>
                  <a:cxn ang="0">
                    <a:pos x="9" y="52"/>
                  </a:cxn>
                  <a:cxn ang="0">
                    <a:pos x="18" y="87"/>
                  </a:cxn>
                  <a:cxn ang="0">
                    <a:pos x="81" y="70"/>
                  </a:cxn>
                </a:cxnLst>
                <a:rect l="0" t="0" r="r" b="b"/>
                <a:pathLst>
                  <a:path w="81" h="87">
                    <a:moveTo>
                      <a:pt x="81" y="70"/>
                    </a:moveTo>
                    <a:lnTo>
                      <a:pt x="72" y="35"/>
                    </a:lnTo>
                    <a:lnTo>
                      <a:pt x="63" y="0"/>
                    </a:lnTo>
                    <a:lnTo>
                      <a:pt x="0" y="17"/>
                    </a:lnTo>
                    <a:lnTo>
                      <a:pt x="9" y="52"/>
                    </a:lnTo>
                    <a:lnTo>
                      <a:pt x="18" y="87"/>
                    </a:lnTo>
                    <a:lnTo>
                      <a:pt x="81" y="7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7" name="Freeform 2736"/>
              <p:cNvSpPr>
                <a:spLocks/>
              </p:cNvSpPr>
              <p:nvPr/>
            </p:nvSpPr>
            <p:spPr bwMode="auto">
              <a:xfrm>
                <a:off x="2506" y="2195"/>
                <a:ext cx="2" cy="6"/>
              </a:xfrm>
              <a:custGeom>
                <a:avLst/>
                <a:gdLst/>
                <a:ahLst/>
                <a:cxnLst>
                  <a:cxn ang="0">
                    <a:pos x="13" y="35"/>
                  </a:cxn>
                  <a:cxn ang="0">
                    <a:pos x="4" y="0"/>
                  </a:cxn>
                  <a:cxn ang="0">
                    <a:pos x="0" y="2"/>
                  </a:cxn>
                  <a:cxn ang="0">
                    <a:pos x="13" y="35"/>
                  </a:cxn>
                </a:cxnLst>
                <a:rect l="0" t="0" r="r" b="b"/>
                <a:pathLst>
                  <a:path w="13" h="35">
                    <a:moveTo>
                      <a:pt x="13" y="35"/>
                    </a:moveTo>
                    <a:lnTo>
                      <a:pt x="4" y="0"/>
                    </a:lnTo>
                    <a:lnTo>
                      <a:pt x="0" y="2"/>
                    </a:lnTo>
                    <a:lnTo>
                      <a:pt x="13" y="3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8" name="Line 2737"/>
              <p:cNvSpPr>
                <a:spLocks noChangeShapeType="1"/>
              </p:cNvSpPr>
              <p:nvPr/>
            </p:nvSpPr>
            <p:spPr bwMode="auto">
              <a:xfrm flipH="1">
                <a:off x="2506" y="2195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899" name="Freeform 2738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0" name="Freeform 2739"/>
              <p:cNvSpPr>
                <a:spLocks/>
              </p:cNvSpPr>
              <p:nvPr/>
            </p:nvSpPr>
            <p:spPr bwMode="auto">
              <a:xfrm>
                <a:off x="2495" y="2195"/>
                <a:ext cx="15" cy="16"/>
              </a:xfrm>
              <a:custGeom>
                <a:avLst/>
                <a:gdLst/>
                <a:ahLst/>
                <a:cxnLst>
                  <a:cxn ang="0">
                    <a:pos x="86" y="67"/>
                  </a:cxn>
                  <a:cxn ang="0">
                    <a:pos x="73" y="33"/>
                  </a:cxn>
                  <a:cxn ang="0">
                    <a:pos x="60" y="0"/>
                  </a:cxn>
                  <a:cxn ang="0">
                    <a:pos x="0" y="26"/>
                  </a:cxn>
                  <a:cxn ang="0">
                    <a:pos x="13" y="60"/>
                  </a:cxn>
                  <a:cxn ang="0">
                    <a:pos x="26" y="94"/>
                  </a:cxn>
                  <a:cxn ang="0">
                    <a:pos x="86" y="67"/>
                  </a:cxn>
                </a:cxnLst>
                <a:rect l="0" t="0" r="r" b="b"/>
                <a:pathLst>
                  <a:path w="86" h="94">
                    <a:moveTo>
                      <a:pt x="86" y="67"/>
                    </a:moveTo>
                    <a:lnTo>
                      <a:pt x="73" y="33"/>
                    </a:lnTo>
                    <a:lnTo>
                      <a:pt x="60" y="0"/>
                    </a:lnTo>
                    <a:lnTo>
                      <a:pt x="0" y="26"/>
                    </a:lnTo>
                    <a:lnTo>
                      <a:pt x="13" y="60"/>
                    </a:lnTo>
                    <a:lnTo>
                      <a:pt x="26" y="94"/>
                    </a:lnTo>
                    <a:lnTo>
                      <a:pt x="86" y="6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1" name="Freeform 2740"/>
              <p:cNvSpPr>
                <a:spLocks/>
              </p:cNvSpPr>
              <p:nvPr/>
            </p:nvSpPr>
            <p:spPr bwMode="auto">
              <a:xfrm>
                <a:off x="2495" y="2200"/>
                <a:ext cx="3" cy="5"/>
              </a:xfrm>
              <a:custGeom>
                <a:avLst/>
                <a:gdLst/>
                <a:ahLst/>
                <a:cxnLst>
                  <a:cxn ang="0">
                    <a:pos x="18" y="34"/>
                  </a:cxn>
                  <a:cxn ang="0">
                    <a:pos x="5" y="0"/>
                  </a:cxn>
                  <a:cxn ang="0">
                    <a:pos x="0" y="3"/>
                  </a:cxn>
                  <a:cxn ang="0">
                    <a:pos x="18" y="34"/>
                  </a:cxn>
                </a:cxnLst>
                <a:rect l="0" t="0" r="r" b="b"/>
                <a:pathLst>
                  <a:path w="18" h="34">
                    <a:moveTo>
                      <a:pt x="18" y="34"/>
                    </a:moveTo>
                    <a:lnTo>
                      <a:pt x="5" y="0"/>
                    </a:lnTo>
                    <a:lnTo>
                      <a:pt x="0" y="3"/>
                    </a:lnTo>
                    <a:lnTo>
                      <a:pt x="18" y="3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2" name="Line 2741"/>
              <p:cNvSpPr>
                <a:spLocks noChangeShapeType="1"/>
              </p:cNvSpPr>
              <p:nvPr/>
            </p:nvSpPr>
            <p:spPr bwMode="auto">
              <a:xfrm flipH="1">
                <a:off x="2495" y="2200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3" name="Freeform 2742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4" name="Freeform 2743"/>
              <p:cNvSpPr>
                <a:spLocks/>
              </p:cNvSpPr>
              <p:nvPr/>
            </p:nvSpPr>
            <p:spPr bwMode="auto">
              <a:xfrm>
                <a:off x="2485" y="2200"/>
                <a:ext cx="16" cy="16"/>
              </a:xfrm>
              <a:custGeom>
                <a:avLst/>
                <a:gdLst/>
                <a:ahLst/>
                <a:cxnLst>
                  <a:cxn ang="0">
                    <a:pos x="91" y="62"/>
                  </a:cxn>
                  <a:cxn ang="0">
                    <a:pos x="74" y="31"/>
                  </a:cxn>
                  <a:cxn ang="0">
                    <a:pos x="56" y="0"/>
                  </a:cxn>
                  <a:cxn ang="0">
                    <a:pos x="0" y="35"/>
                  </a:cxn>
                  <a:cxn ang="0">
                    <a:pos x="18" y="66"/>
                  </a:cxn>
                  <a:cxn ang="0">
                    <a:pos x="35" y="97"/>
                  </a:cxn>
                  <a:cxn ang="0">
                    <a:pos x="91" y="62"/>
                  </a:cxn>
                </a:cxnLst>
                <a:rect l="0" t="0" r="r" b="b"/>
                <a:pathLst>
                  <a:path w="91" h="97">
                    <a:moveTo>
                      <a:pt x="91" y="62"/>
                    </a:moveTo>
                    <a:lnTo>
                      <a:pt x="74" y="31"/>
                    </a:lnTo>
                    <a:lnTo>
                      <a:pt x="56" y="0"/>
                    </a:lnTo>
                    <a:lnTo>
                      <a:pt x="0" y="35"/>
                    </a:lnTo>
                    <a:lnTo>
                      <a:pt x="18" y="66"/>
                    </a:lnTo>
                    <a:lnTo>
                      <a:pt x="35" y="97"/>
                    </a:lnTo>
                    <a:lnTo>
                      <a:pt x="91" y="6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5" name="Freeform 2744"/>
              <p:cNvSpPr>
                <a:spLocks/>
              </p:cNvSpPr>
              <p:nvPr/>
            </p:nvSpPr>
            <p:spPr bwMode="auto">
              <a:xfrm>
                <a:off x="2485" y="2206"/>
                <a:ext cx="3" cy="5"/>
              </a:xfrm>
              <a:custGeom>
                <a:avLst/>
                <a:gdLst/>
                <a:ahLst/>
                <a:cxnLst>
                  <a:cxn ang="0">
                    <a:pos x="21" y="31"/>
                  </a:cxn>
                  <a:cxn ang="0">
                    <a:pos x="3" y="0"/>
                  </a:cxn>
                  <a:cxn ang="0">
                    <a:pos x="0" y="2"/>
                  </a:cxn>
                  <a:cxn ang="0">
                    <a:pos x="21" y="31"/>
                  </a:cxn>
                </a:cxnLst>
                <a:rect l="0" t="0" r="r" b="b"/>
                <a:pathLst>
                  <a:path w="21" h="31">
                    <a:moveTo>
                      <a:pt x="21" y="31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21" y="3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6" name="Line 2745"/>
              <p:cNvSpPr>
                <a:spLocks noChangeShapeType="1"/>
              </p:cNvSpPr>
              <p:nvPr/>
            </p:nvSpPr>
            <p:spPr bwMode="auto">
              <a:xfrm flipH="1">
                <a:off x="2485" y="2206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7" name="Freeform 2746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8" name="Freeform 2747"/>
              <p:cNvSpPr>
                <a:spLocks/>
              </p:cNvSpPr>
              <p:nvPr/>
            </p:nvSpPr>
            <p:spPr bwMode="auto">
              <a:xfrm>
                <a:off x="2476" y="2206"/>
                <a:ext cx="16" cy="17"/>
              </a:xfrm>
              <a:custGeom>
                <a:avLst/>
                <a:gdLst/>
                <a:ahLst/>
                <a:cxnLst>
                  <a:cxn ang="0">
                    <a:pos x="94" y="58"/>
                  </a:cxn>
                  <a:cxn ang="0">
                    <a:pos x="73" y="29"/>
                  </a:cxn>
                  <a:cxn ang="0">
                    <a:pos x="52" y="0"/>
                  </a:cxn>
                  <a:cxn ang="0">
                    <a:pos x="0" y="42"/>
                  </a:cxn>
                  <a:cxn ang="0">
                    <a:pos x="21" y="71"/>
                  </a:cxn>
                  <a:cxn ang="0">
                    <a:pos x="42" y="100"/>
                  </a:cxn>
                  <a:cxn ang="0">
                    <a:pos x="94" y="58"/>
                  </a:cxn>
                </a:cxnLst>
                <a:rect l="0" t="0" r="r" b="b"/>
                <a:pathLst>
                  <a:path w="94" h="100">
                    <a:moveTo>
                      <a:pt x="94" y="58"/>
                    </a:moveTo>
                    <a:lnTo>
                      <a:pt x="73" y="29"/>
                    </a:lnTo>
                    <a:lnTo>
                      <a:pt x="52" y="0"/>
                    </a:lnTo>
                    <a:lnTo>
                      <a:pt x="0" y="42"/>
                    </a:lnTo>
                    <a:lnTo>
                      <a:pt x="21" y="71"/>
                    </a:lnTo>
                    <a:lnTo>
                      <a:pt x="42" y="100"/>
                    </a:lnTo>
                    <a:lnTo>
                      <a:pt x="94" y="5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09" name="Freeform 2748"/>
              <p:cNvSpPr>
                <a:spLocks/>
              </p:cNvSpPr>
              <p:nvPr/>
            </p:nvSpPr>
            <p:spPr bwMode="auto">
              <a:xfrm>
                <a:off x="2476" y="2213"/>
                <a:ext cx="4" cy="5"/>
              </a:xfrm>
              <a:custGeom>
                <a:avLst/>
                <a:gdLst/>
                <a:ahLst/>
                <a:cxnLst>
                  <a:cxn ang="0">
                    <a:pos x="24" y="29"/>
                  </a:cxn>
                  <a:cxn ang="0">
                    <a:pos x="3" y="0"/>
                  </a:cxn>
                  <a:cxn ang="0">
                    <a:pos x="0" y="3"/>
                  </a:cxn>
                  <a:cxn ang="0">
                    <a:pos x="24" y="29"/>
                  </a:cxn>
                </a:cxnLst>
                <a:rect l="0" t="0" r="r" b="b"/>
                <a:pathLst>
                  <a:path w="24" h="29">
                    <a:moveTo>
                      <a:pt x="24" y="29"/>
                    </a:moveTo>
                    <a:lnTo>
                      <a:pt x="3" y="0"/>
                    </a:lnTo>
                    <a:lnTo>
                      <a:pt x="0" y="3"/>
                    </a:lnTo>
                    <a:lnTo>
                      <a:pt x="24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0" name="Line 2749"/>
              <p:cNvSpPr>
                <a:spLocks noChangeShapeType="1"/>
              </p:cNvSpPr>
              <p:nvPr/>
            </p:nvSpPr>
            <p:spPr bwMode="auto">
              <a:xfrm flipH="1">
                <a:off x="2476" y="221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1" name="Freeform 2750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2" name="Freeform 2751"/>
              <p:cNvSpPr>
                <a:spLocks/>
              </p:cNvSpPr>
              <p:nvPr/>
            </p:nvSpPr>
            <p:spPr bwMode="auto">
              <a:xfrm>
                <a:off x="2468" y="2214"/>
                <a:ext cx="16" cy="17"/>
              </a:xfrm>
              <a:custGeom>
                <a:avLst/>
                <a:gdLst/>
                <a:ahLst/>
                <a:cxnLst>
                  <a:cxn ang="0">
                    <a:pos x="94" y="51"/>
                  </a:cxn>
                  <a:cxn ang="0">
                    <a:pos x="70" y="26"/>
                  </a:cxn>
                  <a:cxn ang="0">
                    <a:pos x="46" y="0"/>
                  </a:cxn>
                  <a:cxn ang="0">
                    <a:pos x="0" y="49"/>
                  </a:cxn>
                  <a:cxn ang="0">
                    <a:pos x="24" y="74"/>
                  </a:cxn>
                  <a:cxn ang="0">
                    <a:pos x="48" y="100"/>
                  </a:cxn>
                  <a:cxn ang="0">
                    <a:pos x="94" y="51"/>
                  </a:cxn>
                </a:cxnLst>
                <a:rect l="0" t="0" r="r" b="b"/>
                <a:pathLst>
                  <a:path w="94" h="100">
                    <a:moveTo>
                      <a:pt x="94" y="51"/>
                    </a:moveTo>
                    <a:lnTo>
                      <a:pt x="70" y="26"/>
                    </a:lnTo>
                    <a:lnTo>
                      <a:pt x="46" y="0"/>
                    </a:lnTo>
                    <a:lnTo>
                      <a:pt x="0" y="49"/>
                    </a:lnTo>
                    <a:lnTo>
                      <a:pt x="24" y="74"/>
                    </a:lnTo>
                    <a:lnTo>
                      <a:pt x="48" y="100"/>
                    </a:lnTo>
                    <a:lnTo>
                      <a:pt x="94" y="5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3" name="Freeform 2752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34" y="25"/>
                  </a:cxn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  <a:cxn ang="0">
                    <a:pos x="34" y="25"/>
                  </a:cxn>
                </a:cxnLst>
                <a:rect l="0" t="0" r="r" b="b"/>
                <a:pathLst>
                  <a:path w="58" h="61">
                    <a:moveTo>
                      <a:pt x="34" y="25"/>
                    </a:moveTo>
                    <a:lnTo>
                      <a:pt x="58" y="51"/>
                    </a:ln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  <a:lnTo>
                      <a:pt x="34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4" name="Freeform 2753"/>
              <p:cNvSpPr>
                <a:spLocks/>
              </p:cNvSpPr>
              <p:nvPr/>
            </p:nvSpPr>
            <p:spPr bwMode="auto">
              <a:xfrm>
                <a:off x="2466" y="2222"/>
                <a:ext cx="10" cy="10"/>
              </a:xfrm>
              <a:custGeom>
                <a:avLst/>
                <a:gdLst/>
                <a:ahLst/>
                <a:cxnLst>
                  <a:cxn ang="0">
                    <a:pos x="58" y="51"/>
                  </a:cxn>
                  <a:cxn ang="0">
                    <a:pos x="50" y="57"/>
                  </a:cxn>
                  <a:cxn ang="0">
                    <a:pos x="41" y="60"/>
                  </a:cxn>
                  <a:cxn ang="0">
                    <a:pos x="32" y="61"/>
                  </a:cxn>
                  <a:cxn ang="0">
                    <a:pos x="22" y="59"/>
                  </a:cxn>
                  <a:cxn ang="0">
                    <a:pos x="13" y="54"/>
                  </a:cxn>
                  <a:cxn ang="0">
                    <a:pos x="6" y="48"/>
                  </a:cxn>
                  <a:cxn ang="0">
                    <a:pos x="2" y="38"/>
                  </a:cxn>
                  <a:cxn ang="0">
                    <a:pos x="0" y="28"/>
                  </a:cxn>
                  <a:cxn ang="0">
                    <a:pos x="1" y="17"/>
                  </a:cxn>
                  <a:cxn ang="0">
                    <a:pos x="4" y="8"/>
                  </a:cxn>
                  <a:cxn ang="0">
                    <a:pos x="10" y="0"/>
                  </a:cxn>
                </a:cxnLst>
                <a:rect l="0" t="0" r="r" b="b"/>
                <a:pathLst>
                  <a:path w="58" h="61">
                    <a:moveTo>
                      <a:pt x="58" y="51"/>
                    </a:moveTo>
                    <a:lnTo>
                      <a:pt x="50" y="57"/>
                    </a:lnTo>
                    <a:lnTo>
                      <a:pt x="41" y="60"/>
                    </a:lnTo>
                    <a:lnTo>
                      <a:pt x="32" y="61"/>
                    </a:lnTo>
                    <a:lnTo>
                      <a:pt x="22" y="59"/>
                    </a:lnTo>
                    <a:lnTo>
                      <a:pt x="13" y="54"/>
                    </a:lnTo>
                    <a:lnTo>
                      <a:pt x="6" y="48"/>
                    </a:lnTo>
                    <a:lnTo>
                      <a:pt x="2" y="38"/>
                    </a:lnTo>
                    <a:lnTo>
                      <a:pt x="0" y="28"/>
                    </a:lnTo>
                    <a:lnTo>
                      <a:pt x="1" y="17"/>
                    </a:lnTo>
                    <a:lnTo>
                      <a:pt x="4" y="8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5" name="Freeform 2754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6" name="Freeform 2755"/>
              <p:cNvSpPr>
                <a:spLocks/>
              </p:cNvSpPr>
              <p:nvPr/>
            </p:nvSpPr>
            <p:spPr bwMode="auto">
              <a:xfrm>
                <a:off x="2605" y="2254"/>
                <a:ext cx="13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7" name="Freeform 2756"/>
              <p:cNvSpPr>
                <a:spLocks/>
              </p:cNvSpPr>
              <p:nvPr/>
            </p:nvSpPr>
            <p:spPr bwMode="auto">
              <a:xfrm>
                <a:off x="2611" y="2252"/>
                <a:ext cx="6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8" name="Freeform 2757"/>
              <p:cNvSpPr>
                <a:spLocks/>
              </p:cNvSpPr>
              <p:nvPr/>
            </p:nvSpPr>
            <p:spPr bwMode="auto">
              <a:xfrm>
                <a:off x="2616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19" name="Freeform 2758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0" name="Freeform 2759"/>
              <p:cNvSpPr>
                <a:spLocks/>
              </p:cNvSpPr>
              <p:nvPr/>
            </p:nvSpPr>
            <p:spPr bwMode="auto">
              <a:xfrm>
                <a:off x="2604" y="2248"/>
                <a:ext cx="12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29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29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1" name="Freeform 2760"/>
              <p:cNvSpPr>
                <a:spLocks/>
              </p:cNvSpPr>
              <p:nvPr/>
            </p:nvSpPr>
            <p:spPr bwMode="auto">
              <a:xfrm>
                <a:off x="2609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10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10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2" name="Freeform 2761"/>
              <p:cNvSpPr>
                <a:spLocks/>
              </p:cNvSpPr>
              <p:nvPr/>
            </p:nvSpPr>
            <p:spPr bwMode="auto">
              <a:xfrm>
                <a:off x="2613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3" name="Freeform 2762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4" name="Freeform 2763"/>
              <p:cNvSpPr>
                <a:spLocks/>
              </p:cNvSpPr>
              <p:nvPr/>
            </p:nvSpPr>
            <p:spPr bwMode="auto">
              <a:xfrm>
                <a:off x="2601" y="2243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5" name="Freeform 2764"/>
              <p:cNvSpPr>
                <a:spLocks/>
              </p:cNvSpPr>
              <p:nvPr/>
            </p:nvSpPr>
            <p:spPr bwMode="auto">
              <a:xfrm>
                <a:off x="2605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6" name="Freeform 2765"/>
              <p:cNvSpPr>
                <a:spLocks/>
              </p:cNvSpPr>
              <p:nvPr/>
            </p:nvSpPr>
            <p:spPr bwMode="auto">
              <a:xfrm>
                <a:off x="2608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7" name="Freeform 2766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8" name="Freeform 2767"/>
              <p:cNvSpPr>
                <a:spLocks/>
              </p:cNvSpPr>
              <p:nvPr/>
            </p:nvSpPr>
            <p:spPr bwMode="auto">
              <a:xfrm>
                <a:off x="2599" y="2239"/>
                <a:ext cx="9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29" name="Freeform 2768"/>
              <p:cNvSpPr>
                <a:spLocks/>
              </p:cNvSpPr>
              <p:nvPr/>
            </p:nvSpPr>
            <p:spPr bwMode="auto">
              <a:xfrm>
                <a:off x="2601" y="2239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0" name="Freeform 2769"/>
              <p:cNvSpPr>
                <a:spLocks/>
              </p:cNvSpPr>
              <p:nvPr/>
            </p:nvSpPr>
            <p:spPr bwMode="auto">
              <a:xfrm>
                <a:off x="2602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1" name="Freeform 2770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2" name="Freeform 2771"/>
              <p:cNvSpPr>
                <a:spLocks/>
              </p:cNvSpPr>
              <p:nvPr/>
            </p:nvSpPr>
            <p:spPr bwMode="auto">
              <a:xfrm>
                <a:off x="2596" y="2238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3" name="Freeform 2772"/>
              <p:cNvSpPr>
                <a:spLocks/>
              </p:cNvSpPr>
              <p:nvPr/>
            </p:nvSpPr>
            <p:spPr bwMode="auto">
              <a:xfrm>
                <a:off x="2596" y="2238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4" name="Freeform 2773"/>
              <p:cNvSpPr>
                <a:spLocks/>
              </p:cNvSpPr>
              <p:nvPr/>
            </p:nvSpPr>
            <p:spPr bwMode="auto">
              <a:xfrm>
                <a:off x="2596" y="2238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5" name="Freeform 2774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6" name="Freeform 2775"/>
              <p:cNvSpPr>
                <a:spLocks/>
              </p:cNvSpPr>
              <p:nvPr/>
            </p:nvSpPr>
            <p:spPr bwMode="auto">
              <a:xfrm>
                <a:off x="2591" y="2238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7" name="Freeform 2776"/>
              <p:cNvSpPr>
                <a:spLocks/>
              </p:cNvSpPr>
              <p:nvPr/>
            </p:nvSpPr>
            <p:spPr bwMode="auto">
              <a:xfrm>
                <a:off x="2589" y="2239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8" name="Freeform 2777"/>
              <p:cNvSpPr>
                <a:spLocks/>
              </p:cNvSpPr>
              <p:nvPr/>
            </p:nvSpPr>
            <p:spPr bwMode="auto">
              <a:xfrm>
                <a:off x="2589" y="2239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39" name="Freeform 2778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0" name="Freeform 2779"/>
              <p:cNvSpPr>
                <a:spLocks/>
              </p:cNvSpPr>
              <p:nvPr/>
            </p:nvSpPr>
            <p:spPr bwMode="auto">
              <a:xfrm>
                <a:off x="2585" y="2239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1" name="Freeform 2780"/>
              <p:cNvSpPr>
                <a:spLocks/>
              </p:cNvSpPr>
              <p:nvPr/>
            </p:nvSpPr>
            <p:spPr bwMode="auto">
              <a:xfrm>
                <a:off x="2583" y="2242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2" name="Freeform 2781"/>
              <p:cNvSpPr>
                <a:spLocks/>
              </p:cNvSpPr>
              <p:nvPr/>
            </p:nvSpPr>
            <p:spPr bwMode="auto">
              <a:xfrm>
                <a:off x="2583" y="2242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3" name="Freeform 2782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4" name="Freeform 2783"/>
              <p:cNvSpPr>
                <a:spLocks/>
              </p:cNvSpPr>
              <p:nvPr/>
            </p:nvSpPr>
            <p:spPr bwMode="auto">
              <a:xfrm>
                <a:off x="2580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5" name="Freeform 2784"/>
              <p:cNvSpPr>
                <a:spLocks/>
              </p:cNvSpPr>
              <p:nvPr/>
            </p:nvSpPr>
            <p:spPr bwMode="auto">
              <a:xfrm>
                <a:off x="2579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6" name="Line 2785"/>
              <p:cNvSpPr>
                <a:spLocks noChangeShapeType="1"/>
              </p:cNvSpPr>
              <p:nvPr/>
            </p:nvSpPr>
            <p:spPr bwMode="auto">
              <a:xfrm flipH="1">
                <a:off x="2579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7" name="Freeform 2786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8" name="Freeform 2787"/>
              <p:cNvSpPr>
                <a:spLocks/>
              </p:cNvSpPr>
              <p:nvPr/>
            </p:nvSpPr>
            <p:spPr bwMode="auto">
              <a:xfrm>
                <a:off x="2577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59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59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49" name="Freeform 2788"/>
              <p:cNvSpPr>
                <a:spLocks/>
              </p:cNvSpPr>
              <p:nvPr/>
            </p:nvSpPr>
            <p:spPr bwMode="auto">
              <a:xfrm>
                <a:off x="2576" y="2252"/>
                <a:ext cx="6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0" name="Freeform 2789"/>
              <p:cNvSpPr>
                <a:spLocks/>
              </p:cNvSpPr>
              <p:nvPr/>
            </p:nvSpPr>
            <p:spPr bwMode="auto">
              <a:xfrm>
                <a:off x="2576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1" name="Freeform 2790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2" name="Freeform 2791"/>
              <p:cNvSpPr>
                <a:spLocks/>
              </p:cNvSpPr>
              <p:nvPr/>
            </p:nvSpPr>
            <p:spPr bwMode="auto">
              <a:xfrm>
                <a:off x="2576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3" name="Freeform 2792"/>
              <p:cNvSpPr>
                <a:spLocks/>
              </p:cNvSpPr>
              <p:nvPr/>
            </p:nvSpPr>
            <p:spPr bwMode="auto">
              <a:xfrm>
                <a:off x="2576" y="2259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4" name="Freeform 2793"/>
              <p:cNvSpPr>
                <a:spLocks/>
              </p:cNvSpPr>
              <p:nvPr/>
            </p:nvSpPr>
            <p:spPr bwMode="auto">
              <a:xfrm>
                <a:off x="2576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5" name="Freeform 2794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6" name="Freeform 2795"/>
              <p:cNvSpPr>
                <a:spLocks/>
              </p:cNvSpPr>
              <p:nvPr/>
            </p:nvSpPr>
            <p:spPr bwMode="auto">
              <a:xfrm>
                <a:off x="2576" y="2259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1">
                    <a:moveTo>
                      <a:pt x="68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7" name="Freeform 2796"/>
              <p:cNvSpPr>
                <a:spLocks/>
              </p:cNvSpPr>
              <p:nvPr/>
            </p:nvSpPr>
            <p:spPr bwMode="auto">
              <a:xfrm>
                <a:off x="2576" y="2265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8" name="Freeform 2797"/>
              <p:cNvSpPr>
                <a:spLocks/>
              </p:cNvSpPr>
              <p:nvPr/>
            </p:nvSpPr>
            <p:spPr bwMode="auto">
              <a:xfrm>
                <a:off x="257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59" name="Freeform 2798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0" name="Freeform 2799"/>
              <p:cNvSpPr>
                <a:spLocks/>
              </p:cNvSpPr>
              <p:nvPr/>
            </p:nvSpPr>
            <p:spPr bwMode="auto">
              <a:xfrm>
                <a:off x="2577" y="2262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1" name="Freeform 2800"/>
              <p:cNvSpPr>
                <a:spLocks/>
              </p:cNvSpPr>
              <p:nvPr/>
            </p:nvSpPr>
            <p:spPr bwMode="auto">
              <a:xfrm>
                <a:off x="2579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2" name="Freeform 2801"/>
              <p:cNvSpPr>
                <a:spLocks/>
              </p:cNvSpPr>
              <p:nvPr/>
            </p:nvSpPr>
            <p:spPr bwMode="auto">
              <a:xfrm>
                <a:off x="2579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3" name="Freeform 2802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4" name="Freeform 2803"/>
              <p:cNvSpPr>
                <a:spLocks/>
              </p:cNvSpPr>
              <p:nvPr/>
            </p:nvSpPr>
            <p:spPr bwMode="auto">
              <a:xfrm>
                <a:off x="2580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5" name="Freeform 2804"/>
              <p:cNvSpPr>
                <a:spLocks/>
              </p:cNvSpPr>
              <p:nvPr/>
            </p:nvSpPr>
            <p:spPr bwMode="auto">
              <a:xfrm>
                <a:off x="2583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6" name="Freeform 2805"/>
              <p:cNvSpPr>
                <a:spLocks/>
              </p:cNvSpPr>
              <p:nvPr/>
            </p:nvSpPr>
            <p:spPr bwMode="auto">
              <a:xfrm>
                <a:off x="2583" y="2277"/>
                <a:ext cx="2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7" name="Freeform 2806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8" name="Freeform 2807"/>
              <p:cNvSpPr>
                <a:spLocks/>
              </p:cNvSpPr>
              <p:nvPr/>
            </p:nvSpPr>
            <p:spPr bwMode="auto">
              <a:xfrm>
                <a:off x="2585" y="2268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69" name="Freeform 2808"/>
              <p:cNvSpPr>
                <a:spLocks/>
              </p:cNvSpPr>
              <p:nvPr/>
            </p:nvSpPr>
            <p:spPr bwMode="auto">
              <a:xfrm>
                <a:off x="2589" y="2275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0" name="Freeform 2809"/>
              <p:cNvSpPr>
                <a:spLocks/>
              </p:cNvSpPr>
              <p:nvPr/>
            </p:nvSpPr>
            <p:spPr bwMode="auto">
              <a:xfrm>
                <a:off x="2589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1" name="Freeform 2810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2" name="Freeform 2811"/>
              <p:cNvSpPr>
                <a:spLocks/>
              </p:cNvSpPr>
              <p:nvPr/>
            </p:nvSpPr>
            <p:spPr bwMode="auto">
              <a:xfrm>
                <a:off x="2591" y="2269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3" name="Freeform 2812"/>
              <p:cNvSpPr>
                <a:spLocks/>
              </p:cNvSpPr>
              <p:nvPr/>
            </p:nvSpPr>
            <p:spPr bwMode="auto">
              <a:xfrm>
                <a:off x="2596" y="2276"/>
                <a:ext cx="1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4" name="Freeform 2813"/>
              <p:cNvSpPr>
                <a:spLocks/>
              </p:cNvSpPr>
              <p:nvPr/>
            </p:nvSpPr>
            <p:spPr bwMode="auto">
              <a:xfrm>
                <a:off x="2596" y="2282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5" name="Freeform 2814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6" name="Freeform 2815"/>
              <p:cNvSpPr>
                <a:spLocks/>
              </p:cNvSpPr>
              <p:nvPr/>
            </p:nvSpPr>
            <p:spPr bwMode="auto">
              <a:xfrm>
                <a:off x="2596" y="2269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7" name="Freeform 2816"/>
              <p:cNvSpPr>
                <a:spLocks/>
              </p:cNvSpPr>
              <p:nvPr/>
            </p:nvSpPr>
            <p:spPr bwMode="auto">
              <a:xfrm>
                <a:off x="2601" y="2275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8" name="Freeform 2817"/>
              <p:cNvSpPr>
                <a:spLocks/>
              </p:cNvSpPr>
              <p:nvPr/>
            </p:nvSpPr>
            <p:spPr bwMode="auto">
              <a:xfrm>
                <a:off x="2602" y="2281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79" name="Freeform 2818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0" name="Freeform 2819"/>
              <p:cNvSpPr>
                <a:spLocks/>
              </p:cNvSpPr>
              <p:nvPr/>
            </p:nvSpPr>
            <p:spPr bwMode="auto">
              <a:xfrm>
                <a:off x="2599" y="2268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1" name="Freeform 2820"/>
              <p:cNvSpPr>
                <a:spLocks/>
              </p:cNvSpPr>
              <p:nvPr/>
            </p:nvSpPr>
            <p:spPr bwMode="auto">
              <a:xfrm>
                <a:off x="2605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2" name="Line 2821"/>
              <p:cNvSpPr>
                <a:spLocks noChangeShapeType="1"/>
              </p:cNvSpPr>
              <p:nvPr/>
            </p:nvSpPr>
            <p:spPr bwMode="auto">
              <a:xfrm flipV="1">
                <a:off x="2608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3" name="Freeform 2822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4" name="Freeform 2823"/>
              <p:cNvSpPr>
                <a:spLocks/>
              </p:cNvSpPr>
              <p:nvPr/>
            </p:nvSpPr>
            <p:spPr bwMode="auto">
              <a:xfrm>
                <a:off x="2602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8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8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5" name="Freeform 2824"/>
              <p:cNvSpPr>
                <a:spLocks/>
              </p:cNvSpPr>
              <p:nvPr/>
            </p:nvSpPr>
            <p:spPr bwMode="auto">
              <a:xfrm>
                <a:off x="2609" y="2270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6" name="Freeform 2825"/>
              <p:cNvSpPr>
                <a:spLocks/>
              </p:cNvSpPr>
              <p:nvPr/>
            </p:nvSpPr>
            <p:spPr bwMode="auto">
              <a:xfrm>
                <a:off x="2613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7" name="Freeform 2826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8" name="Freeform 2827"/>
              <p:cNvSpPr>
                <a:spLocks/>
              </p:cNvSpPr>
              <p:nvPr/>
            </p:nvSpPr>
            <p:spPr bwMode="auto">
              <a:xfrm>
                <a:off x="2604" y="2262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989" name="Freeform 2828"/>
              <p:cNvSpPr>
                <a:spLocks/>
              </p:cNvSpPr>
              <p:nvPr/>
            </p:nvSpPr>
            <p:spPr bwMode="auto">
              <a:xfrm>
                <a:off x="2611" y="2265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grpSp>
          <p:nvGrpSpPr>
            <p:cNvPr id="422" name="Group 3030"/>
            <p:cNvGrpSpPr>
              <a:grpSpLocks/>
            </p:cNvGrpSpPr>
            <p:nvPr/>
          </p:nvGrpSpPr>
          <p:grpSpPr bwMode="auto">
            <a:xfrm>
              <a:off x="2451" y="2238"/>
              <a:ext cx="168" cy="591"/>
              <a:chOff x="2451" y="2238"/>
              <a:chExt cx="168" cy="591"/>
            </a:xfrm>
          </p:grpSpPr>
          <p:sp>
            <p:nvSpPr>
              <p:cNvPr id="590" name="Freeform 2830"/>
              <p:cNvSpPr>
                <a:spLocks/>
              </p:cNvSpPr>
              <p:nvPr/>
            </p:nvSpPr>
            <p:spPr bwMode="auto">
              <a:xfrm>
                <a:off x="2616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2" y="5"/>
                  </a:cxn>
                  <a:cxn ang="0">
                    <a:pos x="4" y="0"/>
                  </a:cxn>
                </a:cxnLst>
                <a:rect l="0" t="0" r="r" b="b"/>
                <a:pathLst>
                  <a:path w="4" h="10">
                    <a:moveTo>
                      <a:pt x="0" y="10"/>
                    </a:moveTo>
                    <a:lnTo>
                      <a:pt x="2" y="5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1" name="Freeform 2831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2" name="Freeform 2832"/>
              <p:cNvSpPr>
                <a:spLocks/>
              </p:cNvSpPr>
              <p:nvPr/>
            </p:nvSpPr>
            <p:spPr bwMode="auto">
              <a:xfrm>
                <a:off x="2605" y="2259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3" name="Freeform 2833"/>
              <p:cNvSpPr>
                <a:spLocks/>
              </p:cNvSpPr>
              <p:nvPr/>
            </p:nvSpPr>
            <p:spPr bwMode="auto">
              <a:xfrm>
                <a:off x="2612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4" name="Freeform 2834"/>
              <p:cNvSpPr>
                <a:spLocks/>
              </p:cNvSpPr>
              <p:nvPr/>
            </p:nvSpPr>
            <p:spPr bwMode="auto">
              <a:xfrm>
                <a:off x="2618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5" name="Freeform 2835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6" name="Freeform 2836"/>
              <p:cNvSpPr>
                <a:spLocks/>
              </p:cNvSpPr>
              <p:nvPr/>
            </p:nvSpPr>
            <p:spPr bwMode="auto">
              <a:xfrm>
                <a:off x="2481" y="2254"/>
                <a:ext cx="12" cy="7"/>
              </a:xfrm>
              <a:custGeom>
                <a:avLst/>
                <a:gdLst/>
                <a:ahLst/>
                <a:cxnLst>
                  <a:cxn ang="0">
                    <a:pos x="4" y="42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4" y="42"/>
                  </a:cxn>
                </a:cxnLst>
                <a:rect l="0" t="0" r="r" b="b"/>
                <a:pathLst>
                  <a:path w="72" h="42">
                    <a:moveTo>
                      <a:pt x="4" y="42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6"/>
                    </a:lnTo>
                    <a:lnTo>
                      <a:pt x="0" y="11"/>
                    </a:lnTo>
                    <a:lnTo>
                      <a:pt x="4" y="4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7" name="Freeform 2837"/>
              <p:cNvSpPr>
                <a:spLocks/>
              </p:cNvSpPr>
              <p:nvPr/>
            </p:nvSpPr>
            <p:spPr bwMode="auto">
              <a:xfrm>
                <a:off x="2487" y="2252"/>
                <a:ext cx="5" cy="3"/>
              </a:xfrm>
              <a:custGeom>
                <a:avLst/>
                <a:gdLst/>
                <a:ahLst/>
                <a:cxnLst>
                  <a:cxn ang="0">
                    <a:pos x="0" y="17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7"/>
                  </a:cxn>
                </a:cxnLst>
                <a:rect l="0" t="0" r="r" b="b"/>
                <a:pathLst>
                  <a:path w="34" h="17">
                    <a:moveTo>
                      <a:pt x="0" y="17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8" name="Freeform 2838"/>
              <p:cNvSpPr>
                <a:spLocks/>
              </p:cNvSpPr>
              <p:nvPr/>
            </p:nvSpPr>
            <p:spPr bwMode="auto">
              <a:xfrm>
                <a:off x="2492" y="2252"/>
                <a:ext cx="1" cy="2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599" name="Freeform 2839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0" name="Freeform 2840"/>
              <p:cNvSpPr>
                <a:spLocks/>
              </p:cNvSpPr>
              <p:nvPr/>
            </p:nvSpPr>
            <p:spPr bwMode="auto">
              <a:xfrm>
                <a:off x="2479" y="2248"/>
                <a:ext cx="13" cy="10"/>
              </a:xfrm>
              <a:custGeom>
                <a:avLst/>
                <a:gdLst/>
                <a:ahLst/>
                <a:cxnLst>
                  <a:cxn ang="0">
                    <a:pos x="13" y="59"/>
                  </a:cxn>
                  <a:cxn ang="0">
                    <a:pos x="43" y="43"/>
                  </a:cxn>
                  <a:cxn ang="0">
                    <a:pos x="72" y="26"/>
                  </a:cxn>
                  <a:cxn ang="0">
                    <a:pos x="59" y="0"/>
                  </a:cxn>
                  <a:cxn ang="0">
                    <a:pos x="30" y="16"/>
                  </a:cxn>
                  <a:cxn ang="0">
                    <a:pos x="0" y="32"/>
                  </a:cxn>
                  <a:cxn ang="0">
                    <a:pos x="13" y="59"/>
                  </a:cxn>
                </a:cxnLst>
                <a:rect l="0" t="0" r="r" b="b"/>
                <a:pathLst>
                  <a:path w="72" h="59">
                    <a:moveTo>
                      <a:pt x="13" y="59"/>
                    </a:moveTo>
                    <a:lnTo>
                      <a:pt x="43" y="43"/>
                    </a:lnTo>
                    <a:lnTo>
                      <a:pt x="72" y="26"/>
                    </a:lnTo>
                    <a:lnTo>
                      <a:pt x="59" y="0"/>
                    </a:lnTo>
                    <a:lnTo>
                      <a:pt x="30" y="16"/>
                    </a:lnTo>
                    <a:lnTo>
                      <a:pt x="0" y="32"/>
                    </a:lnTo>
                    <a:lnTo>
                      <a:pt x="13" y="5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1" name="Freeform 2841"/>
              <p:cNvSpPr>
                <a:spLocks/>
              </p:cNvSpPr>
              <p:nvPr/>
            </p:nvSpPr>
            <p:spPr bwMode="auto">
              <a:xfrm>
                <a:off x="2484" y="2246"/>
                <a:ext cx="5" cy="5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10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10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2" name="Freeform 2842"/>
              <p:cNvSpPr>
                <a:spLocks/>
              </p:cNvSpPr>
              <p:nvPr/>
            </p:nvSpPr>
            <p:spPr bwMode="auto">
              <a:xfrm>
                <a:off x="2488" y="2246"/>
                <a:ext cx="1" cy="2"/>
              </a:xfrm>
              <a:custGeom>
                <a:avLst/>
                <a:gdLst/>
                <a:ahLst/>
                <a:cxnLst>
                  <a:cxn ang="0">
                    <a:pos x="5" y="10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10">
                    <a:moveTo>
                      <a:pt x="5" y="10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3" name="Freeform 2843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4" name="Freeform 2844"/>
              <p:cNvSpPr>
                <a:spLocks/>
              </p:cNvSpPr>
              <p:nvPr/>
            </p:nvSpPr>
            <p:spPr bwMode="auto">
              <a:xfrm>
                <a:off x="2477" y="2243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5" name="Freeform 2845"/>
              <p:cNvSpPr>
                <a:spLocks/>
              </p:cNvSpPr>
              <p:nvPr/>
            </p:nvSpPr>
            <p:spPr bwMode="auto">
              <a:xfrm>
                <a:off x="2481" y="2242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6" name="Freeform 2846"/>
              <p:cNvSpPr>
                <a:spLocks/>
              </p:cNvSpPr>
              <p:nvPr/>
            </p:nvSpPr>
            <p:spPr bwMode="auto">
              <a:xfrm>
                <a:off x="2484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7" name="Freeform 2847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8" name="Freeform 2848"/>
              <p:cNvSpPr>
                <a:spLocks/>
              </p:cNvSpPr>
              <p:nvPr/>
            </p:nvSpPr>
            <p:spPr bwMode="auto">
              <a:xfrm>
                <a:off x="2474" y="2239"/>
                <a:ext cx="10" cy="13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09" name="Freeform 2849"/>
              <p:cNvSpPr>
                <a:spLocks/>
              </p:cNvSpPr>
              <p:nvPr/>
            </p:nvSpPr>
            <p:spPr bwMode="auto">
              <a:xfrm>
                <a:off x="2477" y="2239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0" name="Freeform 2850"/>
              <p:cNvSpPr>
                <a:spLocks/>
              </p:cNvSpPr>
              <p:nvPr/>
            </p:nvSpPr>
            <p:spPr bwMode="auto">
              <a:xfrm>
                <a:off x="2478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1" name="Freeform 2851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2" name="Freeform 2852"/>
              <p:cNvSpPr>
                <a:spLocks/>
              </p:cNvSpPr>
              <p:nvPr/>
            </p:nvSpPr>
            <p:spPr bwMode="auto">
              <a:xfrm>
                <a:off x="2471" y="2238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3" name="Freeform 2853"/>
              <p:cNvSpPr>
                <a:spLocks/>
              </p:cNvSpPr>
              <p:nvPr/>
            </p:nvSpPr>
            <p:spPr bwMode="auto">
              <a:xfrm>
                <a:off x="2471" y="2238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4" name="Freeform 2854"/>
              <p:cNvSpPr>
                <a:spLocks/>
              </p:cNvSpPr>
              <p:nvPr/>
            </p:nvSpPr>
            <p:spPr bwMode="auto">
              <a:xfrm>
                <a:off x="2471" y="2238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5" name="Freeform 2855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6" name="Freeform 2856"/>
              <p:cNvSpPr>
                <a:spLocks/>
              </p:cNvSpPr>
              <p:nvPr/>
            </p:nvSpPr>
            <p:spPr bwMode="auto">
              <a:xfrm>
                <a:off x="2466" y="2238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7" name="Freeform 2857"/>
              <p:cNvSpPr>
                <a:spLocks/>
              </p:cNvSpPr>
              <p:nvPr/>
            </p:nvSpPr>
            <p:spPr bwMode="auto">
              <a:xfrm>
                <a:off x="2465" y="2239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8" name="Freeform 2858"/>
              <p:cNvSpPr>
                <a:spLocks/>
              </p:cNvSpPr>
              <p:nvPr/>
            </p:nvSpPr>
            <p:spPr bwMode="auto">
              <a:xfrm>
                <a:off x="2465" y="2239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19" name="Freeform 2859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0" name="Freeform 2860"/>
              <p:cNvSpPr>
                <a:spLocks/>
              </p:cNvSpPr>
              <p:nvPr/>
            </p:nvSpPr>
            <p:spPr bwMode="auto">
              <a:xfrm>
                <a:off x="2460" y="2239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1" name="Freeform 2861"/>
              <p:cNvSpPr>
                <a:spLocks/>
              </p:cNvSpPr>
              <p:nvPr/>
            </p:nvSpPr>
            <p:spPr bwMode="auto">
              <a:xfrm>
                <a:off x="2459" y="2242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2" name="Freeform 2862"/>
              <p:cNvSpPr>
                <a:spLocks/>
              </p:cNvSpPr>
              <p:nvPr/>
            </p:nvSpPr>
            <p:spPr bwMode="auto">
              <a:xfrm>
                <a:off x="2459" y="2242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3" name="Freeform 2863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4" name="Freeform 2864"/>
              <p:cNvSpPr>
                <a:spLocks/>
              </p:cNvSpPr>
              <p:nvPr/>
            </p:nvSpPr>
            <p:spPr bwMode="auto">
              <a:xfrm>
                <a:off x="2455" y="2243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5" name="Freeform 2865"/>
              <p:cNvSpPr>
                <a:spLocks/>
              </p:cNvSpPr>
              <p:nvPr/>
            </p:nvSpPr>
            <p:spPr bwMode="auto">
              <a:xfrm>
                <a:off x="2455" y="2247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9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9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6" name="Line 2866"/>
              <p:cNvSpPr>
                <a:spLocks noChangeShapeType="1"/>
              </p:cNvSpPr>
              <p:nvPr/>
            </p:nvSpPr>
            <p:spPr bwMode="auto">
              <a:xfrm flipH="1">
                <a:off x="2455" y="2247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7" name="Freeform 2867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8" name="Freeform 2868"/>
              <p:cNvSpPr>
                <a:spLocks/>
              </p:cNvSpPr>
              <p:nvPr/>
            </p:nvSpPr>
            <p:spPr bwMode="auto">
              <a:xfrm>
                <a:off x="2453" y="2248"/>
                <a:ext cx="12" cy="10"/>
              </a:xfrm>
              <a:custGeom>
                <a:avLst/>
                <a:gdLst/>
                <a:ahLst/>
                <a:cxnLst>
                  <a:cxn ang="0">
                    <a:pos x="73" y="32"/>
                  </a:cxn>
                  <a:cxn ang="0">
                    <a:pos x="43" y="16"/>
                  </a:cxn>
                  <a:cxn ang="0">
                    <a:pos x="13" y="0"/>
                  </a:cxn>
                  <a:cxn ang="0">
                    <a:pos x="0" y="26"/>
                  </a:cxn>
                  <a:cxn ang="0">
                    <a:pos x="30" y="43"/>
                  </a:cxn>
                  <a:cxn ang="0">
                    <a:pos x="60" y="59"/>
                  </a:cxn>
                  <a:cxn ang="0">
                    <a:pos x="73" y="32"/>
                  </a:cxn>
                </a:cxnLst>
                <a:rect l="0" t="0" r="r" b="b"/>
                <a:pathLst>
                  <a:path w="73" h="59">
                    <a:moveTo>
                      <a:pt x="73" y="32"/>
                    </a:moveTo>
                    <a:lnTo>
                      <a:pt x="43" y="16"/>
                    </a:lnTo>
                    <a:lnTo>
                      <a:pt x="13" y="0"/>
                    </a:lnTo>
                    <a:lnTo>
                      <a:pt x="0" y="26"/>
                    </a:lnTo>
                    <a:lnTo>
                      <a:pt x="30" y="43"/>
                    </a:lnTo>
                    <a:lnTo>
                      <a:pt x="60" y="59"/>
                    </a:lnTo>
                    <a:lnTo>
                      <a:pt x="73" y="3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29" name="Freeform 2869"/>
              <p:cNvSpPr>
                <a:spLocks/>
              </p:cNvSpPr>
              <p:nvPr/>
            </p:nvSpPr>
            <p:spPr bwMode="auto">
              <a:xfrm>
                <a:off x="2452" y="2252"/>
                <a:ext cx="5" cy="3"/>
              </a:xfrm>
              <a:custGeom>
                <a:avLst/>
                <a:gdLst/>
                <a:ahLst/>
                <a:cxnLst>
                  <a:cxn ang="0">
                    <a:pos x="34" y="17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7"/>
                  </a:cxn>
                </a:cxnLst>
                <a:rect l="0" t="0" r="r" b="b"/>
                <a:pathLst>
                  <a:path w="34" h="17">
                    <a:moveTo>
                      <a:pt x="34" y="17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0" name="Freeform 2870"/>
              <p:cNvSpPr>
                <a:spLocks/>
              </p:cNvSpPr>
              <p:nvPr/>
            </p:nvSpPr>
            <p:spPr bwMode="auto">
              <a:xfrm>
                <a:off x="2452" y="2252"/>
                <a:ext cx="1" cy="2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1" name="Freeform 2871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2" name="Freeform 2872"/>
              <p:cNvSpPr>
                <a:spLocks/>
              </p:cNvSpPr>
              <p:nvPr/>
            </p:nvSpPr>
            <p:spPr bwMode="auto">
              <a:xfrm>
                <a:off x="2451" y="2254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6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9" y="42"/>
                  </a:cxn>
                  <a:cxn ang="0">
                    <a:pos x="73" y="11"/>
                  </a:cxn>
                </a:cxnLst>
                <a:rect l="0" t="0" r="r" b="b"/>
                <a:pathLst>
                  <a:path w="73" h="42">
                    <a:moveTo>
                      <a:pt x="73" y="11"/>
                    </a:moveTo>
                    <a:lnTo>
                      <a:pt x="39" y="6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9" y="42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3" name="Freeform 2873"/>
              <p:cNvSpPr>
                <a:spLocks/>
              </p:cNvSpPr>
              <p:nvPr/>
            </p:nvSpPr>
            <p:spPr bwMode="auto">
              <a:xfrm>
                <a:off x="2451" y="2259"/>
                <a:ext cx="6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  <a:cxn ang="0">
                    <a:pos x="34" y="6"/>
                  </a:cxn>
                </a:cxnLst>
                <a:rect l="0" t="0" r="r" b="b"/>
                <a:pathLst>
                  <a:path w="34" h="12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2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4" name="Freeform 2874"/>
              <p:cNvSpPr>
                <a:spLocks/>
              </p:cNvSpPr>
              <p:nvPr/>
            </p:nvSpPr>
            <p:spPr bwMode="auto">
              <a:xfrm>
                <a:off x="2451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2"/>
                  </a:cxn>
                </a:cxnLst>
                <a:rect l="0" t="0" r="r" b="b"/>
                <a:pathLst>
                  <a:path h="12">
                    <a:moveTo>
                      <a:pt x="0" y="0"/>
                    </a:moveTo>
                    <a:lnTo>
                      <a:pt x="0" y="6"/>
                    </a:lnTo>
                    <a:lnTo>
                      <a:pt x="0" y="12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5" name="Freeform 2875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6" name="Freeform 2876"/>
              <p:cNvSpPr>
                <a:spLocks/>
              </p:cNvSpPr>
              <p:nvPr/>
            </p:nvSpPr>
            <p:spPr bwMode="auto">
              <a:xfrm>
                <a:off x="2451" y="2259"/>
                <a:ext cx="12" cy="7"/>
              </a:xfrm>
              <a:custGeom>
                <a:avLst/>
                <a:gdLst/>
                <a:ahLst/>
                <a:cxnLst>
                  <a:cxn ang="0">
                    <a:pos x="69" y="0"/>
                  </a:cxn>
                  <a:cxn ang="0">
                    <a:pos x="34" y="6"/>
                  </a:cxn>
                  <a:cxn ang="0">
                    <a:pos x="0" y="12"/>
                  </a:cxn>
                  <a:cxn ang="0">
                    <a:pos x="5" y="41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9" y="0"/>
                  </a:cxn>
                </a:cxnLst>
                <a:rect l="0" t="0" r="r" b="b"/>
                <a:pathLst>
                  <a:path w="73" h="41">
                    <a:moveTo>
                      <a:pt x="69" y="0"/>
                    </a:moveTo>
                    <a:lnTo>
                      <a:pt x="34" y="6"/>
                    </a:lnTo>
                    <a:lnTo>
                      <a:pt x="0" y="12"/>
                    </a:lnTo>
                    <a:lnTo>
                      <a:pt x="5" y="41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9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7" name="Freeform 2877"/>
              <p:cNvSpPr>
                <a:spLocks/>
              </p:cNvSpPr>
              <p:nvPr/>
            </p:nvSpPr>
            <p:spPr bwMode="auto">
              <a:xfrm>
                <a:off x="2452" y="2265"/>
                <a:ext cx="5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6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6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8" name="Freeform 2878"/>
              <p:cNvSpPr>
                <a:spLocks/>
              </p:cNvSpPr>
              <p:nvPr/>
            </p:nvSpPr>
            <p:spPr bwMode="auto">
              <a:xfrm>
                <a:off x="245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4"/>
                  </a:cxn>
                  <a:cxn ang="0">
                    <a:pos x="3" y="10"/>
                  </a:cxn>
                </a:cxnLst>
                <a:rect l="0" t="0" r="r" b="b"/>
                <a:pathLst>
                  <a:path w="3" h="10">
                    <a:moveTo>
                      <a:pt x="0" y="0"/>
                    </a:moveTo>
                    <a:lnTo>
                      <a:pt x="1" y="4"/>
                    </a:lnTo>
                    <a:lnTo>
                      <a:pt x="3" y="1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39" name="Freeform 2879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0" name="Freeform 2880"/>
              <p:cNvSpPr>
                <a:spLocks/>
              </p:cNvSpPr>
              <p:nvPr/>
            </p:nvSpPr>
            <p:spPr bwMode="auto">
              <a:xfrm>
                <a:off x="2452" y="2262"/>
                <a:ext cx="13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1" name="Freeform 2881"/>
              <p:cNvSpPr>
                <a:spLocks/>
              </p:cNvSpPr>
              <p:nvPr/>
            </p:nvSpPr>
            <p:spPr bwMode="auto">
              <a:xfrm>
                <a:off x="2455" y="2270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4" y="21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4" y="21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2" name="Freeform 2882"/>
              <p:cNvSpPr>
                <a:spLocks/>
              </p:cNvSpPr>
              <p:nvPr/>
            </p:nvSpPr>
            <p:spPr bwMode="auto">
              <a:xfrm>
                <a:off x="2455" y="2272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5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4" y="5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3" name="Freeform 2883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4" name="Freeform 2884"/>
              <p:cNvSpPr>
                <a:spLocks/>
              </p:cNvSpPr>
              <p:nvPr/>
            </p:nvSpPr>
            <p:spPr bwMode="auto">
              <a:xfrm>
                <a:off x="2456" y="2265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7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7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5" name="Freeform 2885"/>
              <p:cNvSpPr>
                <a:spLocks/>
              </p:cNvSpPr>
              <p:nvPr/>
            </p:nvSpPr>
            <p:spPr bwMode="auto">
              <a:xfrm>
                <a:off x="2459" y="2273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5"/>
                  </a:cxn>
                  <a:cxn ang="0">
                    <a:pos x="3" y="29"/>
                  </a:cxn>
                  <a:cxn ang="0">
                    <a:pos x="8" y="32"/>
                  </a:cxn>
                  <a:cxn ang="0">
                    <a:pos x="24" y="0"/>
                  </a:cxn>
                </a:cxnLst>
                <a:rect l="0" t="0" r="r" b="b"/>
                <a:pathLst>
                  <a:path w="24" h="32">
                    <a:moveTo>
                      <a:pt x="24" y="0"/>
                    </a:moveTo>
                    <a:lnTo>
                      <a:pt x="0" y="25"/>
                    </a:lnTo>
                    <a:lnTo>
                      <a:pt x="3" y="29"/>
                    </a:lnTo>
                    <a:lnTo>
                      <a:pt x="8" y="32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6" name="Freeform 2886"/>
              <p:cNvSpPr>
                <a:spLocks/>
              </p:cNvSpPr>
              <p:nvPr/>
            </p:nvSpPr>
            <p:spPr bwMode="auto">
              <a:xfrm>
                <a:off x="2459" y="2277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4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7" name="Freeform 2887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8" name="Freeform 2888"/>
              <p:cNvSpPr>
                <a:spLocks/>
              </p:cNvSpPr>
              <p:nvPr/>
            </p:nvSpPr>
            <p:spPr bwMode="auto">
              <a:xfrm>
                <a:off x="2460" y="2268"/>
                <a:ext cx="10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3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3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49" name="Freeform 2889"/>
              <p:cNvSpPr>
                <a:spLocks/>
              </p:cNvSpPr>
              <p:nvPr/>
            </p:nvSpPr>
            <p:spPr bwMode="auto">
              <a:xfrm>
                <a:off x="2465" y="2275"/>
                <a:ext cx="2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0" name="Freeform 2890"/>
              <p:cNvSpPr>
                <a:spLocks/>
              </p:cNvSpPr>
              <p:nvPr/>
            </p:nvSpPr>
            <p:spPr bwMode="auto">
              <a:xfrm>
                <a:off x="2465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1" name="Freeform 2891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2" name="Freeform 2892"/>
              <p:cNvSpPr>
                <a:spLocks/>
              </p:cNvSpPr>
              <p:nvPr/>
            </p:nvSpPr>
            <p:spPr bwMode="auto">
              <a:xfrm>
                <a:off x="2466" y="2269"/>
                <a:ext cx="7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3" name="Freeform 2893"/>
              <p:cNvSpPr>
                <a:spLocks/>
              </p:cNvSpPr>
              <p:nvPr/>
            </p:nvSpPr>
            <p:spPr bwMode="auto">
              <a:xfrm>
                <a:off x="2471" y="2276"/>
                <a:ext cx="2" cy="6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4" name="Freeform 2894"/>
              <p:cNvSpPr>
                <a:spLocks/>
              </p:cNvSpPr>
              <p:nvPr/>
            </p:nvSpPr>
            <p:spPr bwMode="auto">
              <a:xfrm>
                <a:off x="2471" y="2282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5" name="Freeform 2895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6" name="Freeform 2896"/>
              <p:cNvSpPr>
                <a:spLocks/>
              </p:cNvSpPr>
              <p:nvPr/>
            </p:nvSpPr>
            <p:spPr bwMode="auto">
              <a:xfrm>
                <a:off x="2471" y="2269"/>
                <a:ext cx="7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7" name="Freeform 2897"/>
              <p:cNvSpPr>
                <a:spLocks/>
              </p:cNvSpPr>
              <p:nvPr/>
            </p:nvSpPr>
            <p:spPr bwMode="auto">
              <a:xfrm>
                <a:off x="2477" y="2275"/>
                <a:ext cx="2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8" name="Freeform 2898"/>
              <p:cNvSpPr>
                <a:spLocks/>
              </p:cNvSpPr>
              <p:nvPr/>
            </p:nvSpPr>
            <p:spPr bwMode="auto">
              <a:xfrm>
                <a:off x="2478" y="2281"/>
                <a:ext cx="1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59" name="Freeform 2899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0" name="Freeform 2900"/>
              <p:cNvSpPr>
                <a:spLocks/>
              </p:cNvSpPr>
              <p:nvPr/>
            </p:nvSpPr>
            <p:spPr bwMode="auto">
              <a:xfrm>
                <a:off x="2474" y="2268"/>
                <a:ext cx="10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2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2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1" name="Freeform 2901"/>
              <p:cNvSpPr>
                <a:spLocks/>
              </p:cNvSpPr>
              <p:nvPr/>
            </p:nvSpPr>
            <p:spPr bwMode="auto">
              <a:xfrm>
                <a:off x="2481" y="2273"/>
                <a:ext cx="4" cy="5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1"/>
                  </a:cxn>
                  <a:cxn ang="0">
                    <a:pos x="23" y="26"/>
                  </a:cxn>
                  <a:cxn ang="0">
                    <a:pos x="0" y="0"/>
                  </a:cxn>
                </a:cxnLst>
                <a:rect l="0" t="0" r="r" b="b"/>
                <a:pathLst>
                  <a:path w="23" h="31">
                    <a:moveTo>
                      <a:pt x="0" y="0"/>
                    </a:moveTo>
                    <a:lnTo>
                      <a:pt x="15" y="31"/>
                    </a:lnTo>
                    <a:lnTo>
                      <a:pt x="23" y="2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2" name="Line 2902"/>
              <p:cNvSpPr>
                <a:spLocks noChangeShapeType="1"/>
              </p:cNvSpPr>
              <p:nvPr/>
            </p:nvSpPr>
            <p:spPr bwMode="auto">
              <a:xfrm flipV="1">
                <a:off x="2484" y="2278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3" name="Freeform 2903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4" name="Freeform 2904"/>
              <p:cNvSpPr>
                <a:spLocks/>
              </p:cNvSpPr>
              <p:nvPr/>
            </p:nvSpPr>
            <p:spPr bwMode="auto">
              <a:xfrm>
                <a:off x="2477" y="2265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3" y="48"/>
                  </a:cxn>
                  <a:cxn ang="0">
                    <a:pos x="46" y="74"/>
                  </a:cxn>
                  <a:cxn ang="0">
                    <a:pos x="67" y="53"/>
                  </a:cxn>
                  <a:cxn ang="0">
                    <a:pos x="44" y="27"/>
                  </a:cxn>
                  <a:cxn ang="0">
                    <a:pos x="20" y="0"/>
                  </a:cxn>
                  <a:cxn ang="0">
                    <a:pos x="0" y="21"/>
                  </a:cxn>
                </a:cxnLst>
                <a:rect l="0" t="0" r="r" b="b"/>
                <a:pathLst>
                  <a:path w="67" h="74">
                    <a:moveTo>
                      <a:pt x="0" y="21"/>
                    </a:moveTo>
                    <a:lnTo>
                      <a:pt x="23" y="48"/>
                    </a:lnTo>
                    <a:lnTo>
                      <a:pt x="46" y="74"/>
                    </a:lnTo>
                    <a:lnTo>
                      <a:pt x="67" y="53"/>
                    </a:lnTo>
                    <a:lnTo>
                      <a:pt x="44" y="27"/>
                    </a:lnTo>
                    <a:lnTo>
                      <a:pt x="20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5" name="Freeform 2905"/>
              <p:cNvSpPr>
                <a:spLocks/>
              </p:cNvSpPr>
              <p:nvPr/>
            </p:nvSpPr>
            <p:spPr bwMode="auto">
              <a:xfrm>
                <a:off x="2484" y="2270"/>
                <a:ext cx="6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3" y="26"/>
                  </a:cxn>
                  <a:cxn ang="0">
                    <a:pos x="26" y="22"/>
                  </a:cxn>
                  <a:cxn ang="0">
                    <a:pos x="30" y="16"/>
                  </a:cxn>
                  <a:cxn ang="0">
                    <a:pos x="0" y="0"/>
                  </a:cxn>
                </a:cxnLst>
                <a:rect l="0" t="0" r="r" b="b"/>
                <a:pathLst>
                  <a:path w="30" h="26">
                    <a:moveTo>
                      <a:pt x="0" y="0"/>
                    </a:moveTo>
                    <a:lnTo>
                      <a:pt x="23" y="26"/>
                    </a:lnTo>
                    <a:lnTo>
                      <a:pt x="26" y="22"/>
                    </a:lnTo>
                    <a:lnTo>
                      <a:pt x="30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6" name="Freeform 2906"/>
              <p:cNvSpPr>
                <a:spLocks/>
              </p:cNvSpPr>
              <p:nvPr/>
            </p:nvSpPr>
            <p:spPr bwMode="auto">
              <a:xfrm>
                <a:off x="2488" y="2272"/>
                <a:ext cx="2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7" name="Freeform 2907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8" name="Freeform 2908"/>
              <p:cNvSpPr>
                <a:spLocks/>
              </p:cNvSpPr>
              <p:nvPr/>
            </p:nvSpPr>
            <p:spPr bwMode="auto">
              <a:xfrm>
                <a:off x="2479" y="2262"/>
                <a:ext cx="13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1" y="45"/>
                  </a:cxn>
                  <a:cxn ang="0">
                    <a:pos x="61" y="61"/>
                  </a:cxn>
                  <a:cxn ang="0">
                    <a:pos x="75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5" h="61">
                    <a:moveTo>
                      <a:pt x="0" y="28"/>
                    </a:moveTo>
                    <a:lnTo>
                      <a:pt x="31" y="45"/>
                    </a:lnTo>
                    <a:lnTo>
                      <a:pt x="61" y="61"/>
                    </a:lnTo>
                    <a:lnTo>
                      <a:pt x="75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69" name="Freeform 2909"/>
              <p:cNvSpPr>
                <a:spLocks/>
              </p:cNvSpPr>
              <p:nvPr/>
            </p:nvSpPr>
            <p:spPr bwMode="auto">
              <a:xfrm>
                <a:off x="2487" y="2265"/>
                <a:ext cx="5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1" y="16"/>
                  </a:cxn>
                  <a:cxn ang="0">
                    <a:pos x="32" y="11"/>
                  </a:cxn>
                  <a:cxn ang="0">
                    <a:pos x="34" y="6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1" y="16"/>
                    </a:lnTo>
                    <a:lnTo>
                      <a:pt x="32" y="11"/>
                    </a:lnTo>
                    <a:lnTo>
                      <a:pt x="34" y="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0" name="Freeform 2910"/>
              <p:cNvSpPr>
                <a:spLocks/>
              </p:cNvSpPr>
              <p:nvPr/>
            </p:nvSpPr>
            <p:spPr bwMode="auto">
              <a:xfrm>
                <a:off x="2492" y="2266"/>
                <a:ext cx="1" cy="2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1" y="5"/>
                  </a:cxn>
                  <a:cxn ang="0">
                    <a:pos x="3" y="0"/>
                  </a:cxn>
                </a:cxnLst>
                <a:rect l="0" t="0" r="r" b="b"/>
                <a:pathLst>
                  <a:path w="3" h="10">
                    <a:moveTo>
                      <a:pt x="0" y="10"/>
                    </a:moveTo>
                    <a:lnTo>
                      <a:pt x="1" y="5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1" name="Freeform 2911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2" name="Freeform 2912"/>
              <p:cNvSpPr>
                <a:spLocks/>
              </p:cNvSpPr>
              <p:nvPr/>
            </p:nvSpPr>
            <p:spPr bwMode="auto">
              <a:xfrm>
                <a:off x="2481" y="2259"/>
                <a:ext cx="12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1"/>
                  </a:cxn>
                  <a:cxn ang="0">
                    <a:pos x="72" y="12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1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1"/>
                    </a:lnTo>
                    <a:lnTo>
                      <a:pt x="72" y="12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3" name="Freeform 2913"/>
              <p:cNvSpPr>
                <a:spLocks/>
              </p:cNvSpPr>
              <p:nvPr/>
            </p:nvSpPr>
            <p:spPr bwMode="auto">
              <a:xfrm>
                <a:off x="2487" y="2259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2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2">
                    <a:moveTo>
                      <a:pt x="0" y="6"/>
                    </a:moveTo>
                    <a:lnTo>
                      <a:pt x="34" y="12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4" name="Freeform 2914"/>
              <p:cNvSpPr>
                <a:spLocks/>
              </p:cNvSpPr>
              <p:nvPr/>
            </p:nvSpPr>
            <p:spPr bwMode="auto">
              <a:xfrm>
                <a:off x="2493" y="2259"/>
                <a:ext cx="1" cy="2"/>
              </a:xfrm>
              <a:custGeom>
                <a:avLst/>
                <a:gdLst/>
                <a:ahLst/>
                <a:cxnLst>
                  <a:cxn ang="0">
                    <a:pos x="0" y="12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2">
                    <a:moveTo>
                      <a:pt x="0" y="12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5" name="Freeform 2915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6" name="Freeform 2916"/>
              <p:cNvSpPr>
                <a:spLocks/>
              </p:cNvSpPr>
              <p:nvPr/>
            </p:nvSpPr>
            <p:spPr bwMode="auto">
              <a:xfrm>
                <a:off x="2605" y="2799"/>
                <a:ext cx="13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7" name="Freeform 2917"/>
              <p:cNvSpPr>
                <a:spLocks/>
              </p:cNvSpPr>
              <p:nvPr/>
            </p:nvSpPr>
            <p:spPr bwMode="auto">
              <a:xfrm>
                <a:off x="2611" y="2798"/>
                <a:ext cx="6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8" name="Freeform 2918"/>
              <p:cNvSpPr>
                <a:spLocks/>
              </p:cNvSpPr>
              <p:nvPr/>
            </p:nvSpPr>
            <p:spPr bwMode="auto">
              <a:xfrm>
                <a:off x="2616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79" name="Freeform 2919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0" name="Freeform 2920"/>
              <p:cNvSpPr>
                <a:spLocks/>
              </p:cNvSpPr>
              <p:nvPr/>
            </p:nvSpPr>
            <p:spPr bwMode="auto">
              <a:xfrm>
                <a:off x="2604" y="2793"/>
                <a:ext cx="12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29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29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1" name="Freeform 2921"/>
              <p:cNvSpPr>
                <a:spLocks/>
              </p:cNvSpPr>
              <p:nvPr/>
            </p:nvSpPr>
            <p:spPr bwMode="auto">
              <a:xfrm>
                <a:off x="2609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30" y="9"/>
                  </a:cxn>
                  <a:cxn ang="0">
                    <a:pos x="28" y="5"/>
                  </a:cxn>
                  <a:cxn ang="0">
                    <a:pos x="25" y="0"/>
                  </a:cxn>
                  <a:cxn ang="0">
                    <a:pos x="0" y="26"/>
                  </a:cxn>
                </a:cxnLst>
                <a:rect l="0" t="0" r="r" b="b"/>
                <a:pathLst>
                  <a:path w="30" h="26">
                    <a:moveTo>
                      <a:pt x="0" y="26"/>
                    </a:moveTo>
                    <a:lnTo>
                      <a:pt x="30" y="9"/>
                    </a:lnTo>
                    <a:lnTo>
                      <a:pt x="28" y="5"/>
                    </a:lnTo>
                    <a:lnTo>
                      <a:pt x="25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2" name="Freeform 2922"/>
              <p:cNvSpPr>
                <a:spLocks/>
              </p:cNvSpPr>
              <p:nvPr/>
            </p:nvSpPr>
            <p:spPr bwMode="auto">
              <a:xfrm>
                <a:off x="2613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3" name="Freeform 2923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4" name="Freeform 2924"/>
              <p:cNvSpPr>
                <a:spLocks/>
              </p:cNvSpPr>
              <p:nvPr/>
            </p:nvSpPr>
            <p:spPr bwMode="auto">
              <a:xfrm>
                <a:off x="2601" y="2788"/>
                <a:ext cx="12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5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5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5" name="Freeform 2925"/>
              <p:cNvSpPr>
                <a:spLocks/>
              </p:cNvSpPr>
              <p:nvPr/>
            </p:nvSpPr>
            <p:spPr bwMode="auto">
              <a:xfrm>
                <a:off x="2605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6" name="Freeform 2926"/>
              <p:cNvSpPr>
                <a:spLocks/>
              </p:cNvSpPr>
              <p:nvPr/>
            </p:nvSpPr>
            <p:spPr bwMode="auto">
              <a:xfrm>
                <a:off x="2608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5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5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7" name="Freeform 2927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8" name="Freeform 2928"/>
              <p:cNvSpPr>
                <a:spLocks/>
              </p:cNvSpPr>
              <p:nvPr/>
            </p:nvSpPr>
            <p:spPr bwMode="auto">
              <a:xfrm>
                <a:off x="2599" y="2785"/>
                <a:ext cx="9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89" name="Freeform 2929"/>
              <p:cNvSpPr>
                <a:spLocks/>
              </p:cNvSpPr>
              <p:nvPr/>
            </p:nvSpPr>
            <p:spPr bwMode="auto">
              <a:xfrm>
                <a:off x="2601" y="2784"/>
                <a:ext cx="3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0" name="Freeform 2930"/>
              <p:cNvSpPr>
                <a:spLocks/>
              </p:cNvSpPr>
              <p:nvPr/>
            </p:nvSpPr>
            <p:spPr bwMode="auto">
              <a:xfrm>
                <a:off x="2602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1" name="Freeform 2931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2" name="Freeform 2932"/>
              <p:cNvSpPr>
                <a:spLocks/>
              </p:cNvSpPr>
              <p:nvPr/>
            </p:nvSpPr>
            <p:spPr bwMode="auto">
              <a:xfrm>
                <a:off x="2596" y="2783"/>
                <a:ext cx="6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3" name="Freeform 2933"/>
              <p:cNvSpPr>
                <a:spLocks/>
              </p:cNvSpPr>
              <p:nvPr/>
            </p:nvSpPr>
            <p:spPr bwMode="auto">
              <a:xfrm>
                <a:off x="2596" y="2783"/>
                <a:ext cx="1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4" name="Freeform 2934"/>
              <p:cNvSpPr>
                <a:spLocks/>
              </p:cNvSpPr>
              <p:nvPr/>
            </p:nvSpPr>
            <p:spPr bwMode="auto">
              <a:xfrm>
                <a:off x="2596" y="2783"/>
                <a:ext cx="1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5" name="Freeform 2935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6" name="Freeform 2936"/>
              <p:cNvSpPr>
                <a:spLocks/>
              </p:cNvSpPr>
              <p:nvPr/>
            </p:nvSpPr>
            <p:spPr bwMode="auto">
              <a:xfrm>
                <a:off x="2591" y="2783"/>
                <a:ext cx="6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7" name="Freeform 2937"/>
              <p:cNvSpPr>
                <a:spLocks/>
              </p:cNvSpPr>
              <p:nvPr/>
            </p:nvSpPr>
            <p:spPr bwMode="auto">
              <a:xfrm>
                <a:off x="2589" y="2784"/>
                <a:ext cx="3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8" name="Freeform 2938"/>
              <p:cNvSpPr>
                <a:spLocks/>
              </p:cNvSpPr>
              <p:nvPr/>
            </p:nvSpPr>
            <p:spPr bwMode="auto">
              <a:xfrm>
                <a:off x="2589" y="2784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699" name="Freeform 2939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0" name="Freeform 2940"/>
              <p:cNvSpPr>
                <a:spLocks/>
              </p:cNvSpPr>
              <p:nvPr/>
            </p:nvSpPr>
            <p:spPr bwMode="auto">
              <a:xfrm>
                <a:off x="2585" y="2785"/>
                <a:ext cx="9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1" name="Freeform 2941"/>
              <p:cNvSpPr>
                <a:spLocks/>
              </p:cNvSpPr>
              <p:nvPr/>
            </p:nvSpPr>
            <p:spPr bwMode="auto">
              <a:xfrm>
                <a:off x="2583" y="2787"/>
                <a:ext cx="4" cy="5"/>
              </a:xfrm>
              <a:custGeom>
                <a:avLst/>
                <a:gdLst/>
                <a:ahLst/>
                <a:cxnLst>
                  <a:cxn ang="0">
                    <a:pos x="26" y="33"/>
                  </a:cxn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  <a:cxn ang="0">
                    <a:pos x="26" y="33"/>
                  </a:cxn>
                </a:cxnLst>
                <a:rect l="0" t="0" r="r" b="b"/>
                <a:pathLst>
                  <a:path w="26" h="33">
                    <a:moveTo>
                      <a:pt x="26" y="33"/>
                    </a:moveTo>
                    <a:lnTo>
                      <a:pt x="10" y="0"/>
                    </a:lnTo>
                    <a:lnTo>
                      <a:pt x="6" y="4"/>
                    </a:lnTo>
                    <a:lnTo>
                      <a:pt x="0" y="8"/>
                    </a:ln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2" name="Freeform 2942"/>
              <p:cNvSpPr>
                <a:spLocks/>
              </p:cNvSpPr>
              <p:nvPr/>
            </p:nvSpPr>
            <p:spPr bwMode="auto">
              <a:xfrm>
                <a:off x="2583" y="2787"/>
                <a:ext cx="2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6" y="4"/>
                  </a:cxn>
                  <a:cxn ang="0">
                    <a:pos x="0" y="8"/>
                  </a:cxn>
                </a:cxnLst>
                <a:rect l="0" t="0" r="r" b="b"/>
                <a:pathLst>
                  <a:path w="10" h="8">
                    <a:moveTo>
                      <a:pt x="10" y="0"/>
                    </a:moveTo>
                    <a:lnTo>
                      <a:pt x="6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3" name="Freeform 2943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4" name="Freeform 2944"/>
              <p:cNvSpPr>
                <a:spLocks/>
              </p:cNvSpPr>
              <p:nvPr/>
            </p:nvSpPr>
            <p:spPr bwMode="auto">
              <a:xfrm>
                <a:off x="2580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19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19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5" name="Freeform 2945"/>
              <p:cNvSpPr>
                <a:spLocks/>
              </p:cNvSpPr>
              <p:nvPr/>
            </p:nvSpPr>
            <p:spPr bwMode="auto">
              <a:xfrm>
                <a:off x="2579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6" name="Line 2946"/>
              <p:cNvSpPr>
                <a:spLocks noChangeShapeType="1"/>
              </p:cNvSpPr>
              <p:nvPr/>
            </p:nvSpPr>
            <p:spPr bwMode="auto">
              <a:xfrm flipH="1">
                <a:off x="2579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7" name="Freeform 2947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8" name="Freeform 2948"/>
              <p:cNvSpPr>
                <a:spLocks/>
              </p:cNvSpPr>
              <p:nvPr/>
            </p:nvSpPr>
            <p:spPr bwMode="auto">
              <a:xfrm>
                <a:off x="2577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59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59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09" name="Freeform 2949"/>
              <p:cNvSpPr>
                <a:spLocks/>
              </p:cNvSpPr>
              <p:nvPr/>
            </p:nvSpPr>
            <p:spPr bwMode="auto">
              <a:xfrm>
                <a:off x="2576" y="2798"/>
                <a:ext cx="6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0" name="Freeform 2950"/>
              <p:cNvSpPr>
                <a:spLocks/>
              </p:cNvSpPr>
              <p:nvPr/>
            </p:nvSpPr>
            <p:spPr bwMode="auto">
              <a:xfrm>
                <a:off x="2576" y="2798"/>
                <a:ext cx="1" cy="1"/>
              </a:xfrm>
              <a:custGeom>
                <a:avLst/>
                <a:gdLst/>
                <a:ahLst/>
                <a:cxnLst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</a:cxnLst>
                <a:rect l="0" t="0" r="r" b="b"/>
                <a:pathLst>
                  <a:path w="4" h="11">
                    <a:moveTo>
                      <a:pt x="4" y="0"/>
                    </a:moveTo>
                    <a:lnTo>
                      <a:pt x="2" y="5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1" name="Freeform 2951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2" name="Freeform 2952"/>
              <p:cNvSpPr>
                <a:spLocks/>
              </p:cNvSpPr>
              <p:nvPr/>
            </p:nvSpPr>
            <p:spPr bwMode="auto">
              <a:xfrm>
                <a:off x="2576" y="2799"/>
                <a:ext cx="12" cy="7"/>
              </a:xfrm>
              <a:custGeom>
                <a:avLst/>
                <a:gdLst/>
                <a:ahLst/>
                <a:cxnLst>
                  <a:cxn ang="0">
                    <a:pos x="73" y="11"/>
                  </a:cxn>
                  <a:cxn ang="0">
                    <a:pos x="39" y="5"/>
                  </a:cxn>
                  <a:cxn ang="0">
                    <a:pos x="5" y="0"/>
                  </a:cxn>
                  <a:cxn ang="0">
                    <a:pos x="0" y="30"/>
                  </a:cxn>
                  <a:cxn ang="0">
                    <a:pos x="34" y="36"/>
                  </a:cxn>
                  <a:cxn ang="0">
                    <a:pos x="68" y="41"/>
                  </a:cxn>
                  <a:cxn ang="0">
                    <a:pos x="73" y="11"/>
                  </a:cxn>
                </a:cxnLst>
                <a:rect l="0" t="0" r="r" b="b"/>
                <a:pathLst>
                  <a:path w="73" h="41">
                    <a:moveTo>
                      <a:pt x="73" y="11"/>
                    </a:moveTo>
                    <a:lnTo>
                      <a:pt x="39" y="5"/>
                    </a:lnTo>
                    <a:lnTo>
                      <a:pt x="5" y="0"/>
                    </a:lnTo>
                    <a:lnTo>
                      <a:pt x="0" y="30"/>
                    </a:lnTo>
                    <a:lnTo>
                      <a:pt x="34" y="36"/>
                    </a:lnTo>
                    <a:lnTo>
                      <a:pt x="68" y="41"/>
                    </a:lnTo>
                    <a:lnTo>
                      <a:pt x="73" y="1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3" name="Freeform 2953"/>
              <p:cNvSpPr>
                <a:spLocks/>
              </p:cNvSpPr>
              <p:nvPr/>
            </p:nvSpPr>
            <p:spPr bwMode="auto">
              <a:xfrm>
                <a:off x="2576" y="2804"/>
                <a:ext cx="5" cy="2"/>
              </a:xfrm>
              <a:custGeom>
                <a:avLst/>
                <a:gdLst/>
                <a:ahLst/>
                <a:cxnLst>
                  <a:cxn ang="0">
                    <a:pos x="34" y="6"/>
                  </a:cxn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  <a:cxn ang="0">
                    <a:pos x="34" y="6"/>
                  </a:cxn>
                </a:cxnLst>
                <a:rect l="0" t="0" r="r" b="b"/>
                <a:pathLst>
                  <a:path w="34" h="11">
                    <a:moveTo>
                      <a:pt x="34" y="6"/>
                    </a:moveTo>
                    <a:lnTo>
                      <a:pt x="0" y="0"/>
                    </a:lnTo>
                    <a:lnTo>
                      <a:pt x="0" y="6"/>
                    </a:lnTo>
                    <a:lnTo>
                      <a:pt x="0" y="11"/>
                    </a:lnTo>
                    <a:lnTo>
                      <a:pt x="34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4" name="Freeform 2954"/>
              <p:cNvSpPr>
                <a:spLocks/>
              </p:cNvSpPr>
              <p:nvPr/>
            </p:nvSpPr>
            <p:spPr bwMode="auto">
              <a:xfrm>
                <a:off x="2576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6"/>
                  </a:cxn>
                  <a:cxn ang="0">
                    <a:pos x="0" y="11"/>
                  </a:cxn>
                </a:cxnLst>
                <a:rect l="0" t="0" r="r" b="b"/>
                <a:pathLst>
                  <a:path h="11">
                    <a:moveTo>
                      <a:pt x="0" y="0"/>
                    </a:moveTo>
                    <a:lnTo>
                      <a:pt x="0" y="6"/>
                    </a:lnTo>
                    <a:lnTo>
                      <a:pt x="0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5" name="Freeform 2955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6" name="Freeform 2956"/>
              <p:cNvSpPr>
                <a:spLocks/>
              </p:cNvSpPr>
              <p:nvPr/>
            </p:nvSpPr>
            <p:spPr bwMode="auto">
              <a:xfrm>
                <a:off x="2576" y="2804"/>
                <a:ext cx="12" cy="7"/>
              </a:xfrm>
              <a:custGeom>
                <a:avLst/>
                <a:gdLst/>
                <a:ahLst/>
                <a:cxnLst>
                  <a:cxn ang="0">
                    <a:pos x="68" y="0"/>
                  </a:cxn>
                  <a:cxn ang="0">
                    <a:pos x="34" y="6"/>
                  </a:cxn>
                  <a:cxn ang="0">
                    <a:pos x="0" y="11"/>
                  </a:cxn>
                  <a:cxn ang="0">
                    <a:pos x="5" y="40"/>
                  </a:cxn>
                  <a:cxn ang="0">
                    <a:pos x="39" y="35"/>
                  </a:cxn>
                  <a:cxn ang="0">
                    <a:pos x="73" y="29"/>
                  </a:cxn>
                  <a:cxn ang="0">
                    <a:pos x="68" y="0"/>
                  </a:cxn>
                </a:cxnLst>
                <a:rect l="0" t="0" r="r" b="b"/>
                <a:pathLst>
                  <a:path w="73" h="40">
                    <a:moveTo>
                      <a:pt x="68" y="0"/>
                    </a:moveTo>
                    <a:lnTo>
                      <a:pt x="34" y="6"/>
                    </a:lnTo>
                    <a:lnTo>
                      <a:pt x="0" y="11"/>
                    </a:lnTo>
                    <a:lnTo>
                      <a:pt x="5" y="40"/>
                    </a:lnTo>
                    <a:lnTo>
                      <a:pt x="39" y="35"/>
                    </a:lnTo>
                    <a:lnTo>
                      <a:pt x="73" y="29"/>
                    </a:lnTo>
                    <a:lnTo>
                      <a:pt x="6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7" name="Freeform 2957"/>
              <p:cNvSpPr>
                <a:spLocks/>
              </p:cNvSpPr>
              <p:nvPr/>
            </p:nvSpPr>
            <p:spPr bwMode="auto">
              <a:xfrm>
                <a:off x="2576" y="2810"/>
                <a:ext cx="6" cy="3"/>
              </a:xfrm>
              <a:custGeom>
                <a:avLst/>
                <a:gdLst/>
                <a:ahLst/>
                <a:cxnLst>
                  <a:cxn ang="0">
                    <a:pos x="34" y="0"/>
                  </a:cxn>
                  <a:cxn ang="0">
                    <a:pos x="0" y="5"/>
                  </a:cxn>
                  <a:cxn ang="0">
                    <a:pos x="1" y="10"/>
                  </a:cxn>
                  <a:cxn ang="0">
                    <a:pos x="3" y="16"/>
                  </a:cxn>
                  <a:cxn ang="0">
                    <a:pos x="34" y="0"/>
                  </a:cxn>
                </a:cxnLst>
                <a:rect l="0" t="0" r="r" b="b"/>
                <a:pathLst>
                  <a:path w="34" h="16">
                    <a:moveTo>
                      <a:pt x="34" y="0"/>
                    </a:moveTo>
                    <a:lnTo>
                      <a:pt x="0" y="5"/>
                    </a:lnTo>
                    <a:lnTo>
                      <a:pt x="1" y="10"/>
                    </a:lnTo>
                    <a:lnTo>
                      <a:pt x="3" y="16"/>
                    </a:lnTo>
                    <a:lnTo>
                      <a:pt x="3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8" name="Freeform 2958"/>
              <p:cNvSpPr>
                <a:spLocks/>
              </p:cNvSpPr>
              <p:nvPr/>
            </p:nvSpPr>
            <p:spPr bwMode="auto">
              <a:xfrm>
                <a:off x="257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" y="5"/>
                  </a:cxn>
                  <a:cxn ang="0">
                    <a:pos x="3" y="11"/>
                  </a:cxn>
                </a:cxnLst>
                <a:rect l="0" t="0" r="r" b="b"/>
                <a:pathLst>
                  <a:path w="3" h="11">
                    <a:moveTo>
                      <a:pt x="0" y="0"/>
                    </a:moveTo>
                    <a:lnTo>
                      <a:pt x="1" y="5"/>
                    </a:lnTo>
                    <a:lnTo>
                      <a:pt x="3" y="11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19" name="Freeform 2959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0" name="Freeform 2960"/>
              <p:cNvSpPr>
                <a:spLocks/>
              </p:cNvSpPr>
              <p:nvPr/>
            </p:nvSpPr>
            <p:spPr bwMode="auto">
              <a:xfrm>
                <a:off x="2577" y="2808"/>
                <a:ext cx="12" cy="10"/>
              </a:xfrm>
              <a:custGeom>
                <a:avLst/>
                <a:gdLst/>
                <a:ahLst/>
                <a:cxnLst>
                  <a:cxn ang="0">
                    <a:pos x="62" y="0"/>
                  </a:cxn>
                  <a:cxn ang="0">
                    <a:pos x="31" y="17"/>
                  </a:cxn>
                  <a:cxn ang="0">
                    <a:pos x="0" y="33"/>
                  </a:cxn>
                  <a:cxn ang="0">
                    <a:pos x="13" y="61"/>
                  </a:cxn>
                  <a:cxn ang="0">
                    <a:pos x="44" y="45"/>
                  </a:cxn>
                  <a:cxn ang="0">
                    <a:pos x="75" y="28"/>
                  </a:cxn>
                  <a:cxn ang="0">
                    <a:pos x="62" y="0"/>
                  </a:cxn>
                </a:cxnLst>
                <a:rect l="0" t="0" r="r" b="b"/>
                <a:pathLst>
                  <a:path w="75" h="61">
                    <a:moveTo>
                      <a:pt x="62" y="0"/>
                    </a:moveTo>
                    <a:lnTo>
                      <a:pt x="31" y="17"/>
                    </a:lnTo>
                    <a:lnTo>
                      <a:pt x="0" y="33"/>
                    </a:lnTo>
                    <a:lnTo>
                      <a:pt x="13" y="61"/>
                    </a:lnTo>
                    <a:lnTo>
                      <a:pt x="44" y="45"/>
                    </a:lnTo>
                    <a:lnTo>
                      <a:pt x="75" y="28"/>
                    </a:lnTo>
                    <a:lnTo>
                      <a:pt x="62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1" name="Freeform 2961"/>
              <p:cNvSpPr>
                <a:spLocks/>
              </p:cNvSpPr>
              <p:nvPr/>
            </p:nvSpPr>
            <p:spPr bwMode="auto">
              <a:xfrm>
                <a:off x="2579" y="2815"/>
                <a:ext cx="5" cy="4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0" y="16"/>
                  </a:cxn>
                  <a:cxn ang="0">
                    <a:pos x="3" y="20"/>
                  </a:cxn>
                  <a:cxn ang="0">
                    <a:pos x="7" y="25"/>
                  </a:cxn>
                  <a:cxn ang="0">
                    <a:pos x="31" y="0"/>
                  </a:cxn>
                </a:cxnLst>
                <a:rect l="0" t="0" r="r" b="b"/>
                <a:pathLst>
                  <a:path w="31" h="25">
                    <a:moveTo>
                      <a:pt x="31" y="0"/>
                    </a:moveTo>
                    <a:lnTo>
                      <a:pt x="0" y="16"/>
                    </a:lnTo>
                    <a:lnTo>
                      <a:pt x="3" y="20"/>
                    </a:lnTo>
                    <a:lnTo>
                      <a:pt x="7" y="25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2" name="Freeform 2962"/>
              <p:cNvSpPr>
                <a:spLocks/>
              </p:cNvSpPr>
              <p:nvPr/>
            </p:nvSpPr>
            <p:spPr bwMode="auto">
              <a:xfrm>
                <a:off x="2579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4"/>
                  </a:cxn>
                  <a:cxn ang="0">
                    <a:pos x="7" y="9"/>
                  </a:cxn>
                </a:cxnLst>
                <a:rect l="0" t="0" r="r" b="b"/>
                <a:pathLst>
                  <a:path w="7" h="9">
                    <a:moveTo>
                      <a:pt x="0" y="0"/>
                    </a:moveTo>
                    <a:lnTo>
                      <a:pt x="3" y="4"/>
                    </a:lnTo>
                    <a:lnTo>
                      <a:pt x="7" y="9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3" name="Freeform 2963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4" name="Freeform 2964"/>
              <p:cNvSpPr>
                <a:spLocks/>
              </p:cNvSpPr>
              <p:nvPr/>
            </p:nvSpPr>
            <p:spPr bwMode="auto">
              <a:xfrm>
                <a:off x="2580" y="2811"/>
                <a:ext cx="11" cy="12"/>
              </a:xfrm>
              <a:custGeom>
                <a:avLst/>
                <a:gdLst/>
                <a:ahLst/>
                <a:cxnLst>
                  <a:cxn ang="0">
                    <a:pos x="48" y="0"/>
                  </a:cxn>
                  <a:cxn ang="0">
                    <a:pos x="24" y="26"/>
                  </a:cxn>
                  <a:cxn ang="0">
                    <a:pos x="0" y="51"/>
                  </a:cxn>
                  <a:cxn ang="0">
                    <a:pos x="20" y="72"/>
                  </a:cxn>
                  <a:cxn ang="0">
                    <a:pos x="44" y="46"/>
                  </a:cxn>
                  <a:cxn ang="0">
                    <a:pos x="68" y="21"/>
                  </a:cxn>
                  <a:cxn ang="0">
                    <a:pos x="48" y="0"/>
                  </a:cxn>
                </a:cxnLst>
                <a:rect l="0" t="0" r="r" b="b"/>
                <a:pathLst>
                  <a:path w="68" h="72">
                    <a:moveTo>
                      <a:pt x="48" y="0"/>
                    </a:moveTo>
                    <a:lnTo>
                      <a:pt x="24" y="26"/>
                    </a:lnTo>
                    <a:lnTo>
                      <a:pt x="0" y="51"/>
                    </a:lnTo>
                    <a:lnTo>
                      <a:pt x="20" y="72"/>
                    </a:lnTo>
                    <a:lnTo>
                      <a:pt x="44" y="46"/>
                    </a:lnTo>
                    <a:lnTo>
                      <a:pt x="68" y="21"/>
                    </a:lnTo>
                    <a:lnTo>
                      <a:pt x="48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5" name="Freeform 2965"/>
              <p:cNvSpPr>
                <a:spLocks/>
              </p:cNvSpPr>
              <p:nvPr/>
            </p:nvSpPr>
            <p:spPr bwMode="auto">
              <a:xfrm>
                <a:off x="2583" y="2818"/>
                <a:ext cx="4" cy="6"/>
              </a:xfrm>
              <a:custGeom>
                <a:avLst/>
                <a:gdLst/>
                <a:ahLst/>
                <a:cxnLst>
                  <a:cxn ang="0">
                    <a:pos x="24" y="0"/>
                  </a:cxn>
                  <a:cxn ang="0">
                    <a:pos x="0" y="26"/>
                  </a:cxn>
                  <a:cxn ang="0">
                    <a:pos x="3" y="29"/>
                  </a:cxn>
                  <a:cxn ang="0">
                    <a:pos x="8" y="33"/>
                  </a:cxn>
                  <a:cxn ang="0">
                    <a:pos x="24" y="0"/>
                  </a:cxn>
                </a:cxnLst>
                <a:rect l="0" t="0" r="r" b="b"/>
                <a:pathLst>
                  <a:path w="24" h="33">
                    <a:moveTo>
                      <a:pt x="24" y="0"/>
                    </a:moveTo>
                    <a:lnTo>
                      <a:pt x="0" y="26"/>
                    </a:lnTo>
                    <a:lnTo>
                      <a:pt x="3" y="29"/>
                    </a:lnTo>
                    <a:lnTo>
                      <a:pt x="8" y="33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6" name="Freeform 2966"/>
              <p:cNvSpPr>
                <a:spLocks/>
              </p:cNvSpPr>
              <p:nvPr/>
            </p:nvSpPr>
            <p:spPr bwMode="auto">
              <a:xfrm>
                <a:off x="2583" y="2823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" y="3"/>
                  </a:cxn>
                  <a:cxn ang="0">
                    <a:pos x="8" y="7"/>
                  </a:cxn>
                </a:cxnLst>
                <a:rect l="0" t="0" r="r" b="b"/>
                <a:pathLst>
                  <a:path w="8" h="7">
                    <a:moveTo>
                      <a:pt x="0" y="0"/>
                    </a:moveTo>
                    <a:lnTo>
                      <a:pt x="3" y="3"/>
                    </a:lnTo>
                    <a:lnTo>
                      <a:pt x="8" y="7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7" name="Freeform 2967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8" name="Freeform 2968"/>
              <p:cNvSpPr>
                <a:spLocks/>
              </p:cNvSpPr>
              <p:nvPr/>
            </p:nvSpPr>
            <p:spPr bwMode="auto">
              <a:xfrm>
                <a:off x="2585" y="2813"/>
                <a:ext cx="9" cy="13"/>
              </a:xfrm>
              <a:custGeom>
                <a:avLst/>
                <a:gdLst/>
                <a:ahLst/>
                <a:cxnLst>
                  <a:cxn ang="0">
                    <a:pos x="31" y="0"/>
                  </a:cxn>
                  <a:cxn ang="0">
                    <a:pos x="16" y="32"/>
                  </a:cxn>
                  <a:cxn ang="0">
                    <a:pos x="0" y="65"/>
                  </a:cxn>
                  <a:cxn ang="0">
                    <a:pos x="27" y="79"/>
                  </a:cxn>
                  <a:cxn ang="0">
                    <a:pos x="42" y="46"/>
                  </a:cxn>
                  <a:cxn ang="0">
                    <a:pos x="58" y="14"/>
                  </a:cxn>
                  <a:cxn ang="0">
                    <a:pos x="31" y="0"/>
                  </a:cxn>
                </a:cxnLst>
                <a:rect l="0" t="0" r="r" b="b"/>
                <a:pathLst>
                  <a:path w="58" h="79">
                    <a:moveTo>
                      <a:pt x="31" y="0"/>
                    </a:moveTo>
                    <a:lnTo>
                      <a:pt x="16" y="32"/>
                    </a:lnTo>
                    <a:lnTo>
                      <a:pt x="0" y="65"/>
                    </a:lnTo>
                    <a:lnTo>
                      <a:pt x="27" y="79"/>
                    </a:lnTo>
                    <a:lnTo>
                      <a:pt x="42" y="46"/>
                    </a:lnTo>
                    <a:lnTo>
                      <a:pt x="58" y="14"/>
                    </a:lnTo>
                    <a:lnTo>
                      <a:pt x="3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29" name="Freeform 2969"/>
              <p:cNvSpPr>
                <a:spLocks/>
              </p:cNvSpPr>
              <p:nvPr/>
            </p:nvSpPr>
            <p:spPr bwMode="auto">
              <a:xfrm>
                <a:off x="2589" y="2821"/>
                <a:ext cx="3" cy="6"/>
              </a:xfrm>
              <a:custGeom>
                <a:avLst/>
                <a:gdLst/>
                <a:ahLst/>
                <a:cxnLst>
                  <a:cxn ang="0">
                    <a:pos x="15" y="0"/>
                  </a:cxn>
                  <a:cxn ang="0">
                    <a:pos x="0" y="33"/>
                  </a:cxn>
                  <a:cxn ang="0">
                    <a:pos x="4" y="34"/>
                  </a:cxn>
                  <a:cxn ang="0">
                    <a:pos x="10" y="36"/>
                  </a:cxn>
                  <a:cxn ang="0">
                    <a:pos x="15" y="0"/>
                  </a:cxn>
                </a:cxnLst>
                <a:rect l="0" t="0" r="r" b="b"/>
                <a:pathLst>
                  <a:path w="15" h="36">
                    <a:moveTo>
                      <a:pt x="15" y="0"/>
                    </a:moveTo>
                    <a:lnTo>
                      <a:pt x="0" y="33"/>
                    </a:lnTo>
                    <a:lnTo>
                      <a:pt x="4" y="34"/>
                    </a:lnTo>
                    <a:lnTo>
                      <a:pt x="10" y="36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0" name="Freeform 2970"/>
              <p:cNvSpPr>
                <a:spLocks/>
              </p:cNvSpPr>
              <p:nvPr/>
            </p:nvSpPr>
            <p:spPr bwMode="auto">
              <a:xfrm>
                <a:off x="2589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4" y="1"/>
                  </a:cxn>
                  <a:cxn ang="0">
                    <a:pos x="10" y="3"/>
                  </a:cxn>
                </a:cxnLst>
                <a:rect l="0" t="0" r="r" b="b"/>
                <a:pathLst>
                  <a:path w="10" h="3">
                    <a:moveTo>
                      <a:pt x="0" y="0"/>
                    </a:moveTo>
                    <a:lnTo>
                      <a:pt x="4" y="1"/>
                    </a:lnTo>
                    <a:lnTo>
                      <a:pt x="1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1" name="Freeform 2971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2" name="Freeform 2972"/>
              <p:cNvSpPr>
                <a:spLocks/>
              </p:cNvSpPr>
              <p:nvPr/>
            </p:nvSpPr>
            <p:spPr bwMode="auto">
              <a:xfrm>
                <a:off x="2591" y="2815"/>
                <a:ext cx="6" cy="13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5" y="36"/>
                  </a:cxn>
                  <a:cxn ang="0">
                    <a:pos x="0" y="72"/>
                  </a:cxn>
                  <a:cxn ang="0">
                    <a:pos x="27" y="77"/>
                  </a:cxn>
                  <a:cxn ang="0">
                    <a:pos x="33" y="41"/>
                  </a:cxn>
                  <a:cxn ang="0">
                    <a:pos x="38" y="5"/>
                  </a:cxn>
                  <a:cxn ang="0">
                    <a:pos x="11" y="0"/>
                  </a:cxn>
                </a:cxnLst>
                <a:rect l="0" t="0" r="r" b="b"/>
                <a:pathLst>
                  <a:path w="38" h="77">
                    <a:moveTo>
                      <a:pt x="11" y="0"/>
                    </a:moveTo>
                    <a:lnTo>
                      <a:pt x="5" y="36"/>
                    </a:lnTo>
                    <a:lnTo>
                      <a:pt x="0" y="72"/>
                    </a:lnTo>
                    <a:lnTo>
                      <a:pt x="27" y="77"/>
                    </a:lnTo>
                    <a:lnTo>
                      <a:pt x="33" y="41"/>
                    </a:lnTo>
                    <a:lnTo>
                      <a:pt x="38" y="5"/>
                    </a:lnTo>
                    <a:lnTo>
                      <a:pt x="11" y="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3" name="Freeform 2973"/>
              <p:cNvSpPr>
                <a:spLocks/>
              </p:cNvSpPr>
              <p:nvPr/>
            </p:nvSpPr>
            <p:spPr bwMode="auto">
              <a:xfrm>
                <a:off x="2596" y="2821"/>
                <a:ext cx="1" cy="7"/>
              </a:xfrm>
              <a:custGeom>
                <a:avLst/>
                <a:gdLst/>
                <a:ahLst/>
                <a:cxnLst>
                  <a:cxn ang="0">
                    <a:pos x="6" y="0"/>
                  </a:cxn>
                  <a:cxn ang="0">
                    <a:pos x="0" y="36"/>
                  </a:cxn>
                  <a:cxn ang="0">
                    <a:pos x="6" y="36"/>
                  </a:cxn>
                  <a:cxn ang="0">
                    <a:pos x="11" y="36"/>
                  </a:cxn>
                  <a:cxn ang="0">
                    <a:pos x="6" y="0"/>
                  </a:cxn>
                </a:cxnLst>
                <a:rect l="0" t="0" r="r" b="b"/>
                <a:pathLst>
                  <a:path w="11" h="36">
                    <a:moveTo>
                      <a:pt x="6" y="0"/>
                    </a:moveTo>
                    <a:lnTo>
                      <a:pt x="0" y="36"/>
                    </a:lnTo>
                    <a:lnTo>
                      <a:pt x="6" y="36"/>
                    </a:lnTo>
                    <a:lnTo>
                      <a:pt x="11" y="36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4" name="Freeform 2974"/>
              <p:cNvSpPr>
                <a:spLocks/>
              </p:cNvSpPr>
              <p:nvPr/>
            </p:nvSpPr>
            <p:spPr bwMode="auto">
              <a:xfrm>
                <a:off x="2596" y="2828"/>
                <a:ext cx="1" cy="1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0"/>
                  </a:cxn>
                  <a:cxn ang="0">
                    <a:pos x="11" y="0"/>
                  </a:cxn>
                </a:cxnLst>
                <a:rect l="0" t="0" r="r" b="b"/>
                <a:pathLst>
                  <a:path w="11">
                    <a:moveTo>
                      <a:pt x="0" y="0"/>
                    </a:moveTo>
                    <a:lnTo>
                      <a:pt x="6" y="0"/>
                    </a:lnTo>
                    <a:lnTo>
                      <a:pt x="11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5" name="Freeform 2975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6" name="Freeform 2976"/>
              <p:cNvSpPr>
                <a:spLocks/>
              </p:cNvSpPr>
              <p:nvPr/>
            </p:nvSpPr>
            <p:spPr bwMode="auto">
              <a:xfrm>
                <a:off x="2596" y="2815"/>
                <a:ext cx="6" cy="13"/>
              </a:xfrm>
              <a:custGeom>
                <a:avLst/>
                <a:gdLst/>
                <a:ahLst/>
                <a:cxnLst>
                  <a:cxn ang="0">
                    <a:pos x="0" y="5"/>
                  </a:cxn>
                  <a:cxn ang="0">
                    <a:pos x="6" y="41"/>
                  </a:cxn>
                  <a:cxn ang="0">
                    <a:pos x="11" y="77"/>
                  </a:cxn>
                  <a:cxn ang="0">
                    <a:pos x="40" y="72"/>
                  </a:cxn>
                  <a:cxn ang="0">
                    <a:pos x="34" y="36"/>
                  </a:cxn>
                  <a:cxn ang="0">
                    <a:pos x="29" y="0"/>
                  </a:cxn>
                  <a:cxn ang="0">
                    <a:pos x="0" y="5"/>
                  </a:cxn>
                </a:cxnLst>
                <a:rect l="0" t="0" r="r" b="b"/>
                <a:pathLst>
                  <a:path w="40" h="77">
                    <a:moveTo>
                      <a:pt x="0" y="5"/>
                    </a:moveTo>
                    <a:lnTo>
                      <a:pt x="6" y="41"/>
                    </a:lnTo>
                    <a:lnTo>
                      <a:pt x="11" y="77"/>
                    </a:lnTo>
                    <a:lnTo>
                      <a:pt x="40" y="72"/>
                    </a:lnTo>
                    <a:lnTo>
                      <a:pt x="34" y="36"/>
                    </a:lnTo>
                    <a:lnTo>
                      <a:pt x="29" y="0"/>
                    </a:lnTo>
                    <a:lnTo>
                      <a:pt x="0" y="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7" name="Freeform 2977"/>
              <p:cNvSpPr>
                <a:spLocks/>
              </p:cNvSpPr>
              <p:nvPr/>
            </p:nvSpPr>
            <p:spPr bwMode="auto">
              <a:xfrm>
                <a:off x="2601" y="2821"/>
                <a:ext cx="3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6" y="36"/>
                  </a:cxn>
                  <a:cxn ang="0">
                    <a:pos x="10" y="35"/>
                  </a:cxn>
                  <a:cxn ang="0">
                    <a:pos x="16" y="32"/>
                  </a:cxn>
                  <a:cxn ang="0">
                    <a:pos x="0" y="0"/>
                  </a:cxn>
                </a:cxnLst>
                <a:rect l="0" t="0" r="r" b="b"/>
                <a:pathLst>
                  <a:path w="16" h="36">
                    <a:moveTo>
                      <a:pt x="0" y="0"/>
                    </a:moveTo>
                    <a:lnTo>
                      <a:pt x="6" y="36"/>
                    </a:lnTo>
                    <a:lnTo>
                      <a:pt x="10" y="35"/>
                    </a:lnTo>
                    <a:lnTo>
                      <a:pt x="16" y="3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8" name="Freeform 2978"/>
              <p:cNvSpPr>
                <a:spLocks/>
              </p:cNvSpPr>
              <p:nvPr/>
            </p:nvSpPr>
            <p:spPr bwMode="auto">
              <a:xfrm>
                <a:off x="2602" y="2826"/>
                <a:ext cx="2" cy="1"/>
              </a:xfrm>
              <a:custGeom>
                <a:avLst/>
                <a:gdLst/>
                <a:ahLst/>
                <a:cxnLst>
                  <a:cxn ang="0">
                    <a:pos x="0" y="4"/>
                  </a:cxn>
                  <a:cxn ang="0">
                    <a:pos x="4" y="3"/>
                  </a:cxn>
                  <a:cxn ang="0">
                    <a:pos x="10" y="0"/>
                  </a:cxn>
                </a:cxnLst>
                <a:rect l="0" t="0" r="r" b="b"/>
                <a:pathLst>
                  <a:path w="10" h="4">
                    <a:moveTo>
                      <a:pt x="0" y="4"/>
                    </a:moveTo>
                    <a:lnTo>
                      <a:pt x="4" y="3"/>
                    </a:lnTo>
                    <a:lnTo>
                      <a:pt x="1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39" name="Freeform 2979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0" name="Freeform 2980"/>
              <p:cNvSpPr>
                <a:spLocks/>
              </p:cNvSpPr>
              <p:nvPr/>
            </p:nvSpPr>
            <p:spPr bwMode="auto">
              <a:xfrm>
                <a:off x="2599" y="2813"/>
                <a:ext cx="9" cy="13"/>
              </a:xfrm>
              <a:custGeom>
                <a:avLst/>
                <a:gdLst/>
                <a:ahLst/>
                <a:cxnLst>
                  <a:cxn ang="0">
                    <a:pos x="0" y="14"/>
                  </a:cxn>
                  <a:cxn ang="0">
                    <a:pos x="15" y="45"/>
                  </a:cxn>
                  <a:cxn ang="0">
                    <a:pos x="31" y="77"/>
                  </a:cxn>
                  <a:cxn ang="0">
                    <a:pos x="56" y="63"/>
                  </a:cxn>
                  <a:cxn ang="0">
                    <a:pos x="41" y="31"/>
                  </a:cxn>
                  <a:cxn ang="0">
                    <a:pos x="25" y="0"/>
                  </a:cxn>
                  <a:cxn ang="0">
                    <a:pos x="0" y="14"/>
                  </a:cxn>
                </a:cxnLst>
                <a:rect l="0" t="0" r="r" b="b"/>
                <a:pathLst>
                  <a:path w="56" h="77">
                    <a:moveTo>
                      <a:pt x="0" y="14"/>
                    </a:moveTo>
                    <a:lnTo>
                      <a:pt x="15" y="45"/>
                    </a:lnTo>
                    <a:lnTo>
                      <a:pt x="31" y="77"/>
                    </a:lnTo>
                    <a:lnTo>
                      <a:pt x="56" y="63"/>
                    </a:lnTo>
                    <a:lnTo>
                      <a:pt x="41" y="31"/>
                    </a:lnTo>
                    <a:lnTo>
                      <a:pt x="25" y="0"/>
                    </a:lnTo>
                    <a:lnTo>
                      <a:pt x="0" y="14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1" name="Freeform 2981"/>
              <p:cNvSpPr>
                <a:spLocks/>
              </p:cNvSpPr>
              <p:nvPr/>
            </p:nvSpPr>
            <p:spPr bwMode="auto">
              <a:xfrm>
                <a:off x="2605" y="2818"/>
                <a:ext cx="4" cy="6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15" y="32"/>
                  </a:cxn>
                  <a:cxn ang="0">
                    <a:pos x="23" y="27"/>
                  </a:cxn>
                  <a:cxn ang="0">
                    <a:pos x="0" y="0"/>
                  </a:cxn>
                </a:cxnLst>
                <a:rect l="0" t="0" r="r" b="b"/>
                <a:pathLst>
                  <a:path w="23" h="32">
                    <a:moveTo>
                      <a:pt x="0" y="0"/>
                    </a:moveTo>
                    <a:lnTo>
                      <a:pt x="15" y="32"/>
                    </a:lnTo>
                    <a:lnTo>
                      <a:pt x="23" y="27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2" name="Line 2982"/>
              <p:cNvSpPr>
                <a:spLocks noChangeShapeType="1"/>
              </p:cNvSpPr>
              <p:nvPr/>
            </p:nvSpPr>
            <p:spPr bwMode="auto">
              <a:xfrm flipV="1">
                <a:off x="2608" y="2823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3" name="Freeform 2983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4" name="Freeform 2984"/>
              <p:cNvSpPr>
                <a:spLocks/>
              </p:cNvSpPr>
              <p:nvPr/>
            </p:nvSpPr>
            <p:spPr bwMode="auto">
              <a:xfrm>
                <a:off x="2602" y="2810"/>
                <a:ext cx="11" cy="13"/>
              </a:xfrm>
              <a:custGeom>
                <a:avLst/>
                <a:gdLst/>
                <a:ahLst/>
                <a:cxnLst>
                  <a:cxn ang="0">
                    <a:pos x="0" y="21"/>
                  </a:cxn>
                  <a:cxn ang="0">
                    <a:pos x="24" y="47"/>
                  </a:cxn>
                  <a:cxn ang="0">
                    <a:pos x="47" y="74"/>
                  </a:cxn>
                  <a:cxn ang="0">
                    <a:pos x="68" y="53"/>
                  </a:cxn>
                  <a:cxn ang="0">
                    <a:pos x="44" y="27"/>
                  </a:cxn>
                  <a:cxn ang="0">
                    <a:pos x="21" y="0"/>
                  </a:cxn>
                  <a:cxn ang="0">
                    <a:pos x="0" y="21"/>
                  </a:cxn>
                </a:cxnLst>
                <a:rect l="0" t="0" r="r" b="b"/>
                <a:pathLst>
                  <a:path w="68" h="74">
                    <a:moveTo>
                      <a:pt x="0" y="21"/>
                    </a:moveTo>
                    <a:lnTo>
                      <a:pt x="24" y="47"/>
                    </a:lnTo>
                    <a:lnTo>
                      <a:pt x="47" y="74"/>
                    </a:lnTo>
                    <a:lnTo>
                      <a:pt x="68" y="53"/>
                    </a:lnTo>
                    <a:lnTo>
                      <a:pt x="44" y="27"/>
                    </a:lnTo>
                    <a:lnTo>
                      <a:pt x="21" y="0"/>
                    </a:lnTo>
                    <a:lnTo>
                      <a:pt x="0" y="2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5" name="Freeform 2985"/>
              <p:cNvSpPr>
                <a:spLocks/>
              </p:cNvSpPr>
              <p:nvPr/>
            </p:nvSpPr>
            <p:spPr bwMode="auto">
              <a:xfrm>
                <a:off x="2609" y="2815"/>
                <a:ext cx="5" cy="4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24" y="26"/>
                  </a:cxn>
                  <a:cxn ang="0">
                    <a:pos x="27" y="22"/>
                  </a:cxn>
                  <a:cxn ang="0">
                    <a:pos x="31" y="16"/>
                  </a:cxn>
                  <a:cxn ang="0">
                    <a:pos x="0" y="0"/>
                  </a:cxn>
                </a:cxnLst>
                <a:rect l="0" t="0" r="r" b="b"/>
                <a:pathLst>
                  <a:path w="31" h="26">
                    <a:moveTo>
                      <a:pt x="0" y="0"/>
                    </a:moveTo>
                    <a:lnTo>
                      <a:pt x="24" y="26"/>
                    </a:lnTo>
                    <a:lnTo>
                      <a:pt x="27" y="22"/>
                    </a:lnTo>
                    <a:lnTo>
                      <a:pt x="31" y="1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6" name="Freeform 2986"/>
              <p:cNvSpPr>
                <a:spLocks/>
              </p:cNvSpPr>
              <p:nvPr/>
            </p:nvSpPr>
            <p:spPr bwMode="auto">
              <a:xfrm>
                <a:off x="2613" y="2818"/>
                <a:ext cx="1" cy="1"/>
              </a:xfrm>
              <a:custGeom>
                <a:avLst/>
                <a:gdLst/>
                <a:ahLst/>
                <a:cxnLst>
                  <a:cxn ang="0">
                    <a:pos x="0" y="10"/>
                  </a:cxn>
                  <a:cxn ang="0">
                    <a:pos x="3" y="6"/>
                  </a:cxn>
                  <a:cxn ang="0">
                    <a:pos x="7" y="0"/>
                  </a:cxn>
                </a:cxnLst>
                <a:rect l="0" t="0" r="r" b="b"/>
                <a:pathLst>
                  <a:path w="7" h="10">
                    <a:moveTo>
                      <a:pt x="0" y="10"/>
                    </a:moveTo>
                    <a:lnTo>
                      <a:pt x="3" y="6"/>
                    </a:ln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7" name="Freeform 2987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8" name="Freeform 2988"/>
              <p:cNvSpPr>
                <a:spLocks/>
              </p:cNvSpPr>
              <p:nvPr/>
            </p:nvSpPr>
            <p:spPr bwMode="auto">
              <a:xfrm>
                <a:off x="2604" y="2808"/>
                <a:ext cx="12" cy="10"/>
              </a:xfrm>
              <a:custGeom>
                <a:avLst/>
                <a:gdLst/>
                <a:ahLst/>
                <a:cxnLst>
                  <a:cxn ang="0">
                    <a:pos x="0" y="28"/>
                  </a:cxn>
                  <a:cxn ang="0">
                    <a:pos x="30" y="45"/>
                  </a:cxn>
                  <a:cxn ang="0">
                    <a:pos x="61" y="61"/>
                  </a:cxn>
                  <a:cxn ang="0">
                    <a:pos x="74" y="33"/>
                  </a:cxn>
                  <a:cxn ang="0">
                    <a:pos x="44" y="17"/>
                  </a:cxn>
                  <a:cxn ang="0">
                    <a:pos x="13" y="0"/>
                  </a:cxn>
                  <a:cxn ang="0">
                    <a:pos x="0" y="28"/>
                  </a:cxn>
                </a:cxnLst>
                <a:rect l="0" t="0" r="r" b="b"/>
                <a:pathLst>
                  <a:path w="74" h="61">
                    <a:moveTo>
                      <a:pt x="0" y="28"/>
                    </a:moveTo>
                    <a:lnTo>
                      <a:pt x="30" y="45"/>
                    </a:lnTo>
                    <a:lnTo>
                      <a:pt x="61" y="61"/>
                    </a:lnTo>
                    <a:lnTo>
                      <a:pt x="74" y="33"/>
                    </a:lnTo>
                    <a:lnTo>
                      <a:pt x="44" y="17"/>
                    </a:lnTo>
                    <a:lnTo>
                      <a:pt x="13" y="0"/>
                    </a:lnTo>
                    <a:lnTo>
                      <a:pt x="0" y="28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49" name="Freeform 2989"/>
              <p:cNvSpPr>
                <a:spLocks/>
              </p:cNvSpPr>
              <p:nvPr/>
            </p:nvSpPr>
            <p:spPr bwMode="auto">
              <a:xfrm>
                <a:off x="2611" y="2810"/>
                <a:ext cx="6" cy="3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30" y="16"/>
                  </a:cxn>
                  <a:cxn ang="0">
                    <a:pos x="32" y="11"/>
                  </a:cxn>
                  <a:cxn ang="0">
                    <a:pos x="34" y="5"/>
                  </a:cxn>
                  <a:cxn ang="0">
                    <a:pos x="0" y="0"/>
                  </a:cxn>
                </a:cxnLst>
                <a:rect l="0" t="0" r="r" b="b"/>
                <a:pathLst>
                  <a:path w="34" h="16">
                    <a:moveTo>
                      <a:pt x="0" y="0"/>
                    </a:moveTo>
                    <a:lnTo>
                      <a:pt x="30" y="16"/>
                    </a:lnTo>
                    <a:lnTo>
                      <a:pt x="32" y="11"/>
                    </a:lnTo>
                    <a:lnTo>
                      <a:pt x="3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0" name="Freeform 2990"/>
              <p:cNvSpPr>
                <a:spLocks/>
              </p:cNvSpPr>
              <p:nvPr/>
            </p:nvSpPr>
            <p:spPr bwMode="auto">
              <a:xfrm>
                <a:off x="2616" y="2811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2" y="6"/>
                  </a:cxn>
                  <a:cxn ang="0">
                    <a:pos x="4" y="0"/>
                  </a:cxn>
                </a:cxnLst>
                <a:rect l="0" t="0" r="r" b="b"/>
                <a:pathLst>
                  <a:path w="4" h="11">
                    <a:moveTo>
                      <a:pt x="0" y="11"/>
                    </a:moveTo>
                    <a:lnTo>
                      <a:pt x="2" y="6"/>
                    </a:lnTo>
                    <a:lnTo>
                      <a:pt x="4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1" name="Freeform 2991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2" name="Freeform 2992"/>
              <p:cNvSpPr>
                <a:spLocks/>
              </p:cNvSpPr>
              <p:nvPr/>
            </p:nvSpPr>
            <p:spPr bwMode="auto">
              <a:xfrm>
                <a:off x="2605" y="2804"/>
                <a:ext cx="13" cy="7"/>
              </a:xfrm>
              <a:custGeom>
                <a:avLst/>
                <a:gdLst/>
                <a:ahLst/>
                <a:cxnLst>
                  <a:cxn ang="0">
                    <a:pos x="0" y="29"/>
                  </a:cxn>
                  <a:cxn ang="0">
                    <a:pos x="34" y="35"/>
                  </a:cxn>
                  <a:cxn ang="0">
                    <a:pos x="68" y="40"/>
                  </a:cxn>
                  <a:cxn ang="0">
                    <a:pos x="72" y="11"/>
                  </a:cxn>
                  <a:cxn ang="0">
                    <a:pos x="38" y="6"/>
                  </a:cxn>
                  <a:cxn ang="0">
                    <a:pos x="4" y="0"/>
                  </a:cxn>
                  <a:cxn ang="0">
                    <a:pos x="0" y="29"/>
                  </a:cxn>
                </a:cxnLst>
                <a:rect l="0" t="0" r="r" b="b"/>
                <a:pathLst>
                  <a:path w="72" h="40">
                    <a:moveTo>
                      <a:pt x="0" y="29"/>
                    </a:moveTo>
                    <a:lnTo>
                      <a:pt x="34" y="35"/>
                    </a:lnTo>
                    <a:lnTo>
                      <a:pt x="68" y="40"/>
                    </a:lnTo>
                    <a:lnTo>
                      <a:pt x="72" y="11"/>
                    </a:lnTo>
                    <a:lnTo>
                      <a:pt x="38" y="6"/>
                    </a:lnTo>
                    <a:lnTo>
                      <a:pt x="4" y="0"/>
                    </a:lnTo>
                    <a:lnTo>
                      <a:pt x="0" y="2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3" name="Freeform 2993"/>
              <p:cNvSpPr>
                <a:spLocks/>
              </p:cNvSpPr>
              <p:nvPr/>
            </p:nvSpPr>
            <p:spPr bwMode="auto">
              <a:xfrm>
                <a:off x="2612" y="2804"/>
                <a:ext cx="6" cy="2"/>
              </a:xfrm>
              <a:custGeom>
                <a:avLst/>
                <a:gdLst/>
                <a:ahLst/>
                <a:cxnLst>
                  <a:cxn ang="0">
                    <a:pos x="0" y="6"/>
                  </a:cxn>
                  <a:cxn ang="0">
                    <a:pos x="34" y="11"/>
                  </a:cxn>
                  <a:cxn ang="0">
                    <a:pos x="34" y="6"/>
                  </a:cxn>
                  <a:cxn ang="0">
                    <a:pos x="34" y="0"/>
                  </a:cxn>
                  <a:cxn ang="0">
                    <a:pos x="0" y="6"/>
                  </a:cxn>
                </a:cxnLst>
                <a:rect l="0" t="0" r="r" b="b"/>
                <a:pathLst>
                  <a:path w="34" h="11">
                    <a:moveTo>
                      <a:pt x="0" y="6"/>
                    </a:moveTo>
                    <a:lnTo>
                      <a:pt x="34" y="11"/>
                    </a:lnTo>
                    <a:lnTo>
                      <a:pt x="34" y="6"/>
                    </a:lnTo>
                    <a:lnTo>
                      <a:pt x="3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4" name="Freeform 2994"/>
              <p:cNvSpPr>
                <a:spLocks/>
              </p:cNvSpPr>
              <p:nvPr/>
            </p:nvSpPr>
            <p:spPr bwMode="auto">
              <a:xfrm>
                <a:off x="2618" y="2804"/>
                <a:ext cx="1" cy="2"/>
              </a:xfrm>
              <a:custGeom>
                <a:avLst/>
                <a:gdLst/>
                <a:ahLst/>
                <a:cxnLst>
                  <a:cxn ang="0">
                    <a:pos x="0" y="11"/>
                  </a:cxn>
                  <a:cxn ang="0">
                    <a:pos x="0" y="6"/>
                  </a:cxn>
                  <a:cxn ang="0">
                    <a:pos x="0" y="0"/>
                  </a:cxn>
                </a:cxnLst>
                <a:rect l="0" t="0" r="r" b="b"/>
                <a:pathLst>
                  <a:path h="11">
                    <a:moveTo>
                      <a:pt x="0" y="11"/>
                    </a:moveTo>
                    <a:lnTo>
                      <a:pt x="0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5" name="Freeform 2995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6" name="Freeform 2996"/>
              <p:cNvSpPr>
                <a:spLocks/>
              </p:cNvSpPr>
              <p:nvPr/>
            </p:nvSpPr>
            <p:spPr bwMode="auto">
              <a:xfrm>
                <a:off x="2481" y="2799"/>
                <a:ext cx="12" cy="7"/>
              </a:xfrm>
              <a:custGeom>
                <a:avLst/>
                <a:gdLst/>
                <a:ahLst/>
                <a:cxnLst>
                  <a:cxn ang="0">
                    <a:pos x="4" y="41"/>
                  </a:cxn>
                  <a:cxn ang="0">
                    <a:pos x="38" y="36"/>
                  </a:cxn>
                  <a:cxn ang="0">
                    <a:pos x="72" y="30"/>
                  </a:cxn>
                  <a:cxn ang="0">
                    <a:pos x="68" y="0"/>
                  </a:cxn>
                  <a:cxn ang="0">
                    <a:pos x="34" y="5"/>
                  </a:cxn>
                  <a:cxn ang="0">
                    <a:pos x="0" y="11"/>
                  </a:cxn>
                  <a:cxn ang="0">
                    <a:pos x="4" y="41"/>
                  </a:cxn>
                </a:cxnLst>
                <a:rect l="0" t="0" r="r" b="b"/>
                <a:pathLst>
                  <a:path w="72" h="41">
                    <a:moveTo>
                      <a:pt x="4" y="41"/>
                    </a:moveTo>
                    <a:lnTo>
                      <a:pt x="38" y="36"/>
                    </a:lnTo>
                    <a:lnTo>
                      <a:pt x="72" y="30"/>
                    </a:lnTo>
                    <a:lnTo>
                      <a:pt x="68" y="0"/>
                    </a:lnTo>
                    <a:lnTo>
                      <a:pt x="34" y="5"/>
                    </a:lnTo>
                    <a:lnTo>
                      <a:pt x="0" y="11"/>
                    </a:lnTo>
                    <a:lnTo>
                      <a:pt x="4" y="41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7" name="Freeform 2997"/>
              <p:cNvSpPr>
                <a:spLocks/>
              </p:cNvSpPr>
              <p:nvPr/>
            </p:nvSpPr>
            <p:spPr bwMode="auto">
              <a:xfrm>
                <a:off x="2487" y="2798"/>
                <a:ext cx="5" cy="2"/>
              </a:xfrm>
              <a:custGeom>
                <a:avLst/>
                <a:gdLst/>
                <a:ahLst/>
                <a:cxnLst>
                  <a:cxn ang="0">
                    <a:pos x="0" y="16"/>
                  </a:cxn>
                  <a:cxn ang="0">
                    <a:pos x="34" y="11"/>
                  </a:cxn>
                  <a:cxn ang="0">
                    <a:pos x="33" y="6"/>
                  </a:cxn>
                  <a:cxn ang="0">
                    <a:pos x="29" y="0"/>
                  </a:cxn>
                  <a:cxn ang="0">
                    <a:pos x="0" y="16"/>
                  </a:cxn>
                </a:cxnLst>
                <a:rect l="0" t="0" r="r" b="b"/>
                <a:pathLst>
                  <a:path w="34" h="16">
                    <a:moveTo>
                      <a:pt x="0" y="16"/>
                    </a:moveTo>
                    <a:lnTo>
                      <a:pt x="34" y="11"/>
                    </a:lnTo>
                    <a:lnTo>
                      <a:pt x="33" y="6"/>
                    </a:lnTo>
                    <a:lnTo>
                      <a:pt x="29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8" name="Freeform 2998"/>
              <p:cNvSpPr>
                <a:spLocks/>
              </p:cNvSpPr>
              <p:nvPr/>
            </p:nvSpPr>
            <p:spPr bwMode="auto">
              <a:xfrm>
                <a:off x="2492" y="2798"/>
                <a:ext cx="1" cy="1"/>
              </a:xfrm>
              <a:custGeom>
                <a:avLst/>
                <a:gdLst/>
                <a:ahLst/>
                <a:cxnLst>
                  <a:cxn ang="0">
                    <a:pos x="5" y="11"/>
                  </a:cxn>
                  <a:cxn ang="0">
                    <a:pos x="4" y="6"/>
                  </a:cxn>
                  <a:cxn ang="0">
                    <a:pos x="0" y="0"/>
                  </a:cxn>
                </a:cxnLst>
                <a:rect l="0" t="0" r="r" b="b"/>
                <a:pathLst>
                  <a:path w="5" h="11">
                    <a:moveTo>
                      <a:pt x="5" y="11"/>
                    </a:moveTo>
                    <a:lnTo>
                      <a:pt x="4" y="6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59" name="Freeform 2999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0" name="Freeform 3000"/>
              <p:cNvSpPr>
                <a:spLocks/>
              </p:cNvSpPr>
              <p:nvPr/>
            </p:nvSpPr>
            <p:spPr bwMode="auto">
              <a:xfrm>
                <a:off x="2479" y="2793"/>
                <a:ext cx="13" cy="10"/>
              </a:xfrm>
              <a:custGeom>
                <a:avLst/>
                <a:gdLst/>
                <a:ahLst/>
                <a:cxnLst>
                  <a:cxn ang="0">
                    <a:pos x="13" y="60"/>
                  </a:cxn>
                  <a:cxn ang="0">
                    <a:pos x="43" y="43"/>
                  </a:cxn>
                  <a:cxn ang="0">
                    <a:pos x="72" y="27"/>
                  </a:cxn>
                  <a:cxn ang="0">
                    <a:pos x="59" y="0"/>
                  </a:cxn>
                  <a:cxn ang="0">
                    <a:pos x="30" y="17"/>
                  </a:cxn>
                  <a:cxn ang="0">
                    <a:pos x="0" y="33"/>
                  </a:cxn>
                  <a:cxn ang="0">
                    <a:pos x="13" y="60"/>
                  </a:cxn>
                </a:cxnLst>
                <a:rect l="0" t="0" r="r" b="b"/>
                <a:pathLst>
                  <a:path w="72" h="60">
                    <a:moveTo>
                      <a:pt x="13" y="60"/>
                    </a:moveTo>
                    <a:lnTo>
                      <a:pt x="43" y="43"/>
                    </a:lnTo>
                    <a:lnTo>
                      <a:pt x="72" y="27"/>
                    </a:lnTo>
                    <a:lnTo>
                      <a:pt x="59" y="0"/>
                    </a:lnTo>
                    <a:lnTo>
                      <a:pt x="30" y="17"/>
                    </a:lnTo>
                    <a:lnTo>
                      <a:pt x="0" y="33"/>
                    </a:lnTo>
                    <a:lnTo>
                      <a:pt x="13" y="60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1" name="Freeform 3001"/>
              <p:cNvSpPr>
                <a:spLocks/>
              </p:cNvSpPr>
              <p:nvPr/>
            </p:nvSpPr>
            <p:spPr bwMode="auto">
              <a:xfrm>
                <a:off x="2484" y="2792"/>
                <a:ext cx="5" cy="4"/>
              </a:xfrm>
              <a:custGeom>
                <a:avLst/>
                <a:gdLst/>
                <a:ahLst/>
                <a:cxnLst>
                  <a:cxn ang="0">
                    <a:pos x="0" y="26"/>
                  </a:cxn>
                  <a:cxn ang="0">
                    <a:pos x="29" y="9"/>
                  </a:cxn>
                  <a:cxn ang="0">
                    <a:pos x="27" y="5"/>
                  </a:cxn>
                  <a:cxn ang="0">
                    <a:pos x="24" y="0"/>
                  </a:cxn>
                  <a:cxn ang="0">
                    <a:pos x="0" y="26"/>
                  </a:cxn>
                </a:cxnLst>
                <a:rect l="0" t="0" r="r" b="b"/>
                <a:pathLst>
                  <a:path w="29" h="26">
                    <a:moveTo>
                      <a:pt x="0" y="26"/>
                    </a:moveTo>
                    <a:lnTo>
                      <a:pt x="29" y="9"/>
                    </a:lnTo>
                    <a:lnTo>
                      <a:pt x="27" y="5"/>
                    </a:lnTo>
                    <a:lnTo>
                      <a:pt x="24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2" name="Freeform 3002"/>
              <p:cNvSpPr>
                <a:spLocks/>
              </p:cNvSpPr>
              <p:nvPr/>
            </p:nvSpPr>
            <p:spPr bwMode="auto">
              <a:xfrm>
                <a:off x="2488" y="2792"/>
                <a:ext cx="1" cy="1"/>
              </a:xfrm>
              <a:custGeom>
                <a:avLst/>
                <a:gdLst/>
                <a:ahLst/>
                <a:cxnLst>
                  <a:cxn ang="0">
                    <a:pos x="5" y="9"/>
                  </a:cxn>
                  <a:cxn ang="0">
                    <a:pos x="3" y="5"/>
                  </a:cxn>
                  <a:cxn ang="0">
                    <a:pos x="0" y="0"/>
                  </a:cxn>
                </a:cxnLst>
                <a:rect l="0" t="0" r="r" b="b"/>
                <a:pathLst>
                  <a:path w="5" h="9">
                    <a:moveTo>
                      <a:pt x="5" y="9"/>
                    </a:moveTo>
                    <a:lnTo>
                      <a:pt x="3" y="5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3" name="Freeform 3003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4" name="Freeform 3004"/>
              <p:cNvSpPr>
                <a:spLocks/>
              </p:cNvSpPr>
              <p:nvPr/>
            </p:nvSpPr>
            <p:spPr bwMode="auto">
              <a:xfrm>
                <a:off x="2477" y="2788"/>
                <a:ext cx="11" cy="12"/>
              </a:xfrm>
              <a:custGeom>
                <a:avLst/>
                <a:gdLst/>
                <a:ahLst/>
                <a:cxnLst>
                  <a:cxn ang="0">
                    <a:pos x="21" y="73"/>
                  </a:cxn>
                  <a:cxn ang="0">
                    <a:pos x="46" y="48"/>
                  </a:cxn>
                  <a:cxn ang="0">
                    <a:pos x="70" y="22"/>
                  </a:cxn>
                  <a:cxn ang="0">
                    <a:pos x="49" y="0"/>
                  </a:cxn>
                  <a:cxn ang="0">
                    <a:pos x="25" y="26"/>
                  </a:cxn>
                  <a:cxn ang="0">
                    <a:pos x="0" y="51"/>
                  </a:cxn>
                  <a:cxn ang="0">
                    <a:pos x="21" y="73"/>
                  </a:cxn>
                </a:cxnLst>
                <a:rect l="0" t="0" r="r" b="b"/>
                <a:pathLst>
                  <a:path w="70" h="73">
                    <a:moveTo>
                      <a:pt x="21" y="73"/>
                    </a:moveTo>
                    <a:lnTo>
                      <a:pt x="46" y="48"/>
                    </a:lnTo>
                    <a:lnTo>
                      <a:pt x="70" y="22"/>
                    </a:lnTo>
                    <a:lnTo>
                      <a:pt x="49" y="0"/>
                    </a:lnTo>
                    <a:lnTo>
                      <a:pt x="25" y="26"/>
                    </a:lnTo>
                    <a:lnTo>
                      <a:pt x="0" y="51"/>
                    </a:lnTo>
                    <a:lnTo>
                      <a:pt x="21" y="7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5" name="Freeform 3005"/>
              <p:cNvSpPr>
                <a:spLocks/>
              </p:cNvSpPr>
              <p:nvPr/>
            </p:nvSpPr>
            <p:spPr bwMode="auto">
              <a:xfrm>
                <a:off x="2481" y="2787"/>
                <a:ext cx="4" cy="5"/>
              </a:xfrm>
              <a:custGeom>
                <a:avLst/>
                <a:gdLst/>
                <a:ahLst/>
                <a:cxnLst>
                  <a:cxn ang="0">
                    <a:pos x="0" y="32"/>
                  </a:cxn>
                  <a:cxn ang="0">
                    <a:pos x="24" y="6"/>
                  </a:cxn>
                  <a:cxn ang="0">
                    <a:pos x="21" y="3"/>
                  </a:cxn>
                  <a:cxn ang="0">
                    <a:pos x="15" y="0"/>
                  </a:cxn>
                  <a:cxn ang="0">
                    <a:pos x="0" y="32"/>
                  </a:cxn>
                </a:cxnLst>
                <a:rect l="0" t="0" r="r" b="b"/>
                <a:pathLst>
                  <a:path w="24" h="32">
                    <a:moveTo>
                      <a:pt x="0" y="32"/>
                    </a:moveTo>
                    <a:lnTo>
                      <a:pt x="24" y="6"/>
                    </a:lnTo>
                    <a:lnTo>
                      <a:pt x="21" y="3"/>
                    </a:lnTo>
                    <a:lnTo>
                      <a:pt x="15" y="0"/>
                    </a:lnTo>
                    <a:lnTo>
                      <a:pt x="0" y="3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6" name="Freeform 3006"/>
              <p:cNvSpPr>
                <a:spLocks/>
              </p:cNvSpPr>
              <p:nvPr/>
            </p:nvSpPr>
            <p:spPr bwMode="auto">
              <a:xfrm>
                <a:off x="2484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6"/>
                  </a:cxn>
                  <a:cxn ang="0">
                    <a:pos x="6" y="3"/>
                  </a:cxn>
                  <a:cxn ang="0">
                    <a:pos x="0" y="0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lnTo>
                      <a:pt x="6" y="3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7" name="Freeform 3007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8" name="Freeform 3008"/>
              <p:cNvSpPr>
                <a:spLocks/>
              </p:cNvSpPr>
              <p:nvPr/>
            </p:nvSpPr>
            <p:spPr bwMode="auto">
              <a:xfrm>
                <a:off x="2474" y="2785"/>
                <a:ext cx="10" cy="12"/>
              </a:xfrm>
              <a:custGeom>
                <a:avLst/>
                <a:gdLst/>
                <a:ahLst/>
                <a:cxnLst>
                  <a:cxn ang="0">
                    <a:pos x="25" y="77"/>
                  </a:cxn>
                  <a:cxn ang="0">
                    <a:pos x="41" y="46"/>
                  </a:cxn>
                  <a:cxn ang="0">
                    <a:pos x="56" y="14"/>
                  </a:cxn>
                  <a:cxn ang="0">
                    <a:pos x="31" y="0"/>
                  </a:cxn>
                  <a:cxn ang="0">
                    <a:pos x="15" y="32"/>
                  </a:cxn>
                  <a:cxn ang="0">
                    <a:pos x="0" y="63"/>
                  </a:cxn>
                  <a:cxn ang="0">
                    <a:pos x="25" y="77"/>
                  </a:cxn>
                </a:cxnLst>
                <a:rect l="0" t="0" r="r" b="b"/>
                <a:pathLst>
                  <a:path w="56" h="77">
                    <a:moveTo>
                      <a:pt x="25" y="77"/>
                    </a:moveTo>
                    <a:lnTo>
                      <a:pt x="41" y="46"/>
                    </a:lnTo>
                    <a:lnTo>
                      <a:pt x="56" y="14"/>
                    </a:lnTo>
                    <a:lnTo>
                      <a:pt x="31" y="0"/>
                    </a:lnTo>
                    <a:lnTo>
                      <a:pt x="15" y="32"/>
                    </a:lnTo>
                    <a:lnTo>
                      <a:pt x="0" y="63"/>
                    </a:lnTo>
                    <a:lnTo>
                      <a:pt x="25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69" name="Freeform 3009"/>
              <p:cNvSpPr>
                <a:spLocks/>
              </p:cNvSpPr>
              <p:nvPr/>
            </p:nvSpPr>
            <p:spPr bwMode="auto">
              <a:xfrm>
                <a:off x="2477" y="2784"/>
                <a:ext cx="2" cy="6"/>
              </a:xfrm>
              <a:custGeom>
                <a:avLst/>
                <a:gdLst/>
                <a:ahLst/>
                <a:cxnLst>
                  <a:cxn ang="0">
                    <a:pos x="0" y="36"/>
                  </a:cxn>
                  <a:cxn ang="0">
                    <a:pos x="16" y="4"/>
                  </a:cxn>
                  <a:cxn ang="0">
                    <a:pos x="11" y="2"/>
                  </a:cxn>
                  <a:cxn ang="0">
                    <a:pos x="6" y="0"/>
                  </a:cxn>
                  <a:cxn ang="0">
                    <a:pos x="0" y="36"/>
                  </a:cxn>
                </a:cxnLst>
                <a:rect l="0" t="0" r="r" b="b"/>
                <a:pathLst>
                  <a:path w="16" h="36">
                    <a:moveTo>
                      <a:pt x="0" y="36"/>
                    </a:moveTo>
                    <a:lnTo>
                      <a:pt x="16" y="4"/>
                    </a:lnTo>
                    <a:lnTo>
                      <a:pt x="11" y="2"/>
                    </a:lnTo>
                    <a:lnTo>
                      <a:pt x="6" y="0"/>
                    </a:lnTo>
                    <a:lnTo>
                      <a:pt x="0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0" name="Freeform 3010"/>
              <p:cNvSpPr>
                <a:spLocks/>
              </p:cNvSpPr>
              <p:nvPr/>
            </p:nvSpPr>
            <p:spPr bwMode="auto">
              <a:xfrm>
                <a:off x="2478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4"/>
                  </a:cxn>
                  <a:cxn ang="0">
                    <a:pos x="5" y="2"/>
                  </a:cxn>
                  <a:cxn ang="0">
                    <a:pos x="0" y="0"/>
                  </a:cxn>
                </a:cxnLst>
                <a:rect l="0" t="0" r="r" b="b"/>
                <a:pathLst>
                  <a:path w="10" h="4">
                    <a:moveTo>
                      <a:pt x="10" y="4"/>
                    </a:moveTo>
                    <a:lnTo>
                      <a:pt x="5" y="2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1" name="Freeform 3011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2" name="Freeform 3012"/>
              <p:cNvSpPr>
                <a:spLocks/>
              </p:cNvSpPr>
              <p:nvPr/>
            </p:nvSpPr>
            <p:spPr bwMode="auto">
              <a:xfrm>
                <a:off x="2471" y="2783"/>
                <a:ext cx="7" cy="13"/>
              </a:xfrm>
              <a:custGeom>
                <a:avLst/>
                <a:gdLst/>
                <a:ahLst/>
                <a:cxnLst>
                  <a:cxn ang="0">
                    <a:pos x="29" y="77"/>
                  </a:cxn>
                  <a:cxn ang="0">
                    <a:pos x="34" y="41"/>
                  </a:cxn>
                  <a:cxn ang="0">
                    <a:pos x="40" y="5"/>
                  </a:cxn>
                  <a:cxn ang="0">
                    <a:pos x="11" y="0"/>
                  </a:cxn>
                  <a:cxn ang="0">
                    <a:pos x="6" y="36"/>
                  </a:cxn>
                  <a:cxn ang="0">
                    <a:pos x="0" y="72"/>
                  </a:cxn>
                  <a:cxn ang="0">
                    <a:pos x="29" y="77"/>
                  </a:cxn>
                </a:cxnLst>
                <a:rect l="0" t="0" r="r" b="b"/>
                <a:pathLst>
                  <a:path w="40" h="77">
                    <a:moveTo>
                      <a:pt x="29" y="77"/>
                    </a:moveTo>
                    <a:lnTo>
                      <a:pt x="34" y="41"/>
                    </a:lnTo>
                    <a:lnTo>
                      <a:pt x="40" y="5"/>
                    </a:lnTo>
                    <a:lnTo>
                      <a:pt x="11" y="0"/>
                    </a:lnTo>
                    <a:lnTo>
                      <a:pt x="6" y="36"/>
                    </a:lnTo>
                    <a:lnTo>
                      <a:pt x="0" y="72"/>
                    </a:lnTo>
                    <a:lnTo>
                      <a:pt x="29" y="77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3" name="Freeform 3013"/>
              <p:cNvSpPr>
                <a:spLocks/>
              </p:cNvSpPr>
              <p:nvPr/>
            </p:nvSpPr>
            <p:spPr bwMode="auto">
              <a:xfrm>
                <a:off x="2471" y="2783"/>
                <a:ext cx="2" cy="6"/>
              </a:xfrm>
              <a:custGeom>
                <a:avLst/>
                <a:gdLst/>
                <a:ahLst/>
                <a:cxnLst>
                  <a:cxn ang="0">
                    <a:pos x="6" y="36"/>
                  </a:cxn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  <a:cxn ang="0">
                    <a:pos x="6" y="36"/>
                  </a:cxn>
                </a:cxnLst>
                <a:rect l="0" t="0" r="r" b="b"/>
                <a:pathLst>
                  <a:path w="11" h="36">
                    <a:moveTo>
                      <a:pt x="6" y="36"/>
                    </a:moveTo>
                    <a:lnTo>
                      <a:pt x="11" y="0"/>
                    </a:lnTo>
                    <a:lnTo>
                      <a:pt x="6" y="0"/>
                    </a:lnTo>
                    <a:lnTo>
                      <a:pt x="0" y="0"/>
                    </a:lnTo>
                    <a:lnTo>
                      <a:pt x="6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4" name="Freeform 3014"/>
              <p:cNvSpPr>
                <a:spLocks/>
              </p:cNvSpPr>
              <p:nvPr/>
            </p:nvSpPr>
            <p:spPr bwMode="auto">
              <a:xfrm>
                <a:off x="2471" y="2783"/>
                <a:ext cx="2" cy="1"/>
              </a:xfrm>
              <a:custGeom>
                <a:avLst/>
                <a:gdLst/>
                <a:ahLst/>
                <a:cxnLst>
                  <a:cxn ang="0">
                    <a:pos x="11" y="0"/>
                  </a:cxn>
                  <a:cxn ang="0">
                    <a:pos x="6" y="0"/>
                  </a:cxn>
                  <a:cxn ang="0">
                    <a:pos x="0" y="0"/>
                  </a:cxn>
                </a:cxnLst>
                <a:rect l="0" t="0" r="r" b="b"/>
                <a:pathLst>
                  <a:path w="11">
                    <a:moveTo>
                      <a:pt x="11" y="0"/>
                    </a:moveTo>
                    <a:lnTo>
                      <a:pt x="6" y="0"/>
                    </a:ln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5" name="Freeform 3015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6" name="Freeform 3016"/>
              <p:cNvSpPr>
                <a:spLocks/>
              </p:cNvSpPr>
              <p:nvPr/>
            </p:nvSpPr>
            <p:spPr bwMode="auto">
              <a:xfrm>
                <a:off x="2466" y="2783"/>
                <a:ext cx="7" cy="13"/>
              </a:xfrm>
              <a:custGeom>
                <a:avLst/>
                <a:gdLst/>
                <a:ahLst/>
                <a:cxnLst>
                  <a:cxn ang="0">
                    <a:pos x="38" y="72"/>
                  </a:cxn>
                  <a:cxn ang="0">
                    <a:pos x="33" y="36"/>
                  </a:cxn>
                  <a:cxn ang="0">
                    <a:pos x="27" y="0"/>
                  </a:cxn>
                  <a:cxn ang="0">
                    <a:pos x="0" y="5"/>
                  </a:cxn>
                  <a:cxn ang="0">
                    <a:pos x="5" y="41"/>
                  </a:cxn>
                  <a:cxn ang="0">
                    <a:pos x="11" y="77"/>
                  </a:cxn>
                  <a:cxn ang="0">
                    <a:pos x="38" y="72"/>
                  </a:cxn>
                </a:cxnLst>
                <a:rect l="0" t="0" r="r" b="b"/>
                <a:pathLst>
                  <a:path w="38" h="77">
                    <a:moveTo>
                      <a:pt x="38" y="72"/>
                    </a:moveTo>
                    <a:lnTo>
                      <a:pt x="33" y="36"/>
                    </a:lnTo>
                    <a:lnTo>
                      <a:pt x="27" y="0"/>
                    </a:lnTo>
                    <a:lnTo>
                      <a:pt x="0" y="5"/>
                    </a:lnTo>
                    <a:lnTo>
                      <a:pt x="5" y="41"/>
                    </a:lnTo>
                    <a:lnTo>
                      <a:pt x="11" y="77"/>
                    </a:lnTo>
                    <a:lnTo>
                      <a:pt x="38" y="72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7" name="Freeform 3017"/>
              <p:cNvSpPr>
                <a:spLocks/>
              </p:cNvSpPr>
              <p:nvPr/>
            </p:nvSpPr>
            <p:spPr bwMode="auto">
              <a:xfrm>
                <a:off x="2465" y="2784"/>
                <a:ext cx="2" cy="6"/>
              </a:xfrm>
              <a:custGeom>
                <a:avLst/>
                <a:gdLst/>
                <a:ahLst/>
                <a:cxnLst>
                  <a:cxn ang="0">
                    <a:pos x="15" y="36"/>
                  </a:cxn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  <a:cxn ang="0">
                    <a:pos x="15" y="36"/>
                  </a:cxn>
                </a:cxnLst>
                <a:rect l="0" t="0" r="r" b="b"/>
                <a:pathLst>
                  <a:path w="15" h="36">
                    <a:moveTo>
                      <a:pt x="15" y="36"/>
                    </a:moveTo>
                    <a:lnTo>
                      <a:pt x="10" y="0"/>
                    </a:lnTo>
                    <a:lnTo>
                      <a:pt x="5" y="1"/>
                    </a:lnTo>
                    <a:lnTo>
                      <a:pt x="0" y="3"/>
                    </a:lnTo>
                    <a:lnTo>
                      <a:pt x="15" y="3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8" name="Freeform 3018"/>
              <p:cNvSpPr>
                <a:spLocks/>
              </p:cNvSpPr>
              <p:nvPr/>
            </p:nvSpPr>
            <p:spPr bwMode="auto">
              <a:xfrm>
                <a:off x="2465" y="2784"/>
                <a:ext cx="1" cy="1"/>
              </a:xfrm>
              <a:custGeom>
                <a:avLst/>
                <a:gdLst/>
                <a:ahLst/>
                <a:cxnLst>
                  <a:cxn ang="0">
                    <a:pos x="10" y="0"/>
                  </a:cxn>
                  <a:cxn ang="0">
                    <a:pos x="5" y="1"/>
                  </a:cxn>
                  <a:cxn ang="0">
                    <a:pos x="0" y="3"/>
                  </a:cxn>
                </a:cxnLst>
                <a:rect l="0" t="0" r="r" b="b"/>
                <a:pathLst>
                  <a:path w="10" h="3">
                    <a:moveTo>
                      <a:pt x="10" y="0"/>
                    </a:moveTo>
                    <a:lnTo>
                      <a:pt x="5" y="1"/>
                    </a:lnTo>
                    <a:lnTo>
                      <a:pt x="0" y="3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79" name="Freeform 3019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0" name="Freeform 3020"/>
              <p:cNvSpPr>
                <a:spLocks/>
              </p:cNvSpPr>
              <p:nvPr/>
            </p:nvSpPr>
            <p:spPr bwMode="auto">
              <a:xfrm>
                <a:off x="2460" y="2785"/>
                <a:ext cx="10" cy="13"/>
              </a:xfrm>
              <a:custGeom>
                <a:avLst/>
                <a:gdLst/>
                <a:ahLst/>
                <a:cxnLst>
                  <a:cxn ang="0">
                    <a:pos x="58" y="65"/>
                  </a:cxn>
                  <a:cxn ang="0">
                    <a:pos x="42" y="33"/>
                  </a:cxn>
                  <a:cxn ang="0">
                    <a:pos x="27" y="0"/>
                  </a:cxn>
                  <a:cxn ang="0">
                    <a:pos x="0" y="14"/>
                  </a:cxn>
                  <a:cxn ang="0">
                    <a:pos x="16" y="47"/>
                  </a:cxn>
                  <a:cxn ang="0">
                    <a:pos x="31" y="79"/>
                  </a:cxn>
                  <a:cxn ang="0">
                    <a:pos x="58" y="65"/>
                  </a:cxn>
                </a:cxnLst>
                <a:rect l="0" t="0" r="r" b="b"/>
                <a:pathLst>
                  <a:path w="58" h="79">
                    <a:moveTo>
                      <a:pt x="58" y="65"/>
                    </a:moveTo>
                    <a:lnTo>
                      <a:pt x="42" y="33"/>
                    </a:lnTo>
                    <a:lnTo>
                      <a:pt x="27" y="0"/>
                    </a:lnTo>
                    <a:lnTo>
                      <a:pt x="0" y="14"/>
                    </a:lnTo>
                    <a:lnTo>
                      <a:pt x="16" y="47"/>
                    </a:lnTo>
                    <a:lnTo>
                      <a:pt x="31" y="79"/>
                    </a:lnTo>
                    <a:lnTo>
                      <a:pt x="58" y="65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1" name="Freeform 3021"/>
              <p:cNvSpPr>
                <a:spLocks/>
              </p:cNvSpPr>
              <p:nvPr/>
            </p:nvSpPr>
            <p:spPr bwMode="auto">
              <a:xfrm>
                <a:off x="2459" y="2787"/>
                <a:ext cx="4" cy="5"/>
              </a:xfrm>
              <a:custGeom>
                <a:avLst/>
                <a:gdLst/>
                <a:ahLst/>
                <a:cxnLst>
                  <a:cxn ang="0">
                    <a:pos x="25" y="33"/>
                  </a:cxn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  <a:cxn ang="0">
                    <a:pos x="25" y="33"/>
                  </a:cxn>
                </a:cxnLst>
                <a:rect l="0" t="0" r="r" b="b"/>
                <a:pathLst>
                  <a:path w="25" h="33">
                    <a:moveTo>
                      <a:pt x="25" y="33"/>
                    </a:moveTo>
                    <a:lnTo>
                      <a:pt x="9" y="0"/>
                    </a:lnTo>
                    <a:lnTo>
                      <a:pt x="5" y="4"/>
                    </a:lnTo>
                    <a:lnTo>
                      <a:pt x="0" y="8"/>
                    </a:ln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2" name="Freeform 3022"/>
              <p:cNvSpPr>
                <a:spLocks/>
              </p:cNvSpPr>
              <p:nvPr/>
            </p:nvSpPr>
            <p:spPr bwMode="auto">
              <a:xfrm>
                <a:off x="2459" y="2787"/>
                <a:ext cx="1" cy="1"/>
              </a:xfrm>
              <a:custGeom>
                <a:avLst/>
                <a:gdLst/>
                <a:ahLst/>
                <a:cxnLst>
                  <a:cxn ang="0">
                    <a:pos x="9" y="0"/>
                  </a:cxn>
                  <a:cxn ang="0">
                    <a:pos x="5" y="4"/>
                  </a:cxn>
                  <a:cxn ang="0">
                    <a:pos x="0" y="8"/>
                  </a:cxn>
                </a:cxnLst>
                <a:rect l="0" t="0" r="r" b="b"/>
                <a:pathLst>
                  <a:path w="9" h="8">
                    <a:moveTo>
                      <a:pt x="9" y="0"/>
                    </a:moveTo>
                    <a:lnTo>
                      <a:pt x="5" y="4"/>
                    </a:lnTo>
                    <a:lnTo>
                      <a:pt x="0" y="8"/>
                    </a:lnTo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3" name="Freeform 3023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4" name="Freeform 3024"/>
              <p:cNvSpPr>
                <a:spLocks/>
              </p:cNvSpPr>
              <p:nvPr/>
            </p:nvSpPr>
            <p:spPr bwMode="auto">
              <a:xfrm>
                <a:off x="2455" y="2788"/>
                <a:ext cx="12" cy="12"/>
              </a:xfrm>
              <a:custGeom>
                <a:avLst/>
                <a:gdLst/>
                <a:ahLst/>
                <a:cxnLst>
                  <a:cxn ang="0">
                    <a:pos x="70" y="49"/>
                  </a:cxn>
                  <a:cxn ang="0">
                    <a:pos x="45" y="25"/>
                  </a:cxn>
                  <a:cxn ang="0">
                    <a:pos x="20" y="0"/>
                  </a:cxn>
                  <a:cxn ang="0">
                    <a:pos x="0" y="22"/>
                  </a:cxn>
                  <a:cxn ang="0">
                    <a:pos x="25" y="47"/>
                  </a:cxn>
                  <a:cxn ang="0">
                    <a:pos x="50" y="71"/>
                  </a:cxn>
                  <a:cxn ang="0">
                    <a:pos x="70" y="49"/>
                  </a:cxn>
                </a:cxnLst>
                <a:rect l="0" t="0" r="r" b="b"/>
                <a:pathLst>
                  <a:path w="70" h="71">
                    <a:moveTo>
                      <a:pt x="70" y="49"/>
                    </a:moveTo>
                    <a:lnTo>
                      <a:pt x="45" y="25"/>
                    </a:lnTo>
                    <a:lnTo>
                      <a:pt x="20" y="0"/>
                    </a:lnTo>
                    <a:lnTo>
                      <a:pt x="0" y="22"/>
                    </a:lnTo>
                    <a:lnTo>
                      <a:pt x="25" y="47"/>
                    </a:lnTo>
                    <a:lnTo>
                      <a:pt x="50" y="71"/>
                    </a:lnTo>
                    <a:lnTo>
                      <a:pt x="70" y="49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5" name="Freeform 3025"/>
              <p:cNvSpPr>
                <a:spLocks/>
              </p:cNvSpPr>
              <p:nvPr/>
            </p:nvSpPr>
            <p:spPr bwMode="auto">
              <a:xfrm>
                <a:off x="2455" y="2792"/>
                <a:ext cx="5" cy="4"/>
              </a:xfrm>
              <a:custGeom>
                <a:avLst/>
                <a:gdLst/>
                <a:ahLst/>
                <a:cxnLst>
                  <a:cxn ang="0">
                    <a:pos x="30" y="25"/>
                  </a:cxn>
                  <a:cxn ang="0">
                    <a:pos x="5" y="0"/>
                  </a:cxn>
                  <a:cxn ang="0">
                    <a:pos x="0" y="8"/>
                  </a:cxn>
                  <a:cxn ang="0">
                    <a:pos x="30" y="25"/>
                  </a:cxn>
                </a:cxnLst>
                <a:rect l="0" t="0" r="r" b="b"/>
                <a:pathLst>
                  <a:path w="30" h="25">
                    <a:moveTo>
                      <a:pt x="30" y="25"/>
                    </a:moveTo>
                    <a:lnTo>
                      <a:pt x="5" y="0"/>
                    </a:lnTo>
                    <a:lnTo>
                      <a:pt x="0" y="8"/>
                    </a:lnTo>
                    <a:lnTo>
                      <a:pt x="30" y="25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6" name="Line 3026"/>
              <p:cNvSpPr>
                <a:spLocks noChangeShapeType="1"/>
              </p:cNvSpPr>
              <p:nvPr/>
            </p:nvSpPr>
            <p:spPr bwMode="auto">
              <a:xfrm flipH="1">
                <a:off x="2455" y="2792"/>
                <a:ext cx="1" cy="1"/>
              </a:xfrm>
              <a:prstGeom prst="line">
                <a:avLst/>
              </a:prstGeom>
              <a:noFill/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7" name="Freeform 3027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8" name="Freeform 3028"/>
              <p:cNvSpPr>
                <a:spLocks/>
              </p:cNvSpPr>
              <p:nvPr/>
            </p:nvSpPr>
            <p:spPr bwMode="auto">
              <a:xfrm>
                <a:off x="2453" y="2793"/>
                <a:ext cx="12" cy="10"/>
              </a:xfrm>
              <a:custGeom>
                <a:avLst/>
                <a:gdLst/>
                <a:ahLst/>
                <a:cxnLst>
                  <a:cxn ang="0">
                    <a:pos x="73" y="33"/>
                  </a:cxn>
                  <a:cxn ang="0">
                    <a:pos x="43" y="17"/>
                  </a:cxn>
                  <a:cxn ang="0">
                    <a:pos x="13" y="0"/>
                  </a:cxn>
                  <a:cxn ang="0">
                    <a:pos x="0" y="27"/>
                  </a:cxn>
                  <a:cxn ang="0">
                    <a:pos x="30" y="43"/>
                  </a:cxn>
                  <a:cxn ang="0">
                    <a:pos x="60" y="60"/>
                  </a:cxn>
                  <a:cxn ang="0">
                    <a:pos x="73" y="33"/>
                  </a:cxn>
                </a:cxnLst>
                <a:rect l="0" t="0" r="r" b="b"/>
                <a:pathLst>
                  <a:path w="73" h="60">
                    <a:moveTo>
                      <a:pt x="73" y="33"/>
                    </a:moveTo>
                    <a:lnTo>
                      <a:pt x="43" y="17"/>
                    </a:lnTo>
                    <a:lnTo>
                      <a:pt x="13" y="0"/>
                    </a:lnTo>
                    <a:lnTo>
                      <a:pt x="0" y="27"/>
                    </a:lnTo>
                    <a:lnTo>
                      <a:pt x="30" y="43"/>
                    </a:lnTo>
                    <a:lnTo>
                      <a:pt x="60" y="60"/>
                    </a:lnTo>
                    <a:lnTo>
                      <a:pt x="73" y="33"/>
                    </a:lnTo>
                    <a:close/>
                  </a:path>
                </a:pathLst>
              </a:custGeom>
              <a:noFill/>
              <a:ln w="0">
                <a:solidFill>
                  <a:srgbClr val="000000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789" name="Freeform 3029"/>
              <p:cNvSpPr>
                <a:spLocks/>
              </p:cNvSpPr>
              <p:nvPr/>
            </p:nvSpPr>
            <p:spPr bwMode="auto">
              <a:xfrm>
                <a:off x="2452" y="2798"/>
                <a:ext cx="5" cy="2"/>
              </a:xfrm>
              <a:custGeom>
                <a:avLst/>
                <a:gdLst/>
                <a:ahLst/>
                <a:cxnLst>
                  <a:cxn ang="0">
                    <a:pos x="34" y="16"/>
                  </a:cxn>
                  <a:cxn ang="0">
                    <a:pos x="4" y="0"/>
                  </a:cxn>
                  <a:cxn ang="0">
                    <a:pos x="2" y="5"/>
                  </a:cxn>
                  <a:cxn ang="0">
                    <a:pos x="0" y="11"/>
                  </a:cxn>
                  <a:cxn ang="0">
                    <a:pos x="34" y="16"/>
                  </a:cxn>
                </a:cxnLst>
                <a:rect l="0" t="0" r="r" b="b"/>
                <a:pathLst>
                  <a:path w="34" h="16">
                    <a:moveTo>
                      <a:pt x="34" y="16"/>
                    </a:moveTo>
                    <a:lnTo>
                      <a:pt x="4" y="0"/>
                    </a:lnTo>
                    <a:lnTo>
                      <a:pt x="2" y="5"/>
                    </a:lnTo>
                    <a:lnTo>
                      <a:pt x="0" y="11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en-US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  <p:sp>
          <p:nvSpPr>
            <p:cNvPr id="423" name="Freeform 3031"/>
            <p:cNvSpPr>
              <a:spLocks/>
            </p:cNvSpPr>
            <p:nvPr/>
          </p:nvSpPr>
          <p:spPr bwMode="auto">
            <a:xfrm>
              <a:off x="2452" y="2798"/>
              <a:ext cx="1" cy="1"/>
            </a:xfrm>
            <a:custGeom>
              <a:avLst/>
              <a:gdLst/>
              <a:ahLst/>
              <a:cxnLst>
                <a:cxn ang="0">
                  <a:pos x="4" y="0"/>
                </a:cxn>
                <a:cxn ang="0">
                  <a:pos x="2" y="5"/>
                </a:cxn>
                <a:cxn ang="0">
                  <a:pos x="0" y="11"/>
                </a:cxn>
              </a:cxnLst>
              <a:rect l="0" t="0" r="r" b="b"/>
              <a:pathLst>
                <a:path w="4" h="11">
                  <a:moveTo>
                    <a:pt x="4" y="0"/>
                  </a:moveTo>
                  <a:lnTo>
                    <a:pt x="2" y="5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4" name="Freeform 3032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5" name="Freeform 3033"/>
            <p:cNvSpPr>
              <a:spLocks/>
            </p:cNvSpPr>
            <p:nvPr/>
          </p:nvSpPr>
          <p:spPr bwMode="auto">
            <a:xfrm>
              <a:off x="2451" y="2799"/>
              <a:ext cx="12" cy="7"/>
            </a:xfrm>
            <a:custGeom>
              <a:avLst/>
              <a:gdLst/>
              <a:ahLst/>
              <a:cxnLst>
                <a:cxn ang="0">
                  <a:pos x="73" y="11"/>
                </a:cxn>
                <a:cxn ang="0">
                  <a:pos x="39" y="5"/>
                </a:cxn>
                <a:cxn ang="0">
                  <a:pos x="5" y="0"/>
                </a:cxn>
                <a:cxn ang="0">
                  <a:pos x="0" y="30"/>
                </a:cxn>
                <a:cxn ang="0">
                  <a:pos x="34" y="36"/>
                </a:cxn>
                <a:cxn ang="0">
                  <a:pos x="69" y="41"/>
                </a:cxn>
                <a:cxn ang="0">
                  <a:pos x="73" y="11"/>
                </a:cxn>
              </a:cxnLst>
              <a:rect l="0" t="0" r="r" b="b"/>
              <a:pathLst>
                <a:path w="73" h="41">
                  <a:moveTo>
                    <a:pt x="73" y="11"/>
                  </a:moveTo>
                  <a:lnTo>
                    <a:pt x="39" y="5"/>
                  </a:lnTo>
                  <a:lnTo>
                    <a:pt x="5" y="0"/>
                  </a:lnTo>
                  <a:lnTo>
                    <a:pt x="0" y="30"/>
                  </a:lnTo>
                  <a:lnTo>
                    <a:pt x="34" y="36"/>
                  </a:lnTo>
                  <a:lnTo>
                    <a:pt x="69" y="41"/>
                  </a:lnTo>
                  <a:lnTo>
                    <a:pt x="73" y="1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6" name="Freeform 3034"/>
            <p:cNvSpPr>
              <a:spLocks/>
            </p:cNvSpPr>
            <p:nvPr/>
          </p:nvSpPr>
          <p:spPr bwMode="auto">
            <a:xfrm>
              <a:off x="2451" y="2804"/>
              <a:ext cx="6" cy="2"/>
            </a:xfrm>
            <a:custGeom>
              <a:avLst/>
              <a:gdLst/>
              <a:ahLst/>
              <a:cxnLst>
                <a:cxn ang="0">
                  <a:pos x="34" y="6"/>
                </a:cxn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  <a:cxn ang="0">
                  <a:pos x="34" y="6"/>
                </a:cxn>
              </a:cxnLst>
              <a:rect l="0" t="0" r="r" b="b"/>
              <a:pathLst>
                <a:path w="34" h="11">
                  <a:moveTo>
                    <a:pt x="34" y="6"/>
                  </a:moveTo>
                  <a:lnTo>
                    <a:pt x="0" y="0"/>
                  </a:lnTo>
                  <a:lnTo>
                    <a:pt x="0" y="6"/>
                  </a:lnTo>
                  <a:lnTo>
                    <a:pt x="0" y="11"/>
                  </a:lnTo>
                  <a:lnTo>
                    <a:pt x="34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7" name="Freeform 3035"/>
            <p:cNvSpPr>
              <a:spLocks/>
            </p:cNvSpPr>
            <p:nvPr/>
          </p:nvSpPr>
          <p:spPr bwMode="auto">
            <a:xfrm>
              <a:off x="2451" y="2804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6"/>
                </a:cxn>
                <a:cxn ang="0">
                  <a:pos x="0" y="11"/>
                </a:cxn>
              </a:cxnLst>
              <a:rect l="0" t="0" r="r" b="b"/>
              <a:pathLst>
                <a:path h="11">
                  <a:moveTo>
                    <a:pt x="0" y="0"/>
                  </a:moveTo>
                  <a:lnTo>
                    <a:pt x="0" y="6"/>
                  </a:lnTo>
                  <a:lnTo>
                    <a:pt x="0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8" name="Freeform 3036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9" name="Freeform 3037"/>
            <p:cNvSpPr>
              <a:spLocks/>
            </p:cNvSpPr>
            <p:nvPr/>
          </p:nvSpPr>
          <p:spPr bwMode="auto">
            <a:xfrm>
              <a:off x="2451" y="2804"/>
              <a:ext cx="12" cy="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6"/>
                </a:cxn>
                <a:cxn ang="0">
                  <a:pos x="0" y="11"/>
                </a:cxn>
                <a:cxn ang="0">
                  <a:pos x="5" y="40"/>
                </a:cxn>
                <a:cxn ang="0">
                  <a:pos x="39" y="35"/>
                </a:cxn>
                <a:cxn ang="0">
                  <a:pos x="73" y="29"/>
                </a:cxn>
                <a:cxn ang="0">
                  <a:pos x="69" y="0"/>
                </a:cxn>
              </a:cxnLst>
              <a:rect l="0" t="0" r="r" b="b"/>
              <a:pathLst>
                <a:path w="73" h="40">
                  <a:moveTo>
                    <a:pt x="69" y="0"/>
                  </a:moveTo>
                  <a:lnTo>
                    <a:pt x="34" y="6"/>
                  </a:lnTo>
                  <a:lnTo>
                    <a:pt x="0" y="11"/>
                  </a:lnTo>
                  <a:lnTo>
                    <a:pt x="5" y="40"/>
                  </a:lnTo>
                  <a:lnTo>
                    <a:pt x="39" y="35"/>
                  </a:lnTo>
                  <a:lnTo>
                    <a:pt x="73" y="2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0" name="Freeform 3038"/>
            <p:cNvSpPr>
              <a:spLocks/>
            </p:cNvSpPr>
            <p:nvPr/>
          </p:nvSpPr>
          <p:spPr bwMode="auto">
            <a:xfrm>
              <a:off x="2452" y="2810"/>
              <a:ext cx="5" cy="3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0" y="5"/>
                </a:cxn>
                <a:cxn ang="0">
                  <a:pos x="1" y="10"/>
                </a:cxn>
                <a:cxn ang="0">
                  <a:pos x="3" y="16"/>
                </a:cxn>
                <a:cxn ang="0">
                  <a:pos x="34" y="0"/>
                </a:cxn>
              </a:cxnLst>
              <a:rect l="0" t="0" r="r" b="b"/>
              <a:pathLst>
                <a:path w="34" h="16">
                  <a:moveTo>
                    <a:pt x="34" y="0"/>
                  </a:moveTo>
                  <a:lnTo>
                    <a:pt x="0" y="5"/>
                  </a:lnTo>
                  <a:lnTo>
                    <a:pt x="1" y="10"/>
                  </a:lnTo>
                  <a:lnTo>
                    <a:pt x="3" y="1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1" name="Freeform 3039"/>
            <p:cNvSpPr>
              <a:spLocks/>
            </p:cNvSpPr>
            <p:nvPr/>
          </p:nvSpPr>
          <p:spPr bwMode="auto">
            <a:xfrm>
              <a:off x="2452" y="2811"/>
              <a:ext cx="1" cy="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" y="5"/>
                </a:cxn>
                <a:cxn ang="0">
                  <a:pos x="3" y="11"/>
                </a:cxn>
              </a:cxnLst>
              <a:rect l="0" t="0" r="r" b="b"/>
              <a:pathLst>
                <a:path w="3" h="11">
                  <a:moveTo>
                    <a:pt x="0" y="0"/>
                  </a:moveTo>
                  <a:lnTo>
                    <a:pt x="1" y="5"/>
                  </a:lnTo>
                  <a:lnTo>
                    <a:pt x="3" y="1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2" name="Freeform 3040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3" name="Freeform 3041"/>
            <p:cNvSpPr>
              <a:spLocks/>
            </p:cNvSpPr>
            <p:nvPr/>
          </p:nvSpPr>
          <p:spPr bwMode="auto">
            <a:xfrm>
              <a:off x="2452" y="2808"/>
              <a:ext cx="13" cy="10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7"/>
                </a:cxn>
                <a:cxn ang="0">
                  <a:pos x="0" y="33"/>
                </a:cxn>
                <a:cxn ang="0">
                  <a:pos x="13" y="61"/>
                </a:cxn>
                <a:cxn ang="0">
                  <a:pos x="44" y="45"/>
                </a:cxn>
                <a:cxn ang="0">
                  <a:pos x="75" y="28"/>
                </a:cxn>
                <a:cxn ang="0">
                  <a:pos x="62" y="0"/>
                </a:cxn>
              </a:cxnLst>
              <a:rect l="0" t="0" r="r" b="b"/>
              <a:pathLst>
                <a:path w="75" h="61">
                  <a:moveTo>
                    <a:pt x="62" y="0"/>
                  </a:moveTo>
                  <a:lnTo>
                    <a:pt x="31" y="17"/>
                  </a:lnTo>
                  <a:lnTo>
                    <a:pt x="0" y="33"/>
                  </a:lnTo>
                  <a:lnTo>
                    <a:pt x="13" y="61"/>
                  </a:lnTo>
                  <a:lnTo>
                    <a:pt x="44" y="45"/>
                  </a:lnTo>
                  <a:lnTo>
                    <a:pt x="75" y="28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4" name="Freeform 3042"/>
            <p:cNvSpPr>
              <a:spLocks/>
            </p:cNvSpPr>
            <p:nvPr/>
          </p:nvSpPr>
          <p:spPr bwMode="auto">
            <a:xfrm>
              <a:off x="2455" y="2815"/>
              <a:ext cx="5" cy="4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0" y="16"/>
                </a:cxn>
                <a:cxn ang="0">
                  <a:pos x="4" y="20"/>
                </a:cxn>
                <a:cxn ang="0">
                  <a:pos x="7" y="25"/>
                </a:cxn>
                <a:cxn ang="0">
                  <a:pos x="31" y="0"/>
                </a:cxn>
              </a:cxnLst>
              <a:rect l="0" t="0" r="r" b="b"/>
              <a:pathLst>
                <a:path w="31" h="25">
                  <a:moveTo>
                    <a:pt x="31" y="0"/>
                  </a:moveTo>
                  <a:lnTo>
                    <a:pt x="0" y="16"/>
                  </a:lnTo>
                  <a:lnTo>
                    <a:pt x="4" y="20"/>
                  </a:lnTo>
                  <a:lnTo>
                    <a:pt x="7" y="2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5" name="Freeform 3043"/>
            <p:cNvSpPr>
              <a:spLocks/>
            </p:cNvSpPr>
            <p:nvPr/>
          </p:nvSpPr>
          <p:spPr bwMode="auto">
            <a:xfrm>
              <a:off x="2455" y="2818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4"/>
                </a:cxn>
                <a:cxn ang="0">
                  <a:pos x="7" y="9"/>
                </a:cxn>
              </a:cxnLst>
              <a:rect l="0" t="0" r="r" b="b"/>
              <a:pathLst>
                <a:path w="7" h="9">
                  <a:moveTo>
                    <a:pt x="0" y="0"/>
                  </a:moveTo>
                  <a:lnTo>
                    <a:pt x="4" y="4"/>
                  </a:lnTo>
                  <a:lnTo>
                    <a:pt x="7" y="9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6" name="Freeform 3044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7" name="Freeform 3045"/>
            <p:cNvSpPr>
              <a:spLocks/>
            </p:cNvSpPr>
            <p:nvPr/>
          </p:nvSpPr>
          <p:spPr bwMode="auto">
            <a:xfrm>
              <a:off x="2456" y="2811"/>
              <a:ext cx="11" cy="12"/>
            </a:xfrm>
            <a:custGeom>
              <a:avLst/>
              <a:gdLst/>
              <a:ahLst/>
              <a:cxnLst>
                <a:cxn ang="0">
                  <a:pos x="48" y="0"/>
                </a:cxn>
                <a:cxn ang="0">
                  <a:pos x="24" y="26"/>
                </a:cxn>
                <a:cxn ang="0">
                  <a:pos x="0" y="51"/>
                </a:cxn>
                <a:cxn ang="0">
                  <a:pos x="20" y="72"/>
                </a:cxn>
                <a:cxn ang="0">
                  <a:pos x="44" y="46"/>
                </a:cxn>
                <a:cxn ang="0">
                  <a:pos x="68" y="21"/>
                </a:cxn>
                <a:cxn ang="0">
                  <a:pos x="48" y="0"/>
                </a:cxn>
              </a:cxnLst>
              <a:rect l="0" t="0" r="r" b="b"/>
              <a:pathLst>
                <a:path w="68" h="72">
                  <a:moveTo>
                    <a:pt x="48" y="0"/>
                  </a:moveTo>
                  <a:lnTo>
                    <a:pt x="24" y="26"/>
                  </a:lnTo>
                  <a:lnTo>
                    <a:pt x="0" y="51"/>
                  </a:lnTo>
                  <a:lnTo>
                    <a:pt x="20" y="72"/>
                  </a:lnTo>
                  <a:lnTo>
                    <a:pt x="44" y="46"/>
                  </a:lnTo>
                  <a:lnTo>
                    <a:pt x="68" y="21"/>
                  </a:lnTo>
                  <a:lnTo>
                    <a:pt x="4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8" name="Freeform 3046"/>
            <p:cNvSpPr>
              <a:spLocks/>
            </p:cNvSpPr>
            <p:nvPr/>
          </p:nvSpPr>
          <p:spPr bwMode="auto">
            <a:xfrm>
              <a:off x="2459" y="2818"/>
              <a:ext cx="4" cy="6"/>
            </a:xfrm>
            <a:custGeom>
              <a:avLst/>
              <a:gdLst/>
              <a:ahLst/>
              <a:cxnLst>
                <a:cxn ang="0">
                  <a:pos x="24" y="0"/>
                </a:cxn>
                <a:cxn ang="0">
                  <a:pos x="0" y="26"/>
                </a:cxn>
                <a:cxn ang="0">
                  <a:pos x="3" y="29"/>
                </a:cxn>
                <a:cxn ang="0">
                  <a:pos x="8" y="33"/>
                </a:cxn>
                <a:cxn ang="0">
                  <a:pos x="24" y="0"/>
                </a:cxn>
              </a:cxnLst>
              <a:rect l="0" t="0" r="r" b="b"/>
              <a:pathLst>
                <a:path w="24" h="33">
                  <a:moveTo>
                    <a:pt x="24" y="0"/>
                  </a:moveTo>
                  <a:lnTo>
                    <a:pt x="0" y="26"/>
                  </a:lnTo>
                  <a:lnTo>
                    <a:pt x="3" y="29"/>
                  </a:lnTo>
                  <a:lnTo>
                    <a:pt x="8" y="3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9" name="Freeform 3047"/>
            <p:cNvSpPr>
              <a:spLocks/>
            </p:cNvSpPr>
            <p:nvPr/>
          </p:nvSpPr>
          <p:spPr bwMode="auto">
            <a:xfrm>
              <a:off x="2459" y="2823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" y="3"/>
                </a:cxn>
                <a:cxn ang="0">
                  <a:pos x="8" y="7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lnTo>
                    <a:pt x="3" y="3"/>
                  </a:lnTo>
                  <a:lnTo>
                    <a:pt x="8" y="7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0" name="Freeform 3048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1" name="Freeform 3049"/>
            <p:cNvSpPr>
              <a:spLocks/>
            </p:cNvSpPr>
            <p:nvPr/>
          </p:nvSpPr>
          <p:spPr bwMode="auto">
            <a:xfrm>
              <a:off x="2460" y="2813"/>
              <a:ext cx="10" cy="13"/>
            </a:xfrm>
            <a:custGeom>
              <a:avLst/>
              <a:gdLst/>
              <a:ahLst/>
              <a:cxnLst>
                <a:cxn ang="0">
                  <a:pos x="31" y="0"/>
                </a:cxn>
                <a:cxn ang="0">
                  <a:pos x="16" y="32"/>
                </a:cxn>
                <a:cxn ang="0">
                  <a:pos x="0" y="65"/>
                </a:cxn>
                <a:cxn ang="0">
                  <a:pos x="27" y="79"/>
                </a:cxn>
                <a:cxn ang="0">
                  <a:pos x="42" y="46"/>
                </a:cxn>
                <a:cxn ang="0">
                  <a:pos x="58" y="14"/>
                </a:cxn>
                <a:cxn ang="0">
                  <a:pos x="31" y="0"/>
                </a:cxn>
              </a:cxnLst>
              <a:rect l="0" t="0" r="r" b="b"/>
              <a:pathLst>
                <a:path w="58" h="79">
                  <a:moveTo>
                    <a:pt x="31" y="0"/>
                  </a:moveTo>
                  <a:lnTo>
                    <a:pt x="16" y="32"/>
                  </a:lnTo>
                  <a:lnTo>
                    <a:pt x="0" y="65"/>
                  </a:lnTo>
                  <a:lnTo>
                    <a:pt x="27" y="79"/>
                  </a:lnTo>
                  <a:lnTo>
                    <a:pt x="42" y="46"/>
                  </a:lnTo>
                  <a:lnTo>
                    <a:pt x="58" y="14"/>
                  </a:lnTo>
                  <a:lnTo>
                    <a:pt x="3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2" name="Freeform 3050"/>
            <p:cNvSpPr>
              <a:spLocks/>
            </p:cNvSpPr>
            <p:nvPr/>
          </p:nvSpPr>
          <p:spPr bwMode="auto">
            <a:xfrm>
              <a:off x="2465" y="2821"/>
              <a:ext cx="2" cy="6"/>
            </a:xfrm>
            <a:custGeom>
              <a:avLst/>
              <a:gdLst/>
              <a:ahLst/>
              <a:cxnLst>
                <a:cxn ang="0">
                  <a:pos x="15" y="0"/>
                </a:cxn>
                <a:cxn ang="0">
                  <a:pos x="0" y="33"/>
                </a:cxn>
                <a:cxn ang="0">
                  <a:pos x="4" y="34"/>
                </a:cxn>
                <a:cxn ang="0">
                  <a:pos x="10" y="36"/>
                </a:cxn>
                <a:cxn ang="0">
                  <a:pos x="15" y="0"/>
                </a:cxn>
              </a:cxnLst>
              <a:rect l="0" t="0" r="r" b="b"/>
              <a:pathLst>
                <a:path w="15" h="36">
                  <a:moveTo>
                    <a:pt x="15" y="0"/>
                  </a:moveTo>
                  <a:lnTo>
                    <a:pt x="0" y="33"/>
                  </a:lnTo>
                  <a:lnTo>
                    <a:pt x="4" y="34"/>
                  </a:lnTo>
                  <a:lnTo>
                    <a:pt x="10" y="36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3" name="Freeform 3051"/>
            <p:cNvSpPr>
              <a:spLocks/>
            </p:cNvSpPr>
            <p:nvPr/>
          </p:nvSpPr>
          <p:spPr bwMode="auto">
            <a:xfrm>
              <a:off x="2465" y="2826"/>
              <a:ext cx="1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4" y="1"/>
                </a:cxn>
                <a:cxn ang="0">
                  <a:pos x="10" y="3"/>
                </a:cxn>
              </a:cxnLst>
              <a:rect l="0" t="0" r="r" b="b"/>
              <a:pathLst>
                <a:path w="10" h="3">
                  <a:moveTo>
                    <a:pt x="0" y="0"/>
                  </a:moveTo>
                  <a:lnTo>
                    <a:pt x="4" y="1"/>
                  </a:lnTo>
                  <a:lnTo>
                    <a:pt x="10" y="3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4" name="Freeform 3052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5" name="Freeform 3053"/>
            <p:cNvSpPr>
              <a:spLocks/>
            </p:cNvSpPr>
            <p:nvPr/>
          </p:nvSpPr>
          <p:spPr bwMode="auto">
            <a:xfrm>
              <a:off x="2466" y="2815"/>
              <a:ext cx="7" cy="13"/>
            </a:xfrm>
            <a:custGeom>
              <a:avLst/>
              <a:gdLst/>
              <a:ahLst/>
              <a:cxnLst>
                <a:cxn ang="0">
                  <a:pos x="11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27" y="77"/>
                </a:cxn>
                <a:cxn ang="0">
                  <a:pos x="33" y="41"/>
                </a:cxn>
                <a:cxn ang="0">
                  <a:pos x="38" y="5"/>
                </a:cxn>
                <a:cxn ang="0">
                  <a:pos x="11" y="0"/>
                </a:cxn>
              </a:cxnLst>
              <a:rect l="0" t="0" r="r" b="b"/>
              <a:pathLst>
                <a:path w="38" h="77">
                  <a:moveTo>
                    <a:pt x="11" y="0"/>
                  </a:moveTo>
                  <a:lnTo>
                    <a:pt x="5" y="36"/>
                  </a:lnTo>
                  <a:lnTo>
                    <a:pt x="0" y="72"/>
                  </a:lnTo>
                  <a:lnTo>
                    <a:pt x="27" y="77"/>
                  </a:lnTo>
                  <a:lnTo>
                    <a:pt x="33" y="41"/>
                  </a:lnTo>
                  <a:lnTo>
                    <a:pt x="38" y="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6" name="Freeform 3054"/>
            <p:cNvSpPr>
              <a:spLocks/>
            </p:cNvSpPr>
            <p:nvPr/>
          </p:nvSpPr>
          <p:spPr bwMode="auto">
            <a:xfrm>
              <a:off x="2471" y="2821"/>
              <a:ext cx="2" cy="7"/>
            </a:xfrm>
            <a:custGeom>
              <a:avLst/>
              <a:gdLst/>
              <a:ahLst/>
              <a:cxnLst>
                <a:cxn ang="0">
                  <a:pos x="6" y="0"/>
                </a:cxn>
                <a:cxn ang="0">
                  <a:pos x="0" y="36"/>
                </a:cxn>
                <a:cxn ang="0">
                  <a:pos x="6" y="36"/>
                </a:cxn>
                <a:cxn ang="0">
                  <a:pos x="11" y="36"/>
                </a:cxn>
                <a:cxn ang="0">
                  <a:pos x="6" y="0"/>
                </a:cxn>
              </a:cxnLst>
              <a:rect l="0" t="0" r="r" b="b"/>
              <a:pathLst>
                <a:path w="11" h="36">
                  <a:moveTo>
                    <a:pt x="6" y="0"/>
                  </a:moveTo>
                  <a:lnTo>
                    <a:pt x="0" y="36"/>
                  </a:lnTo>
                  <a:lnTo>
                    <a:pt x="6" y="36"/>
                  </a:lnTo>
                  <a:lnTo>
                    <a:pt x="11" y="3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7" name="Freeform 3055"/>
            <p:cNvSpPr>
              <a:spLocks/>
            </p:cNvSpPr>
            <p:nvPr/>
          </p:nvSpPr>
          <p:spPr bwMode="auto">
            <a:xfrm>
              <a:off x="2471" y="2828"/>
              <a:ext cx="2" cy="1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0"/>
                </a:cxn>
                <a:cxn ang="0">
                  <a:pos x="11" y="0"/>
                </a:cxn>
              </a:cxnLst>
              <a:rect l="0" t="0" r="r" b="b"/>
              <a:pathLst>
                <a:path w="11">
                  <a:moveTo>
                    <a:pt x="0" y="0"/>
                  </a:moveTo>
                  <a:lnTo>
                    <a:pt x="6" y="0"/>
                  </a:lnTo>
                  <a:lnTo>
                    <a:pt x="11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8" name="Freeform 3056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9" name="Freeform 3057"/>
            <p:cNvSpPr>
              <a:spLocks/>
            </p:cNvSpPr>
            <p:nvPr/>
          </p:nvSpPr>
          <p:spPr bwMode="auto">
            <a:xfrm>
              <a:off x="2471" y="2815"/>
              <a:ext cx="7" cy="13"/>
            </a:xfrm>
            <a:custGeom>
              <a:avLst/>
              <a:gdLst/>
              <a:ahLst/>
              <a:cxnLst>
                <a:cxn ang="0">
                  <a:pos x="0" y="5"/>
                </a:cxn>
                <a:cxn ang="0">
                  <a:pos x="6" y="41"/>
                </a:cxn>
                <a:cxn ang="0">
                  <a:pos x="11" y="77"/>
                </a:cxn>
                <a:cxn ang="0">
                  <a:pos x="40" y="72"/>
                </a:cxn>
                <a:cxn ang="0">
                  <a:pos x="34" y="36"/>
                </a:cxn>
                <a:cxn ang="0">
                  <a:pos x="29" y="0"/>
                </a:cxn>
                <a:cxn ang="0">
                  <a:pos x="0" y="5"/>
                </a:cxn>
              </a:cxnLst>
              <a:rect l="0" t="0" r="r" b="b"/>
              <a:pathLst>
                <a:path w="40" h="77">
                  <a:moveTo>
                    <a:pt x="0" y="5"/>
                  </a:moveTo>
                  <a:lnTo>
                    <a:pt x="6" y="41"/>
                  </a:lnTo>
                  <a:lnTo>
                    <a:pt x="11" y="77"/>
                  </a:lnTo>
                  <a:lnTo>
                    <a:pt x="40" y="72"/>
                  </a:lnTo>
                  <a:lnTo>
                    <a:pt x="34" y="36"/>
                  </a:lnTo>
                  <a:lnTo>
                    <a:pt x="29" y="0"/>
                  </a:lnTo>
                  <a:lnTo>
                    <a:pt x="0" y="5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0" name="Freeform 3058"/>
            <p:cNvSpPr>
              <a:spLocks/>
            </p:cNvSpPr>
            <p:nvPr/>
          </p:nvSpPr>
          <p:spPr bwMode="auto">
            <a:xfrm>
              <a:off x="2477" y="2821"/>
              <a:ext cx="2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6" y="36"/>
                </a:cxn>
                <a:cxn ang="0">
                  <a:pos x="10" y="35"/>
                </a:cxn>
                <a:cxn ang="0">
                  <a:pos x="16" y="32"/>
                </a:cxn>
                <a:cxn ang="0">
                  <a:pos x="0" y="0"/>
                </a:cxn>
              </a:cxnLst>
              <a:rect l="0" t="0" r="r" b="b"/>
              <a:pathLst>
                <a:path w="16" h="36">
                  <a:moveTo>
                    <a:pt x="0" y="0"/>
                  </a:moveTo>
                  <a:lnTo>
                    <a:pt x="6" y="36"/>
                  </a:lnTo>
                  <a:lnTo>
                    <a:pt x="10" y="35"/>
                  </a:lnTo>
                  <a:lnTo>
                    <a:pt x="16" y="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1" name="Freeform 3059"/>
            <p:cNvSpPr>
              <a:spLocks/>
            </p:cNvSpPr>
            <p:nvPr/>
          </p:nvSpPr>
          <p:spPr bwMode="auto">
            <a:xfrm>
              <a:off x="2478" y="2826"/>
              <a:ext cx="1" cy="1"/>
            </a:xfrm>
            <a:custGeom>
              <a:avLst/>
              <a:gdLst/>
              <a:ahLst/>
              <a:cxnLst>
                <a:cxn ang="0">
                  <a:pos x="0" y="4"/>
                </a:cxn>
                <a:cxn ang="0">
                  <a:pos x="4" y="3"/>
                </a:cxn>
                <a:cxn ang="0">
                  <a:pos x="10" y="0"/>
                </a:cxn>
              </a:cxnLst>
              <a:rect l="0" t="0" r="r" b="b"/>
              <a:pathLst>
                <a:path w="10" h="4">
                  <a:moveTo>
                    <a:pt x="0" y="4"/>
                  </a:moveTo>
                  <a:lnTo>
                    <a:pt x="4" y="3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2" name="Freeform 3060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3" name="Freeform 3061"/>
            <p:cNvSpPr>
              <a:spLocks/>
            </p:cNvSpPr>
            <p:nvPr/>
          </p:nvSpPr>
          <p:spPr bwMode="auto">
            <a:xfrm>
              <a:off x="2474" y="2813"/>
              <a:ext cx="10" cy="13"/>
            </a:xfrm>
            <a:custGeom>
              <a:avLst/>
              <a:gdLst/>
              <a:ahLst/>
              <a:cxnLst>
                <a:cxn ang="0">
                  <a:pos x="0" y="14"/>
                </a:cxn>
                <a:cxn ang="0">
                  <a:pos x="15" y="45"/>
                </a:cxn>
                <a:cxn ang="0">
                  <a:pos x="31" y="77"/>
                </a:cxn>
                <a:cxn ang="0">
                  <a:pos x="56" y="63"/>
                </a:cxn>
                <a:cxn ang="0">
                  <a:pos x="41" y="31"/>
                </a:cxn>
                <a:cxn ang="0">
                  <a:pos x="25" y="0"/>
                </a:cxn>
                <a:cxn ang="0">
                  <a:pos x="0" y="14"/>
                </a:cxn>
              </a:cxnLst>
              <a:rect l="0" t="0" r="r" b="b"/>
              <a:pathLst>
                <a:path w="56" h="77">
                  <a:moveTo>
                    <a:pt x="0" y="14"/>
                  </a:moveTo>
                  <a:lnTo>
                    <a:pt x="15" y="45"/>
                  </a:lnTo>
                  <a:lnTo>
                    <a:pt x="31" y="77"/>
                  </a:lnTo>
                  <a:lnTo>
                    <a:pt x="56" y="63"/>
                  </a:lnTo>
                  <a:lnTo>
                    <a:pt x="41" y="31"/>
                  </a:lnTo>
                  <a:lnTo>
                    <a:pt x="25" y="0"/>
                  </a:lnTo>
                  <a:lnTo>
                    <a:pt x="0" y="1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4" name="Freeform 3062"/>
            <p:cNvSpPr>
              <a:spLocks/>
            </p:cNvSpPr>
            <p:nvPr/>
          </p:nvSpPr>
          <p:spPr bwMode="auto">
            <a:xfrm>
              <a:off x="2481" y="2818"/>
              <a:ext cx="4" cy="6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5" y="32"/>
                </a:cxn>
                <a:cxn ang="0">
                  <a:pos x="23" y="27"/>
                </a:cxn>
                <a:cxn ang="0">
                  <a:pos x="0" y="0"/>
                </a:cxn>
              </a:cxnLst>
              <a:rect l="0" t="0" r="r" b="b"/>
              <a:pathLst>
                <a:path w="23" h="32">
                  <a:moveTo>
                    <a:pt x="0" y="0"/>
                  </a:moveTo>
                  <a:lnTo>
                    <a:pt x="15" y="32"/>
                  </a:lnTo>
                  <a:lnTo>
                    <a:pt x="23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5" name="Line 3063"/>
            <p:cNvSpPr>
              <a:spLocks noChangeShapeType="1"/>
            </p:cNvSpPr>
            <p:nvPr/>
          </p:nvSpPr>
          <p:spPr bwMode="auto">
            <a:xfrm flipV="1">
              <a:off x="2484" y="2823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6" name="Freeform 3064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7" name="Freeform 3065"/>
            <p:cNvSpPr>
              <a:spLocks/>
            </p:cNvSpPr>
            <p:nvPr/>
          </p:nvSpPr>
          <p:spPr bwMode="auto">
            <a:xfrm>
              <a:off x="2477" y="2810"/>
              <a:ext cx="11" cy="13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23" y="47"/>
                </a:cxn>
                <a:cxn ang="0">
                  <a:pos x="46" y="74"/>
                </a:cxn>
                <a:cxn ang="0">
                  <a:pos x="67" y="53"/>
                </a:cxn>
                <a:cxn ang="0">
                  <a:pos x="44" y="27"/>
                </a:cxn>
                <a:cxn ang="0">
                  <a:pos x="20" y="0"/>
                </a:cxn>
                <a:cxn ang="0">
                  <a:pos x="0" y="21"/>
                </a:cxn>
              </a:cxnLst>
              <a:rect l="0" t="0" r="r" b="b"/>
              <a:pathLst>
                <a:path w="67" h="74">
                  <a:moveTo>
                    <a:pt x="0" y="21"/>
                  </a:moveTo>
                  <a:lnTo>
                    <a:pt x="23" y="47"/>
                  </a:lnTo>
                  <a:lnTo>
                    <a:pt x="46" y="74"/>
                  </a:lnTo>
                  <a:lnTo>
                    <a:pt x="67" y="53"/>
                  </a:lnTo>
                  <a:lnTo>
                    <a:pt x="44" y="27"/>
                  </a:lnTo>
                  <a:lnTo>
                    <a:pt x="20" y="0"/>
                  </a:lnTo>
                  <a:lnTo>
                    <a:pt x="0" y="2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8" name="Freeform 3066"/>
            <p:cNvSpPr>
              <a:spLocks/>
            </p:cNvSpPr>
            <p:nvPr/>
          </p:nvSpPr>
          <p:spPr bwMode="auto">
            <a:xfrm>
              <a:off x="2484" y="2815"/>
              <a:ext cx="6" cy="4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23" y="26"/>
                </a:cxn>
                <a:cxn ang="0">
                  <a:pos x="26" y="22"/>
                </a:cxn>
                <a:cxn ang="0">
                  <a:pos x="30" y="16"/>
                </a:cxn>
                <a:cxn ang="0">
                  <a:pos x="0" y="0"/>
                </a:cxn>
              </a:cxnLst>
              <a:rect l="0" t="0" r="r" b="b"/>
              <a:pathLst>
                <a:path w="30" h="26">
                  <a:moveTo>
                    <a:pt x="0" y="0"/>
                  </a:moveTo>
                  <a:lnTo>
                    <a:pt x="23" y="26"/>
                  </a:lnTo>
                  <a:lnTo>
                    <a:pt x="26" y="22"/>
                  </a:lnTo>
                  <a:lnTo>
                    <a:pt x="30" y="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9" name="Freeform 3067"/>
            <p:cNvSpPr>
              <a:spLocks/>
            </p:cNvSpPr>
            <p:nvPr/>
          </p:nvSpPr>
          <p:spPr bwMode="auto">
            <a:xfrm>
              <a:off x="2488" y="2818"/>
              <a:ext cx="2" cy="1"/>
            </a:xfrm>
            <a:custGeom>
              <a:avLst/>
              <a:gdLst/>
              <a:ahLst/>
              <a:cxnLst>
                <a:cxn ang="0">
                  <a:pos x="0" y="10"/>
                </a:cxn>
                <a:cxn ang="0">
                  <a:pos x="3" y="6"/>
                </a:cxn>
                <a:cxn ang="0">
                  <a:pos x="7" y="0"/>
                </a:cxn>
              </a:cxnLst>
              <a:rect l="0" t="0" r="r" b="b"/>
              <a:pathLst>
                <a:path w="7" h="10">
                  <a:moveTo>
                    <a:pt x="0" y="10"/>
                  </a:moveTo>
                  <a:lnTo>
                    <a:pt x="3" y="6"/>
                  </a:lnTo>
                  <a:lnTo>
                    <a:pt x="7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0" name="Freeform 3068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1" name="Freeform 3069"/>
            <p:cNvSpPr>
              <a:spLocks/>
            </p:cNvSpPr>
            <p:nvPr/>
          </p:nvSpPr>
          <p:spPr bwMode="auto">
            <a:xfrm>
              <a:off x="2479" y="2808"/>
              <a:ext cx="13" cy="10"/>
            </a:xfrm>
            <a:custGeom>
              <a:avLst/>
              <a:gdLst/>
              <a:ahLst/>
              <a:cxnLst>
                <a:cxn ang="0">
                  <a:pos x="0" y="28"/>
                </a:cxn>
                <a:cxn ang="0">
                  <a:pos x="31" y="45"/>
                </a:cxn>
                <a:cxn ang="0">
                  <a:pos x="61" y="61"/>
                </a:cxn>
                <a:cxn ang="0">
                  <a:pos x="75" y="33"/>
                </a:cxn>
                <a:cxn ang="0">
                  <a:pos x="44" y="17"/>
                </a:cxn>
                <a:cxn ang="0">
                  <a:pos x="13" y="0"/>
                </a:cxn>
                <a:cxn ang="0">
                  <a:pos x="0" y="28"/>
                </a:cxn>
              </a:cxnLst>
              <a:rect l="0" t="0" r="r" b="b"/>
              <a:pathLst>
                <a:path w="75" h="61">
                  <a:moveTo>
                    <a:pt x="0" y="28"/>
                  </a:moveTo>
                  <a:lnTo>
                    <a:pt x="31" y="45"/>
                  </a:lnTo>
                  <a:lnTo>
                    <a:pt x="61" y="61"/>
                  </a:lnTo>
                  <a:lnTo>
                    <a:pt x="75" y="33"/>
                  </a:lnTo>
                  <a:lnTo>
                    <a:pt x="44" y="17"/>
                  </a:lnTo>
                  <a:lnTo>
                    <a:pt x="13" y="0"/>
                  </a:lnTo>
                  <a:lnTo>
                    <a:pt x="0" y="2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2" name="Freeform 3070"/>
            <p:cNvSpPr>
              <a:spLocks/>
            </p:cNvSpPr>
            <p:nvPr/>
          </p:nvSpPr>
          <p:spPr bwMode="auto">
            <a:xfrm>
              <a:off x="2487" y="2810"/>
              <a:ext cx="5" cy="3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31" y="16"/>
                </a:cxn>
                <a:cxn ang="0">
                  <a:pos x="32" y="11"/>
                </a:cxn>
                <a:cxn ang="0">
                  <a:pos x="34" y="5"/>
                </a:cxn>
                <a:cxn ang="0">
                  <a:pos x="0" y="0"/>
                </a:cxn>
              </a:cxnLst>
              <a:rect l="0" t="0" r="r" b="b"/>
              <a:pathLst>
                <a:path w="34" h="16">
                  <a:moveTo>
                    <a:pt x="0" y="0"/>
                  </a:moveTo>
                  <a:lnTo>
                    <a:pt x="31" y="16"/>
                  </a:lnTo>
                  <a:lnTo>
                    <a:pt x="32" y="11"/>
                  </a:lnTo>
                  <a:lnTo>
                    <a:pt x="34" y="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3" name="Freeform 3071"/>
            <p:cNvSpPr>
              <a:spLocks/>
            </p:cNvSpPr>
            <p:nvPr/>
          </p:nvSpPr>
          <p:spPr bwMode="auto">
            <a:xfrm>
              <a:off x="2492" y="2811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1" y="6"/>
                </a:cxn>
                <a:cxn ang="0">
                  <a:pos x="3" y="0"/>
                </a:cxn>
              </a:cxnLst>
              <a:rect l="0" t="0" r="r" b="b"/>
              <a:pathLst>
                <a:path w="3" h="11">
                  <a:moveTo>
                    <a:pt x="0" y="11"/>
                  </a:moveTo>
                  <a:lnTo>
                    <a:pt x="1" y="6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4" name="Freeform 3072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5" name="Freeform 3073"/>
            <p:cNvSpPr>
              <a:spLocks/>
            </p:cNvSpPr>
            <p:nvPr/>
          </p:nvSpPr>
          <p:spPr bwMode="auto">
            <a:xfrm>
              <a:off x="2481" y="2804"/>
              <a:ext cx="12" cy="7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34" y="35"/>
                </a:cxn>
                <a:cxn ang="0">
                  <a:pos x="68" y="40"/>
                </a:cxn>
                <a:cxn ang="0">
                  <a:pos x="72" y="11"/>
                </a:cxn>
                <a:cxn ang="0">
                  <a:pos x="38" y="6"/>
                </a:cxn>
                <a:cxn ang="0">
                  <a:pos x="4" y="0"/>
                </a:cxn>
                <a:cxn ang="0">
                  <a:pos x="0" y="29"/>
                </a:cxn>
              </a:cxnLst>
              <a:rect l="0" t="0" r="r" b="b"/>
              <a:pathLst>
                <a:path w="72" h="40">
                  <a:moveTo>
                    <a:pt x="0" y="29"/>
                  </a:moveTo>
                  <a:lnTo>
                    <a:pt x="34" y="35"/>
                  </a:lnTo>
                  <a:lnTo>
                    <a:pt x="68" y="40"/>
                  </a:lnTo>
                  <a:lnTo>
                    <a:pt x="72" y="11"/>
                  </a:lnTo>
                  <a:lnTo>
                    <a:pt x="38" y="6"/>
                  </a:lnTo>
                  <a:lnTo>
                    <a:pt x="4" y="0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6" name="Freeform 3074"/>
            <p:cNvSpPr>
              <a:spLocks/>
            </p:cNvSpPr>
            <p:nvPr/>
          </p:nvSpPr>
          <p:spPr bwMode="auto">
            <a:xfrm>
              <a:off x="2487" y="2804"/>
              <a:ext cx="6" cy="2"/>
            </a:xfrm>
            <a:custGeom>
              <a:avLst/>
              <a:gdLst/>
              <a:ahLst/>
              <a:cxnLst>
                <a:cxn ang="0">
                  <a:pos x="0" y="6"/>
                </a:cxn>
                <a:cxn ang="0">
                  <a:pos x="34" y="11"/>
                </a:cxn>
                <a:cxn ang="0">
                  <a:pos x="34" y="6"/>
                </a:cxn>
                <a:cxn ang="0">
                  <a:pos x="34" y="0"/>
                </a:cxn>
                <a:cxn ang="0">
                  <a:pos x="0" y="6"/>
                </a:cxn>
              </a:cxnLst>
              <a:rect l="0" t="0" r="r" b="b"/>
              <a:pathLst>
                <a:path w="34" h="11">
                  <a:moveTo>
                    <a:pt x="0" y="6"/>
                  </a:moveTo>
                  <a:lnTo>
                    <a:pt x="34" y="11"/>
                  </a:lnTo>
                  <a:lnTo>
                    <a:pt x="34" y="6"/>
                  </a:lnTo>
                  <a:lnTo>
                    <a:pt x="34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7" name="Freeform 3075"/>
            <p:cNvSpPr>
              <a:spLocks/>
            </p:cNvSpPr>
            <p:nvPr/>
          </p:nvSpPr>
          <p:spPr bwMode="auto">
            <a:xfrm>
              <a:off x="2493" y="2804"/>
              <a:ext cx="1" cy="2"/>
            </a:xfrm>
            <a:custGeom>
              <a:avLst/>
              <a:gdLst/>
              <a:ahLst/>
              <a:cxnLst>
                <a:cxn ang="0">
                  <a:pos x="0" y="11"/>
                </a:cxn>
                <a:cxn ang="0">
                  <a:pos x="0" y="6"/>
                </a:cxn>
                <a:cxn ang="0">
                  <a:pos x="0" y="0"/>
                </a:cxn>
              </a:cxnLst>
              <a:rect l="0" t="0" r="r" b="b"/>
              <a:pathLst>
                <a:path h="11">
                  <a:moveTo>
                    <a:pt x="0" y="11"/>
                  </a:moveTo>
                  <a:lnTo>
                    <a:pt x="0" y="6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8" name="Freeform 3076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25" y="25"/>
                </a:cxn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  <a:cxn ang="0">
                  <a:pos x="25" y="25"/>
                </a:cxn>
              </a:cxnLst>
              <a:rect l="0" t="0" r="r" b="b"/>
              <a:pathLst>
                <a:path w="59" h="61">
                  <a:moveTo>
                    <a:pt x="25" y="25"/>
                  </a:moveTo>
                  <a:lnTo>
                    <a:pt x="49" y="0"/>
                  </a:ln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9" name="Freeform 3077"/>
            <p:cNvSpPr>
              <a:spLocks/>
            </p:cNvSpPr>
            <p:nvPr/>
          </p:nvSpPr>
          <p:spPr bwMode="auto">
            <a:xfrm>
              <a:off x="2592" y="2767"/>
              <a:ext cx="10" cy="11"/>
            </a:xfrm>
            <a:custGeom>
              <a:avLst/>
              <a:gdLst/>
              <a:ahLst/>
              <a:cxnLst>
                <a:cxn ang="0">
                  <a:pos x="49" y="0"/>
                </a:cxn>
                <a:cxn ang="0">
                  <a:pos x="54" y="8"/>
                </a:cxn>
                <a:cxn ang="0">
                  <a:pos x="58" y="18"/>
                </a:cxn>
                <a:cxn ang="0">
                  <a:pos x="59" y="29"/>
                </a:cxn>
                <a:cxn ang="0">
                  <a:pos x="57" y="38"/>
                </a:cxn>
                <a:cxn ang="0">
                  <a:pos x="52" y="47"/>
                </a:cxn>
                <a:cxn ang="0">
                  <a:pos x="44" y="54"/>
                </a:cxn>
                <a:cxn ang="0">
                  <a:pos x="36" y="59"/>
                </a:cxn>
                <a:cxn ang="0">
                  <a:pos x="27" y="61"/>
                </a:cxn>
                <a:cxn ang="0">
                  <a:pos x="17" y="60"/>
                </a:cxn>
                <a:cxn ang="0">
                  <a:pos x="8" y="57"/>
                </a:cxn>
                <a:cxn ang="0">
                  <a:pos x="0" y="51"/>
                </a:cxn>
              </a:cxnLst>
              <a:rect l="0" t="0" r="r" b="b"/>
              <a:pathLst>
                <a:path w="59" h="61">
                  <a:moveTo>
                    <a:pt x="49" y="0"/>
                  </a:moveTo>
                  <a:lnTo>
                    <a:pt x="54" y="8"/>
                  </a:lnTo>
                  <a:lnTo>
                    <a:pt x="58" y="18"/>
                  </a:lnTo>
                  <a:lnTo>
                    <a:pt x="59" y="29"/>
                  </a:lnTo>
                  <a:lnTo>
                    <a:pt x="57" y="38"/>
                  </a:lnTo>
                  <a:lnTo>
                    <a:pt x="52" y="47"/>
                  </a:lnTo>
                  <a:lnTo>
                    <a:pt x="44" y="54"/>
                  </a:lnTo>
                  <a:lnTo>
                    <a:pt x="36" y="59"/>
                  </a:lnTo>
                  <a:lnTo>
                    <a:pt x="27" y="61"/>
                  </a:lnTo>
                  <a:lnTo>
                    <a:pt x="17" y="60"/>
                  </a:lnTo>
                  <a:lnTo>
                    <a:pt x="8" y="57"/>
                  </a:lnTo>
                  <a:lnTo>
                    <a:pt x="0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0" name="Freeform 3078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1" name="Freeform 3079"/>
            <p:cNvSpPr>
              <a:spLocks/>
            </p:cNvSpPr>
            <p:nvPr/>
          </p:nvSpPr>
          <p:spPr bwMode="auto">
            <a:xfrm>
              <a:off x="2585" y="2759"/>
              <a:ext cx="15" cy="17"/>
            </a:xfrm>
            <a:custGeom>
              <a:avLst/>
              <a:gdLst/>
              <a:ahLst/>
              <a:cxnLst>
                <a:cxn ang="0">
                  <a:pos x="45" y="100"/>
                </a:cxn>
                <a:cxn ang="0">
                  <a:pos x="70" y="74"/>
                </a:cxn>
                <a:cxn ang="0">
                  <a:pos x="94" y="49"/>
                </a:cxn>
                <a:cxn ang="0">
                  <a:pos x="49" y="0"/>
                </a:cxn>
                <a:cxn ang="0">
                  <a:pos x="25" y="26"/>
                </a:cxn>
                <a:cxn ang="0">
                  <a:pos x="0" y="51"/>
                </a:cxn>
                <a:cxn ang="0">
                  <a:pos x="45" y="100"/>
                </a:cxn>
              </a:cxnLst>
              <a:rect l="0" t="0" r="r" b="b"/>
              <a:pathLst>
                <a:path w="94" h="100">
                  <a:moveTo>
                    <a:pt x="45" y="100"/>
                  </a:moveTo>
                  <a:lnTo>
                    <a:pt x="70" y="74"/>
                  </a:lnTo>
                  <a:lnTo>
                    <a:pt x="94" y="49"/>
                  </a:lnTo>
                  <a:lnTo>
                    <a:pt x="49" y="0"/>
                  </a:lnTo>
                  <a:lnTo>
                    <a:pt x="25" y="26"/>
                  </a:lnTo>
                  <a:lnTo>
                    <a:pt x="0" y="51"/>
                  </a:lnTo>
                  <a:lnTo>
                    <a:pt x="45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2" name="Freeform 3080"/>
            <p:cNvSpPr>
              <a:spLocks/>
            </p:cNvSpPr>
            <p:nvPr/>
          </p:nvSpPr>
          <p:spPr bwMode="auto">
            <a:xfrm>
              <a:off x="2589" y="2759"/>
              <a:ext cx="4" cy="4"/>
            </a:xfrm>
            <a:custGeom>
              <a:avLst/>
              <a:gdLst/>
              <a:ahLst/>
              <a:cxnLst>
                <a:cxn ang="0">
                  <a:pos x="0" y="29"/>
                </a:cxn>
                <a:cxn ang="0">
                  <a:pos x="24" y="3"/>
                </a:cxn>
                <a:cxn ang="0">
                  <a:pos x="20" y="0"/>
                </a:cxn>
                <a:cxn ang="0">
                  <a:pos x="0" y="29"/>
                </a:cxn>
              </a:cxnLst>
              <a:rect l="0" t="0" r="r" b="b"/>
              <a:pathLst>
                <a:path w="24" h="29">
                  <a:moveTo>
                    <a:pt x="0" y="29"/>
                  </a:moveTo>
                  <a:lnTo>
                    <a:pt x="24" y="3"/>
                  </a:lnTo>
                  <a:lnTo>
                    <a:pt x="20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3" name="Line 3081"/>
            <p:cNvSpPr>
              <a:spLocks noChangeShapeType="1"/>
            </p:cNvSpPr>
            <p:nvPr/>
          </p:nvSpPr>
          <p:spPr bwMode="auto">
            <a:xfrm flipH="1" flipV="1">
              <a:off x="2592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4" name="Freeform 3082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5" name="Freeform 3083"/>
            <p:cNvSpPr>
              <a:spLocks/>
            </p:cNvSpPr>
            <p:nvPr/>
          </p:nvSpPr>
          <p:spPr bwMode="auto">
            <a:xfrm>
              <a:off x="2577" y="2752"/>
              <a:ext cx="15" cy="16"/>
            </a:xfrm>
            <a:custGeom>
              <a:avLst/>
              <a:gdLst/>
              <a:ahLst/>
              <a:cxnLst>
                <a:cxn ang="0">
                  <a:pos x="52" y="100"/>
                </a:cxn>
                <a:cxn ang="0">
                  <a:pos x="73" y="71"/>
                </a:cxn>
                <a:cxn ang="0">
                  <a:pos x="93" y="42"/>
                </a:cxn>
                <a:cxn ang="0">
                  <a:pos x="42" y="0"/>
                </a:cxn>
                <a:cxn ang="0">
                  <a:pos x="21" y="29"/>
                </a:cxn>
                <a:cxn ang="0">
                  <a:pos x="0" y="58"/>
                </a:cxn>
                <a:cxn ang="0">
                  <a:pos x="52" y="100"/>
                </a:cxn>
              </a:cxnLst>
              <a:rect l="0" t="0" r="r" b="b"/>
              <a:pathLst>
                <a:path w="93" h="100">
                  <a:moveTo>
                    <a:pt x="52" y="100"/>
                  </a:moveTo>
                  <a:lnTo>
                    <a:pt x="73" y="71"/>
                  </a:lnTo>
                  <a:lnTo>
                    <a:pt x="93" y="42"/>
                  </a:lnTo>
                  <a:lnTo>
                    <a:pt x="42" y="0"/>
                  </a:lnTo>
                  <a:lnTo>
                    <a:pt x="21" y="29"/>
                  </a:lnTo>
                  <a:lnTo>
                    <a:pt x="0" y="58"/>
                  </a:lnTo>
                  <a:lnTo>
                    <a:pt x="52" y="10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6" name="Freeform 3084"/>
            <p:cNvSpPr>
              <a:spLocks/>
            </p:cNvSpPr>
            <p:nvPr/>
          </p:nvSpPr>
          <p:spPr bwMode="auto">
            <a:xfrm>
              <a:off x="2580" y="2751"/>
              <a:ext cx="4" cy="5"/>
            </a:xfrm>
            <a:custGeom>
              <a:avLst/>
              <a:gdLst/>
              <a:ahLst/>
              <a:cxnLst>
                <a:cxn ang="0">
                  <a:pos x="0" y="32"/>
                </a:cxn>
                <a:cxn ang="0">
                  <a:pos x="21" y="3"/>
                </a:cxn>
                <a:cxn ang="0">
                  <a:pos x="17" y="0"/>
                </a:cxn>
                <a:cxn ang="0">
                  <a:pos x="0" y="32"/>
                </a:cxn>
              </a:cxnLst>
              <a:rect l="0" t="0" r="r" b="b"/>
              <a:pathLst>
                <a:path w="21" h="32">
                  <a:moveTo>
                    <a:pt x="0" y="32"/>
                  </a:moveTo>
                  <a:lnTo>
                    <a:pt x="21" y="3"/>
                  </a:lnTo>
                  <a:lnTo>
                    <a:pt x="17" y="0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7" name="Line 3085"/>
            <p:cNvSpPr>
              <a:spLocks noChangeShapeType="1"/>
            </p:cNvSpPr>
            <p:nvPr/>
          </p:nvSpPr>
          <p:spPr bwMode="auto">
            <a:xfrm flipH="1" flipV="1">
              <a:off x="2583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8" name="Freeform 3086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9" name="Freeform 3087"/>
            <p:cNvSpPr>
              <a:spLocks/>
            </p:cNvSpPr>
            <p:nvPr/>
          </p:nvSpPr>
          <p:spPr bwMode="auto">
            <a:xfrm>
              <a:off x="2568" y="2745"/>
              <a:ext cx="15" cy="17"/>
            </a:xfrm>
            <a:custGeom>
              <a:avLst/>
              <a:gdLst/>
              <a:ahLst/>
              <a:cxnLst>
                <a:cxn ang="0">
                  <a:pos x="56" y="97"/>
                </a:cxn>
                <a:cxn ang="0">
                  <a:pos x="74" y="66"/>
                </a:cxn>
                <a:cxn ang="0">
                  <a:pos x="91" y="34"/>
                </a:cxn>
                <a:cxn ang="0">
                  <a:pos x="35" y="0"/>
                </a:cxn>
                <a:cxn ang="0">
                  <a:pos x="18" y="31"/>
                </a:cxn>
                <a:cxn ang="0">
                  <a:pos x="0" y="62"/>
                </a:cxn>
                <a:cxn ang="0">
                  <a:pos x="56" y="97"/>
                </a:cxn>
              </a:cxnLst>
              <a:rect l="0" t="0" r="r" b="b"/>
              <a:pathLst>
                <a:path w="91" h="97">
                  <a:moveTo>
                    <a:pt x="56" y="97"/>
                  </a:moveTo>
                  <a:lnTo>
                    <a:pt x="74" y="66"/>
                  </a:lnTo>
                  <a:lnTo>
                    <a:pt x="91" y="34"/>
                  </a:lnTo>
                  <a:lnTo>
                    <a:pt x="35" y="0"/>
                  </a:lnTo>
                  <a:lnTo>
                    <a:pt x="18" y="31"/>
                  </a:lnTo>
                  <a:lnTo>
                    <a:pt x="0" y="62"/>
                  </a:lnTo>
                  <a:lnTo>
                    <a:pt x="56" y="9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0" name="Freeform 3088"/>
            <p:cNvSpPr>
              <a:spLocks/>
            </p:cNvSpPr>
            <p:nvPr/>
          </p:nvSpPr>
          <p:spPr bwMode="auto">
            <a:xfrm>
              <a:off x="2571" y="2745"/>
              <a:ext cx="3" cy="6"/>
            </a:xfrm>
            <a:custGeom>
              <a:avLst/>
              <a:gdLst/>
              <a:ahLst/>
              <a:cxnLst>
                <a:cxn ang="0">
                  <a:pos x="0" y="34"/>
                </a:cxn>
                <a:cxn ang="0">
                  <a:pos x="17" y="3"/>
                </a:cxn>
                <a:cxn ang="0">
                  <a:pos x="13" y="0"/>
                </a:cxn>
                <a:cxn ang="0">
                  <a:pos x="0" y="34"/>
                </a:cxn>
              </a:cxnLst>
              <a:rect l="0" t="0" r="r" b="b"/>
              <a:pathLst>
                <a:path w="17" h="34">
                  <a:moveTo>
                    <a:pt x="0" y="34"/>
                  </a:moveTo>
                  <a:lnTo>
                    <a:pt x="17" y="3"/>
                  </a:lnTo>
                  <a:lnTo>
                    <a:pt x="13" y="0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1" name="Line 3089"/>
            <p:cNvSpPr>
              <a:spLocks noChangeShapeType="1"/>
            </p:cNvSpPr>
            <p:nvPr/>
          </p:nvSpPr>
          <p:spPr bwMode="auto">
            <a:xfrm flipH="1" flipV="1">
              <a:off x="2573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2" name="Freeform 3090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3" name="Freeform 3091"/>
            <p:cNvSpPr>
              <a:spLocks/>
            </p:cNvSpPr>
            <p:nvPr/>
          </p:nvSpPr>
          <p:spPr bwMode="auto">
            <a:xfrm>
              <a:off x="2559" y="2741"/>
              <a:ext cx="14" cy="15"/>
            </a:xfrm>
            <a:custGeom>
              <a:avLst/>
              <a:gdLst/>
              <a:ahLst/>
              <a:cxnLst>
                <a:cxn ang="0">
                  <a:pos x="61" y="94"/>
                </a:cxn>
                <a:cxn ang="0">
                  <a:pos x="74" y="60"/>
                </a:cxn>
                <a:cxn ang="0">
                  <a:pos x="87" y="26"/>
                </a:cxn>
                <a:cxn ang="0">
                  <a:pos x="26" y="0"/>
                </a:cxn>
                <a:cxn ang="0">
                  <a:pos x="13" y="33"/>
                </a:cxn>
                <a:cxn ang="0">
                  <a:pos x="0" y="67"/>
                </a:cxn>
                <a:cxn ang="0">
                  <a:pos x="61" y="94"/>
                </a:cxn>
              </a:cxnLst>
              <a:rect l="0" t="0" r="r" b="b"/>
              <a:pathLst>
                <a:path w="87" h="94">
                  <a:moveTo>
                    <a:pt x="61" y="94"/>
                  </a:moveTo>
                  <a:lnTo>
                    <a:pt x="74" y="60"/>
                  </a:lnTo>
                  <a:lnTo>
                    <a:pt x="87" y="26"/>
                  </a:lnTo>
                  <a:lnTo>
                    <a:pt x="26" y="0"/>
                  </a:lnTo>
                  <a:lnTo>
                    <a:pt x="13" y="33"/>
                  </a:lnTo>
                  <a:lnTo>
                    <a:pt x="0" y="67"/>
                  </a:lnTo>
                  <a:lnTo>
                    <a:pt x="61" y="94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4" name="Freeform 3092"/>
            <p:cNvSpPr>
              <a:spLocks/>
            </p:cNvSpPr>
            <p:nvPr/>
          </p:nvSpPr>
          <p:spPr bwMode="auto">
            <a:xfrm>
              <a:off x="2561" y="2740"/>
              <a:ext cx="2" cy="6"/>
            </a:xfrm>
            <a:custGeom>
              <a:avLst/>
              <a:gdLst/>
              <a:ahLst/>
              <a:cxnLst>
                <a:cxn ang="0">
                  <a:pos x="0" y="35"/>
                </a:cxn>
                <a:cxn ang="0">
                  <a:pos x="13" y="2"/>
                </a:cxn>
                <a:cxn ang="0">
                  <a:pos x="9" y="0"/>
                </a:cxn>
                <a:cxn ang="0">
                  <a:pos x="0" y="35"/>
                </a:cxn>
              </a:cxnLst>
              <a:rect l="0" t="0" r="r" b="b"/>
              <a:pathLst>
                <a:path w="13" h="35">
                  <a:moveTo>
                    <a:pt x="0" y="35"/>
                  </a:moveTo>
                  <a:lnTo>
                    <a:pt x="13" y="2"/>
                  </a:lnTo>
                  <a:lnTo>
                    <a:pt x="9" y="0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5" name="Line 3093"/>
            <p:cNvSpPr>
              <a:spLocks noChangeShapeType="1"/>
            </p:cNvSpPr>
            <p:nvPr/>
          </p:nvSpPr>
          <p:spPr bwMode="auto">
            <a:xfrm flipH="1" flipV="1">
              <a:off x="2562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6" name="Freeform 3094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7" name="Freeform 3095"/>
            <p:cNvSpPr>
              <a:spLocks/>
            </p:cNvSpPr>
            <p:nvPr/>
          </p:nvSpPr>
          <p:spPr bwMode="auto">
            <a:xfrm>
              <a:off x="2549" y="2737"/>
              <a:ext cx="13" cy="15"/>
            </a:xfrm>
            <a:custGeom>
              <a:avLst/>
              <a:gdLst/>
              <a:ahLst/>
              <a:cxnLst>
                <a:cxn ang="0">
                  <a:pos x="62" y="87"/>
                </a:cxn>
                <a:cxn ang="0">
                  <a:pos x="71" y="52"/>
                </a:cxn>
                <a:cxn ang="0">
                  <a:pos x="80" y="17"/>
                </a:cxn>
                <a:cxn ang="0">
                  <a:pos x="17" y="0"/>
                </a:cxn>
                <a:cxn ang="0">
                  <a:pos x="9" y="35"/>
                </a:cxn>
                <a:cxn ang="0">
                  <a:pos x="0" y="70"/>
                </a:cxn>
                <a:cxn ang="0">
                  <a:pos x="62" y="87"/>
                </a:cxn>
              </a:cxnLst>
              <a:rect l="0" t="0" r="r" b="b"/>
              <a:pathLst>
                <a:path w="80" h="87">
                  <a:moveTo>
                    <a:pt x="62" y="87"/>
                  </a:moveTo>
                  <a:lnTo>
                    <a:pt x="71" y="52"/>
                  </a:lnTo>
                  <a:lnTo>
                    <a:pt x="80" y="17"/>
                  </a:lnTo>
                  <a:lnTo>
                    <a:pt x="17" y="0"/>
                  </a:lnTo>
                  <a:lnTo>
                    <a:pt x="9" y="35"/>
                  </a:lnTo>
                  <a:lnTo>
                    <a:pt x="0" y="70"/>
                  </a:lnTo>
                  <a:lnTo>
                    <a:pt x="62" y="8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8" name="Freeform 3096"/>
            <p:cNvSpPr>
              <a:spLocks/>
            </p:cNvSpPr>
            <p:nvPr/>
          </p:nvSpPr>
          <p:spPr bwMode="auto">
            <a:xfrm>
              <a:off x="2550" y="2737"/>
              <a:ext cx="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8" y="1"/>
                </a:cxn>
                <a:cxn ang="0">
                  <a:pos x="4" y="0"/>
                </a:cxn>
                <a:cxn ang="0">
                  <a:pos x="0" y="36"/>
                </a:cxn>
              </a:cxnLst>
              <a:rect l="0" t="0" r="r" b="b"/>
              <a:pathLst>
                <a:path w="8" h="36">
                  <a:moveTo>
                    <a:pt x="0" y="36"/>
                  </a:moveTo>
                  <a:lnTo>
                    <a:pt x="8" y="1"/>
                  </a:lnTo>
                  <a:lnTo>
                    <a:pt x="4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9" name="Line 3097"/>
            <p:cNvSpPr>
              <a:spLocks noChangeShapeType="1"/>
            </p:cNvSpPr>
            <p:nvPr/>
          </p:nvSpPr>
          <p:spPr bwMode="auto">
            <a:xfrm flipH="1" flipV="1">
              <a:off x="2551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0" name="Freeform 3098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1" name="Freeform 3099"/>
            <p:cNvSpPr>
              <a:spLocks/>
            </p:cNvSpPr>
            <p:nvPr/>
          </p:nvSpPr>
          <p:spPr bwMode="auto">
            <a:xfrm>
              <a:off x="2539" y="2736"/>
              <a:ext cx="12" cy="13"/>
            </a:xfrm>
            <a:custGeom>
              <a:avLst/>
              <a:gdLst/>
              <a:ahLst/>
              <a:cxnLst>
                <a:cxn ang="0">
                  <a:pos x="64" y="82"/>
                </a:cxn>
                <a:cxn ang="0">
                  <a:pos x="69" y="46"/>
                </a:cxn>
                <a:cxn ang="0">
                  <a:pos x="73" y="10"/>
                </a:cxn>
                <a:cxn ang="0">
                  <a:pos x="9" y="0"/>
                </a:cxn>
                <a:cxn ang="0">
                  <a:pos x="5" y="36"/>
                </a:cxn>
                <a:cxn ang="0">
                  <a:pos x="0" y="72"/>
                </a:cxn>
                <a:cxn ang="0">
                  <a:pos x="64" y="82"/>
                </a:cxn>
              </a:cxnLst>
              <a:rect l="0" t="0" r="r" b="b"/>
              <a:pathLst>
                <a:path w="73" h="82">
                  <a:moveTo>
                    <a:pt x="64" y="82"/>
                  </a:moveTo>
                  <a:lnTo>
                    <a:pt x="69" y="46"/>
                  </a:lnTo>
                  <a:lnTo>
                    <a:pt x="73" y="10"/>
                  </a:lnTo>
                  <a:lnTo>
                    <a:pt x="9" y="0"/>
                  </a:lnTo>
                  <a:lnTo>
                    <a:pt x="5" y="36"/>
                  </a:lnTo>
                  <a:lnTo>
                    <a:pt x="0" y="72"/>
                  </a:lnTo>
                  <a:lnTo>
                    <a:pt x="64" y="8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2" name="Freeform 3100"/>
            <p:cNvSpPr>
              <a:spLocks/>
            </p:cNvSpPr>
            <p:nvPr/>
          </p:nvSpPr>
          <p:spPr bwMode="auto">
            <a:xfrm>
              <a:off x="2540" y="2736"/>
              <a:ext cx="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4" y="0"/>
                </a:cxn>
                <a:cxn ang="0">
                  <a:pos x="0" y="0"/>
                </a:cxn>
                <a:cxn ang="0">
                  <a:pos x="0" y="36"/>
                </a:cxn>
              </a:cxnLst>
              <a:rect l="0" t="0" r="r" b="b"/>
              <a:pathLst>
                <a:path w="4" h="36">
                  <a:moveTo>
                    <a:pt x="0" y="36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3" name="Line 3101"/>
            <p:cNvSpPr>
              <a:spLocks noChangeShapeType="1"/>
            </p:cNvSpPr>
            <p:nvPr/>
          </p:nvSpPr>
          <p:spPr bwMode="auto">
            <a:xfrm flipH="1">
              <a:off x="2540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4" name="Freeform 3102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5" name="Freeform 3103"/>
            <p:cNvSpPr>
              <a:spLocks/>
            </p:cNvSpPr>
            <p:nvPr/>
          </p:nvSpPr>
          <p:spPr bwMode="auto">
            <a:xfrm>
              <a:off x="2529" y="2736"/>
              <a:ext cx="11" cy="12"/>
            </a:xfrm>
            <a:custGeom>
              <a:avLst/>
              <a:gdLst/>
              <a:ahLst/>
              <a:cxnLst>
                <a:cxn ang="0">
                  <a:pos x="66" y="72"/>
                </a:cxn>
                <a:cxn ang="0">
                  <a:pos x="66" y="36"/>
                </a:cxn>
                <a:cxn ang="0">
                  <a:pos x="66" y="0"/>
                </a:cxn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66" y="72"/>
                </a:cxn>
              </a:cxnLst>
              <a:rect l="0" t="0" r="r" b="b"/>
              <a:pathLst>
                <a:path w="66" h="72">
                  <a:moveTo>
                    <a:pt x="66" y="72"/>
                  </a:moveTo>
                  <a:lnTo>
                    <a:pt x="66" y="36"/>
                  </a:lnTo>
                  <a:lnTo>
                    <a:pt x="66" y="0"/>
                  </a:lnTo>
                  <a:lnTo>
                    <a:pt x="0" y="0"/>
                  </a:lnTo>
                  <a:lnTo>
                    <a:pt x="0" y="36"/>
                  </a:lnTo>
                  <a:lnTo>
                    <a:pt x="0" y="72"/>
                  </a:lnTo>
                  <a:lnTo>
                    <a:pt x="66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6" name="Freeform 3104"/>
            <p:cNvSpPr>
              <a:spLocks/>
            </p:cNvSpPr>
            <p:nvPr/>
          </p:nvSpPr>
          <p:spPr bwMode="auto">
            <a:xfrm>
              <a:off x="2528" y="2736"/>
              <a:ext cx="1" cy="6"/>
            </a:xfrm>
            <a:custGeom>
              <a:avLst/>
              <a:gdLst/>
              <a:ahLst/>
              <a:cxnLst>
                <a:cxn ang="0">
                  <a:pos x="5" y="36"/>
                </a:cxn>
                <a:cxn ang="0">
                  <a:pos x="5" y="0"/>
                </a:cxn>
                <a:cxn ang="0">
                  <a:pos x="0" y="0"/>
                </a:cxn>
                <a:cxn ang="0">
                  <a:pos x="5" y="36"/>
                </a:cxn>
              </a:cxnLst>
              <a:rect l="0" t="0" r="r" b="b"/>
              <a:pathLst>
                <a:path w="5" h="36">
                  <a:moveTo>
                    <a:pt x="5" y="36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7" name="Line 3105"/>
            <p:cNvSpPr>
              <a:spLocks noChangeShapeType="1"/>
            </p:cNvSpPr>
            <p:nvPr/>
          </p:nvSpPr>
          <p:spPr bwMode="auto">
            <a:xfrm flipH="1">
              <a:off x="2528" y="2736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8" name="Freeform 3106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9" name="Freeform 3107"/>
            <p:cNvSpPr>
              <a:spLocks/>
            </p:cNvSpPr>
            <p:nvPr/>
          </p:nvSpPr>
          <p:spPr bwMode="auto">
            <a:xfrm>
              <a:off x="2517" y="2736"/>
              <a:ext cx="13" cy="13"/>
            </a:xfrm>
            <a:custGeom>
              <a:avLst/>
              <a:gdLst/>
              <a:ahLst/>
              <a:cxnLst>
                <a:cxn ang="0">
                  <a:pos x="72" y="72"/>
                </a:cxn>
                <a:cxn ang="0">
                  <a:pos x="68" y="36"/>
                </a:cxn>
                <a:cxn ang="0">
                  <a:pos x="63" y="0"/>
                </a:cxn>
                <a:cxn ang="0">
                  <a:pos x="0" y="10"/>
                </a:cxn>
                <a:cxn ang="0">
                  <a:pos x="4" y="46"/>
                </a:cxn>
                <a:cxn ang="0">
                  <a:pos x="8" y="82"/>
                </a:cxn>
                <a:cxn ang="0">
                  <a:pos x="72" y="72"/>
                </a:cxn>
              </a:cxnLst>
              <a:rect l="0" t="0" r="r" b="b"/>
              <a:pathLst>
                <a:path w="72" h="82">
                  <a:moveTo>
                    <a:pt x="72" y="72"/>
                  </a:moveTo>
                  <a:lnTo>
                    <a:pt x="68" y="36"/>
                  </a:lnTo>
                  <a:lnTo>
                    <a:pt x="63" y="0"/>
                  </a:lnTo>
                  <a:lnTo>
                    <a:pt x="0" y="10"/>
                  </a:lnTo>
                  <a:lnTo>
                    <a:pt x="4" y="46"/>
                  </a:lnTo>
                  <a:lnTo>
                    <a:pt x="8" y="82"/>
                  </a:lnTo>
                  <a:lnTo>
                    <a:pt x="72" y="7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0" name="Freeform 3108"/>
            <p:cNvSpPr>
              <a:spLocks/>
            </p:cNvSpPr>
            <p:nvPr/>
          </p:nvSpPr>
          <p:spPr bwMode="auto">
            <a:xfrm>
              <a:off x="2517" y="2737"/>
              <a:ext cx="1" cy="6"/>
            </a:xfrm>
            <a:custGeom>
              <a:avLst/>
              <a:gdLst/>
              <a:ahLst/>
              <a:cxnLst>
                <a:cxn ang="0">
                  <a:pos x="9" y="36"/>
                </a:cxn>
                <a:cxn ang="0">
                  <a:pos x="5" y="0"/>
                </a:cxn>
                <a:cxn ang="0">
                  <a:pos x="0" y="1"/>
                </a:cxn>
                <a:cxn ang="0">
                  <a:pos x="9" y="36"/>
                </a:cxn>
              </a:cxnLst>
              <a:rect l="0" t="0" r="r" b="b"/>
              <a:pathLst>
                <a:path w="9" h="36">
                  <a:moveTo>
                    <a:pt x="9" y="36"/>
                  </a:moveTo>
                  <a:lnTo>
                    <a:pt x="5" y="0"/>
                  </a:lnTo>
                  <a:lnTo>
                    <a:pt x="0" y="1"/>
                  </a:lnTo>
                  <a:lnTo>
                    <a:pt x="9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1" name="Line 3109"/>
            <p:cNvSpPr>
              <a:spLocks noChangeShapeType="1"/>
            </p:cNvSpPr>
            <p:nvPr/>
          </p:nvSpPr>
          <p:spPr bwMode="auto">
            <a:xfrm flipH="1">
              <a:off x="2517" y="2737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2" name="Freeform 3110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3" name="Freeform 3111"/>
            <p:cNvSpPr>
              <a:spLocks/>
            </p:cNvSpPr>
            <p:nvPr/>
          </p:nvSpPr>
          <p:spPr bwMode="auto">
            <a:xfrm>
              <a:off x="2506" y="2737"/>
              <a:ext cx="14" cy="15"/>
            </a:xfrm>
            <a:custGeom>
              <a:avLst/>
              <a:gdLst/>
              <a:ahLst/>
              <a:cxnLst>
                <a:cxn ang="0">
                  <a:pos x="81" y="70"/>
                </a:cxn>
                <a:cxn ang="0">
                  <a:pos x="72" y="35"/>
                </a:cxn>
                <a:cxn ang="0">
                  <a:pos x="63" y="0"/>
                </a:cxn>
                <a:cxn ang="0">
                  <a:pos x="0" y="17"/>
                </a:cxn>
                <a:cxn ang="0">
                  <a:pos x="9" y="52"/>
                </a:cxn>
                <a:cxn ang="0">
                  <a:pos x="18" y="87"/>
                </a:cxn>
                <a:cxn ang="0">
                  <a:pos x="81" y="70"/>
                </a:cxn>
              </a:cxnLst>
              <a:rect l="0" t="0" r="r" b="b"/>
              <a:pathLst>
                <a:path w="81" h="87">
                  <a:moveTo>
                    <a:pt x="81" y="70"/>
                  </a:moveTo>
                  <a:lnTo>
                    <a:pt x="72" y="35"/>
                  </a:lnTo>
                  <a:lnTo>
                    <a:pt x="63" y="0"/>
                  </a:lnTo>
                  <a:lnTo>
                    <a:pt x="0" y="17"/>
                  </a:lnTo>
                  <a:lnTo>
                    <a:pt x="9" y="52"/>
                  </a:lnTo>
                  <a:lnTo>
                    <a:pt x="18" y="87"/>
                  </a:lnTo>
                  <a:lnTo>
                    <a:pt x="81" y="7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4" name="Freeform 3112"/>
            <p:cNvSpPr>
              <a:spLocks/>
            </p:cNvSpPr>
            <p:nvPr/>
          </p:nvSpPr>
          <p:spPr bwMode="auto">
            <a:xfrm>
              <a:off x="2506" y="2740"/>
              <a:ext cx="2" cy="6"/>
            </a:xfrm>
            <a:custGeom>
              <a:avLst/>
              <a:gdLst/>
              <a:ahLst/>
              <a:cxnLst>
                <a:cxn ang="0">
                  <a:pos x="13" y="35"/>
                </a:cxn>
                <a:cxn ang="0">
                  <a:pos x="4" y="0"/>
                </a:cxn>
                <a:cxn ang="0">
                  <a:pos x="0" y="2"/>
                </a:cxn>
                <a:cxn ang="0">
                  <a:pos x="13" y="35"/>
                </a:cxn>
              </a:cxnLst>
              <a:rect l="0" t="0" r="r" b="b"/>
              <a:pathLst>
                <a:path w="13" h="35">
                  <a:moveTo>
                    <a:pt x="13" y="35"/>
                  </a:moveTo>
                  <a:lnTo>
                    <a:pt x="4" y="0"/>
                  </a:lnTo>
                  <a:lnTo>
                    <a:pt x="0" y="2"/>
                  </a:lnTo>
                  <a:lnTo>
                    <a:pt x="13" y="3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5" name="Line 3113"/>
            <p:cNvSpPr>
              <a:spLocks noChangeShapeType="1"/>
            </p:cNvSpPr>
            <p:nvPr/>
          </p:nvSpPr>
          <p:spPr bwMode="auto">
            <a:xfrm flipH="1">
              <a:off x="2506" y="2740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6" name="Freeform 3114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7" name="Freeform 3115"/>
            <p:cNvSpPr>
              <a:spLocks/>
            </p:cNvSpPr>
            <p:nvPr/>
          </p:nvSpPr>
          <p:spPr bwMode="auto">
            <a:xfrm>
              <a:off x="2495" y="2741"/>
              <a:ext cx="15" cy="15"/>
            </a:xfrm>
            <a:custGeom>
              <a:avLst/>
              <a:gdLst/>
              <a:ahLst/>
              <a:cxnLst>
                <a:cxn ang="0">
                  <a:pos x="86" y="67"/>
                </a:cxn>
                <a:cxn ang="0">
                  <a:pos x="73" y="33"/>
                </a:cxn>
                <a:cxn ang="0">
                  <a:pos x="60" y="0"/>
                </a:cxn>
                <a:cxn ang="0">
                  <a:pos x="0" y="26"/>
                </a:cxn>
                <a:cxn ang="0">
                  <a:pos x="13" y="60"/>
                </a:cxn>
                <a:cxn ang="0">
                  <a:pos x="26" y="94"/>
                </a:cxn>
                <a:cxn ang="0">
                  <a:pos x="86" y="67"/>
                </a:cxn>
              </a:cxnLst>
              <a:rect l="0" t="0" r="r" b="b"/>
              <a:pathLst>
                <a:path w="86" h="94">
                  <a:moveTo>
                    <a:pt x="86" y="67"/>
                  </a:moveTo>
                  <a:lnTo>
                    <a:pt x="73" y="33"/>
                  </a:lnTo>
                  <a:lnTo>
                    <a:pt x="60" y="0"/>
                  </a:lnTo>
                  <a:lnTo>
                    <a:pt x="0" y="26"/>
                  </a:lnTo>
                  <a:lnTo>
                    <a:pt x="13" y="60"/>
                  </a:lnTo>
                  <a:lnTo>
                    <a:pt x="26" y="94"/>
                  </a:lnTo>
                  <a:lnTo>
                    <a:pt x="86" y="67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8" name="Freeform 3116"/>
            <p:cNvSpPr>
              <a:spLocks/>
            </p:cNvSpPr>
            <p:nvPr/>
          </p:nvSpPr>
          <p:spPr bwMode="auto">
            <a:xfrm>
              <a:off x="2495" y="2745"/>
              <a:ext cx="3" cy="6"/>
            </a:xfrm>
            <a:custGeom>
              <a:avLst/>
              <a:gdLst/>
              <a:ahLst/>
              <a:cxnLst>
                <a:cxn ang="0">
                  <a:pos x="18" y="34"/>
                </a:cxn>
                <a:cxn ang="0">
                  <a:pos x="5" y="0"/>
                </a:cxn>
                <a:cxn ang="0">
                  <a:pos x="0" y="3"/>
                </a:cxn>
                <a:cxn ang="0">
                  <a:pos x="18" y="34"/>
                </a:cxn>
              </a:cxnLst>
              <a:rect l="0" t="0" r="r" b="b"/>
              <a:pathLst>
                <a:path w="18" h="34">
                  <a:moveTo>
                    <a:pt x="18" y="34"/>
                  </a:moveTo>
                  <a:lnTo>
                    <a:pt x="5" y="0"/>
                  </a:lnTo>
                  <a:lnTo>
                    <a:pt x="0" y="3"/>
                  </a:lnTo>
                  <a:lnTo>
                    <a:pt x="18" y="3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9" name="Line 3117"/>
            <p:cNvSpPr>
              <a:spLocks noChangeShapeType="1"/>
            </p:cNvSpPr>
            <p:nvPr/>
          </p:nvSpPr>
          <p:spPr bwMode="auto">
            <a:xfrm flipH="1">
              <a:off x="2495" y="2745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0" name="Freeform 3118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1" name="Freeform 3119"/>
            <p:cNvSpPr>
              <a:spLocks/>
            </p:cNvSpPr>
            <p:nvPr/>
          </p:nvSpPr>
          <p:spPr bwMode="auto">
            <a:xfrm>
              <a:off x="2485" y="2745"/>
              <a:ext cx="16" cy="17"/>
            </a:xfrm>
            <a:custGeom>
              <a:avLst/>
              <a:gdLst/>
              <a:ahLst/>
              <a:cxnLst>
                <a:cxn ang="0">
                  <a:pos x="91" y="62"/>
                </a:cxn>
                <a:cxn ang="0">
                  <a:pos x="74" y="31"/>
                </a:cxn>
                <a:cxn ang="0">
                  <a:pos x="56" y="0"/>
                </a:cxn>
                <a:cxn ang="0">
                  <a:pos x="0" y="34"/>
                </a:cxn>
                <a:cxn ang="0">
                  <a:pos x="18" y="66"/>
                </a:cxn>
                <a:cxn ang="0">
                  <a:pos x="35" y="97"/>
                </a:cxn>
                <a:cxn ang="0">
                  <a:pos x="91" y="62"/>
                </a:cxn>
              </a:cxnLst>
              <a:rect l="0" t="0" r="r" b="b"/>
              <a:pathLst>
                <a:path w="91" h="97">
                  <a:moveTo>
                    <a:pt x="91" y="62"/>
                  </a:moveTo>
                  <a:lnTo>
                    <a:pt x="74" y="31"/>
                  </a:lnTo>
                  <a:lnTo>
                    <a:pt x="56" y="0"/>
                  </a:lnTo>
                  <a:lnTo>
                    <a:pt x="0" y="34"/>
                  </a:lnTo>
                  <a:lnTo>
                    <a:pt x="18" y="66"/>
                  </a:lnTo>
                  <a:lnTo>
                    <a:pt x="35" y="97"/>
                  </a:lnTo>
                  <a:lnTo>
                    <a:pt x="91" y="62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2" name="Freeform 3120"/>
            <p:cNvSpPr>
              <a:spLocks/>
            </p:cNvSpPr>
            <p:nvPr/>
          </p:nvSpPr>
          <p:spPr bwMode="auto">
            <a:xfrm>
              <a:off x="2485" y="2751"/>
              <a:ext cx="3" cy="5"/>
            </a:xfrm>
            <a:custGeom>
              <a:avLst/>
              <a:gdLst/>
              <a:ahLst/>
              <a:cxnLst>
                <a:cxn ang="0">
                  <a:pos x="21" y="32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1" y="32"/>
                </a:cxn>
              </a:cxnLst>
              <a:rect l="0" t="0" r="r" b="b"/>
              <a:pathLst>
                <a:path w="21" h="32">
                  <a:moveTo>
                    <a:pt x="21" y="32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1" y="3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3" name="Line 3121"/>
            <p:cNvSpPr>
              <a:spLocks noChangeShapeType="1"/>
            </p:cNvSpPr>
            <p:nvPr/>
          </p:nvSpPr>
          <p:spPr bwMode="auto">
            <a:xfrm flipH="1">
              <a:off x="2485" y="2751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4" name="Freeform 3122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5" name="Freeform 3123"/>
            <p:cNvSpPr>
              <a:spLocks/>
            </p:cNvSpPr>
            <p:nvPr/>
          </p:nvSpPr>
          <p:spPr bwMode="auto">
            <a:xfrm>
              <a:off x="2476" y="2752"/>
              <a:ext cx="16" cy="16"/>
            </a:xfrm>
            <a:custGeom>
              <a:avLst/>
              <a:gdLst/>
              <a:ahLst/>
              <a:cxnLst>
                <a:cxn ang="0">
                  <a:pos x="94" y="58"/>
                </a:cxn>
                <a:cxn ang="0">
                  <a:pos x="73" y="29"/>
                </a:cxn>
                <a:cxn ang="0">
                  <a:pos x="52" y="0"/>
                </a:cxn>
                <a:cxn ang="0">
                  <a:pos x="0" y="42"/>
                </a:cxn>
                <a:cxn ang="0">
                  <a:pos x="21" y="71"/>
                </a:cxn>
                <a:cxn ang="0">
                  <a:pos x="42" y="100"/>
                </a:cxn>
                <a:cxn ang="0">
                  <a:pos x="94" y="58"/>
                </a:cxn>
              </a:cxnLst>
              <a:rect l="0" t="0" r="r" b="b"/>
              <a:pathLst>
                <a:path w="94" h="100">
                  <a:moveTo>
                    <a:pt x="94" y="58"/>
                  </a:moveTo>
                  <a:lnTo>
                    <a:pt x="73" y="29"/>
                  </a:lnTo>
                  <a:lnTo>
                    <a:pt x="52" y="0"/>
                  </a:lnTo>
                  <a:lnTo>
                    <a:pt x="0" y="42"/>
                  </a:lnTo>
                  <a:lnTo>
                    <a:pt x="21" y="71"/>
                  </a:lnTo>
                  <a:lnTo>
                    <a:pt x="42" y="100"/>
                  </a:lnTo>
                  <a:lnTo>
                    <a:pt x="94" y="58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6" name="Freeform 3124"/>
            <p:cNvSpPr>
              <a:spLocks/>
            </p:cNvSpPr>
            <p:nvPr/>
          </p:nvSpPr>
          <p:spPr bwMode="auto">
            <a:xfrm>
              <a:off x="2476" y="2759"/>
              <a:ext cx="4" cy="4"/>
            </a:xfrm>
            <a:custGeom>
              <a:avLst/>
              <a:gdLst/>
              <a:ahLst/>
              <a:cxnLst>
                <a:cxn ang="0">
                  <a:pos x="24" y="29"/>
                </a:cxn>
                <a:cxn ang="0">
                  <a:pos x="3" y="0"/>
                </a:cxn>
                <a:cxn ang="0">
                  <a:pos x="0" y="3"/>
                </a:cxn>
                <a:cxn ang="0">
                  <a:pos x="24" y="29"/>
                </a:cxn>
              </a:cxnLst>
              <a:rect l="0" t="0" r="r" b="b"/>
              <a:pathLst>
                <a:path w="24" h="29">
                  <a:moveTo>
                    <a:pt x="24" y="29"/>
                  </a:moveTo>
                  <a:lnTo>
                    <a:pt x="3" y="0"/>
                  </a:lnTo>
                  <a:lnTo>
                    <a:pt x="0" y="3"/>
                  </a:lnTo>
                  <a:lnTo>
                    <a:pt x="24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7" name="Line 3125"/>
            <p:cNvSpPr>
              <a:spLocks noChangeShapeType="1"/>
            </p:cNvSpPr>
            <p:nvPr/>
          </p:nvSpPr>
          <p:spPr bwMode="auto">
            <a:xfrm flipH="1">
              <a:off x="2476" y="2759"/>
              <a:ext cx="1" cy="1"/>
            </a:xfrm>
            <a:prstGeom prst="line">
              <a:avLst/>
            </a:prstGeom>
            <a:noFill/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8" name="Freeform 3126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9" name="Freeform 3127"/>
            <p:cNvSpPr>
              <a:spLocks/>
            </p:cNvSpPr>
            <p:nvPr/>
          </p:nvSpPr>
          <p:spPr bwMode="auto">
            <a:xfrm>
              <a:off x="2468" y="2759"/>
              <a:ext cx="16" cy="17"/>
            </a:xfrm>
            <a:custGeom>
              <a:avLst/>
              <a:gdLst/>
              <a:ahLst/>
              <a:cxnLst>
                <a:cxn ang="0">
                  <a:pos x="94" y="51"/>
                </a:cxn>
                <a:cxn ang="0">
                  <a:pos x="70" y="26"/>
                </a:cxn>
                <a:cxn ang="0">
                  <a:pos x="46" y="0"/>
                </a:cxn>
                <a:cxn ang="0">
                  <a:pos x="0" y="49"/>
                </a:cxn>
                <a:cxn ang="0">
                  <a:pos x="24" y="74"/>
                </a:cxn>
                <a:cxn ang="0">
                  <a:pos x="48" y="100"/>
                </a:cxn>
                <a:cxn ang="0">
                  <a:pos x="94" y="51"/>
                </a:cxn>
              </a:cxnLst>
              <a:rect l="0" t="0" r="r" b="b"/>
              <a:pathLst>
                <a:path w="94" h="100">
                  <a:moveTo>
                    <a:pt x="94" y="51"/>
                  </a:moveTo>
                  <a:lnTo>
                    <a:pt x="70" y="26"/>
                  </a:lnTo>
                  <a:lnTo>
                    <a:pt x="46" y="0"/>
                  </a:lnTo>
                  <a:lnTo>
                    <a:pt x="0" y="49"/>
                  </a:lnTo>
                  <a:lnTo>
                    <a:pt x="24" y="74"/>
                  </a:lnTo>
                  <a:lnTo>
                    <a:pt x="48" y="100"/>
                  </a:lnTo>
                  <a:lnTo>
                    <a:pt x="94" y="5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0" name="Freeform 3128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34" y="25"/>
                </a:cxn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  <a:cxn ang="0">
                  <a:pos x="34" y="25"/>
                </a:cxn>
              </a:cxnLst>
              <a:rect l="0" t="0" r="r" b="b"/>
              <a:pathLst>
                <a:path w="58" h="61">
                  <a:moveTo>
                    <a:pt x="34" y="25"/>
                  </a:moveTo>
                  <a:lnTo>
                    <a:pt x="58" y="51"/>
                  </a:ln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  <a:lnTo>
                    <a:pt x="34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1" name="Freeform 3129"/>
            <p:cNvSpPr>
              <a:spLocks/>
            </p:cNvSpPr>
            <p:nvPr/>
          </p:nvSpPr>
          <p:spPr bwMode="auto">
            <a:xfrm>
              <a:off x="2466" y="2767"/>
              <a:ext cx="10" cy="11"/>
            </a:xfrm>
            <a:custGeom>
              <a:avLst/>
              <a:gdLst/>
              <a:ahLst/>
              <a:cxnLst>
                <a:cxn ang="0">
                  <a:pos x="58" y="51"/>
                </a:cxn>
                <a:cxn ang="0">
                  <a:pos x="50" y="57"/>
                </a:cxn>
                <a:cxn ang="0">
                  <a:pos x="41" y="60"/>
                </a:cxn>
                <a:cxn ang="0">
                  <a:pos x="32" y="61"/>
                </a:cxn>
                <a:cxn ang="0">
                  <a:pos x="22" y="59"/>
                </a:cxn>
                <a:cxn ang="0">
                  <a:pos x="13" y="54"/>
                </a:cxn>
                <a:cxn ang="0">
                  <a:pos x="6" y="47"/>
                </a:cxn>
                <a:cxn ang="0">
                  <a:pos x="2" y="38"/>
                </a:cxn>
                <a:cxn ang="0">
                  <a:pos x="0" y="28"/>
                </a:cxn>
                <a:cxn ang="0">
                  <a:pos x="1" y="17"/>
                </a:cxn>
                <a:cxn ang="0">
                  <a:pos x="4" y="8"/>
                </a:cxn>
                <a:cxn ang="0">
                  <a:pos x="10" y="0"/>
                </a:cxn>
              </a:cxnLst>
              <a:rect l="0" t="0" r="r" b="b"/>
              <a:pathLst>
                <a:path w="58" h="61">
                  <a:moveTo>
                    <a:pt x="58" y="51"/>
                  </a:moveTo>
                  <a:lnTo>
                    <a:pt x="50" y="57"/>
                  </a:lnTo>
                  <a:lnTo>
                    <a:pt x="41" y="60"/>
                  </a:lnTo>
                  <a:lnTo>
                    <a:pt x="32" y="61"/>
                  </a:lnTo>
                  <a:lnTo>
                    <a:pt x="22" y="59"/>
                  </a:lnTo>
                  <a:lnTo>
                    <a:pt x="13" y="54"/>
                  </a:lnTo>
                  <a:lnTo>
                    <a:pt x="6" y="47"/>
                  </a:lnTo>
                  <a:lnTo>
                    <a:pt x="2" y="38"/>
                  </a:lnTo>
                  <a:lnTo>
                    <a:pt x="0" y="28"/>
                  </a:lnTo>
                  <a:lnTo>
                    <a:pt x="1" y="17"/>
                  </a:lnTo>
                  <a:lnTo>
                    <a:pt x="4" y="8"/>
                  </a:lnTo>
                  <a:lnTo>
                    <a:pt x="1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2" name="Freeform 3130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3" name="Freeform 3131"/>
            <p:cNvSpPr>
              <a:spLocks/>
            </p:cNvSpPr>
            <p:nvPr/>
          </p:nvSpPr>
          <p:spPr bwMode="auto">
            <a:xfrm>
              <a:off x="2606" y="2254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1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1"/>
                </a:cxn>
                <a:cxn ang="0">
                  <a:pos x="9" y="12"/>
                </a:cxn>
                <a:cxn ang="0">
                  <a:pos x="15" y="6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1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1"/>
                  </a:lnTo>
                  <a:lnTo>
                    <a:pt x="9" y="12"/>
                  </a:lnTo>
                  <a:lnTo>
                    <a:pt x="15" y="6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4" name="Freeform 3132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5" name="Freeform 3133"/>
            <p:cNvSpPr>
              <a:spLocks/>
            </p:cNvSpPr>
            <p:nvPr/>
          </p:nvSpPr>
          <p:spPr bwMode="auto">
            <a:xfrm>
              <a:off x="2612" y="2254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6" name="Freeform 3134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7" name="Freeform 3135"/>
            <p:cNvSpPr>
              <a:spLocks/>
            </p:cNvSpPr>
            <p:nvPr/>
          </p:nvSpPr>
          <p:spPr bwMode="auto">
            <a:xfrm>
              <a:off x="4911" y="2254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6"/>
                </a:cxn>
                <a:cxn ang="0">
                  <a:pos x="25" y="12"/>
                </a:cxn>
                <a:cxn ang="0">
                  <a:pos x="31" y="21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1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6"/>
                  </a:lnTo>
                  <a:lnTo>
                    <a:pt x="25" y="12"/>
                  </a:lnTo>
                  <a:lnTo>
                    <a:pt x="31" y="21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1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8" name="Freeform 3136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34" y="36"/>
                </a:cxn>
              </a:cxnLst>
              <a:rect l="0" t="0" r="r" b="b"/>
              <a:pathLst>
                <a:path w="34" h="72">
                  <a:moveTo>
                    <a:pt x="34" y="36"/>
                  </a:moveTo>
                  <a:lnTo>
                    <a:pt x="34" y="72"/>
                  </a:ln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9" name="Freeform 3137"/>
            <p:cNvSpPr>
              <a:spLocks/>
            </p:cNvSpPr>
            <p:nvPr/>
          </p:nvSpPr>
          <p:spPr bwMode="auto">
            <a:xfrm>
              <a:off x="2606" y="2799"/>
              <a:ext cx="6" cy="12"/>
            </a:xfrm>
            <a:custGeom>
              <a:avLst/>
              <a:gdLst/>
              <a:ahLst/>
              <a:cxnLst>
                <a:cxn ang="0">
                  <a:pos x="34" y="72"/>
                </a:cxn>
                <a:cxn ang="0">
                  <a:pos x="24" y="70"/>
                </a:cxn>
                <a:cxn ang="0">
                  <a:pos x="15" y="66"/>
                </a:cxn>
                <a:cxn ang="0">
                  <a:pos x="9" y="59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3" y="20"/>
                </a:cxn>
                <a:cxn ang="0">
                  <a:pos x="9" y="12"/>
                </a:cxn>
                <a:cxn ang="0">
                  <a:pos x="15" y="5"/>
                </a:cxn>
                <a:cxn ang="0">
                  <a:pos x="24" y="1"/>
                </a:cxn>
                <a:cxn ang="0">
                  <a:pos x="34" y="0"/>
                </a:cxn>
              </a:cxnLst>
              <a:rect l="0" t="0" r="r" b="b"/>
              <a:pathLst>
                <a:path w="34" h="72">
                  <a:moveTo>
                    <a:pt x="34" y="72"/>
                  </a:moveTo>
                  <a:lnTo>
                    <a:pt x="24" y="70"/>
                  </a:lnTo>
                  <a:lnTo>
                    <a:pt x="15" y="66"/>
                  </a:lnTo>
                  <a:lnTo>
                    <a:pt x="9" y="59"/>
                  </a:lnTo>
                  <a:lnTo>
                    <a:pt x="3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3" y="20"/>
                  </a:lnTo>
                  <a:lnTo>
                    <a:pt x="9" y="12"/>
                  </a:lnTo>
                  <a:lnTo>
                    <a:pt x="15" y="5"/>
                  </a:lnTo>
                  <a:lnTo>
                    <a:pt x="24" y="1"/>
                  </a:lnTo>
                  <a:lnTo>
                    <a:pt x="3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0" name="Freeform 3138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1" name="Freeform 3139"/>
            <p:cNvSpPr>
              <a:spLocks/>
            </p:cNvSpPr>
            <p:nvPr/>
          </p:nvSpPr>
          <p:spPr bwMode="auto">
            <a:xfrm>
              <a:off x="2612" y="2799"/>
              <a:ext cx="2299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36"/>
                </a:cxn>
                <a:cxn ang="0">
                  <a:pos x="0" y="72"/>
                </a:cxn>
                <a:cxn ang="0">
                  <a:pos x="13796" y="72"/>
                </a:cxn>
                <a:cxn ang="0">
                  <a:pos x="13796" y="36"/>
                </a:cxn>
                <a:cxn ang="0">
                  <a:pos x="13796" y="0"/>
                </a:cxn>
                <a:cxn ang="0">
                  <a:pos x="0" y="0"/>
                </a:cxn>
              </a:cxnLst>
              <a:rect l="0" t="0" r="r" b="b"/>
              <a:pathLst>
                <a:path w="13796" h="72">
                  <a:moveTo>
                    <a:pt x="0" y="0"/>
                  </a:moveTo>
                  <a:lnTo>
                    <a:pt x="0" y="36"/>
                  </a:lnTo>
                  <a:lnTo>
                    <a:pt x="0" y="72"/>
                  </a:lnTo>
                  <a:lnTo>
                    <a:pt x="13796" y="72"/>
                  </a:lnTo>
                  <a:lnTo>
                    <a:pt x="13796" y="36"/>
                  </a:lnTo>
                  <a:lnTo>
                    <a:pt x="1379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2" name="Freeform 3140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  <a:cxn ang="0">
                  <a:pos x="0" y="36"/>
                </a:cxn>
              </a:cxnLst>
              <a:rect l="0" t="0" r="r" b="b"/>
              <a:pathLst>
                <a:path w="34" h="72">
                  <a:moveTo>
                    <a:pt x="0" y="36"/>
                  </a:moveTo>
                  <a:lnTo>
                    <a:pt x="0" y="0"/>
                  </a:ln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  <a:lnTo>
                    <a:pt x="0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3" name="Rectangle 3141"/>
            <p:cNvSpPr>
              <a:spLocks noChangeArrowheads="1"/>
            </p:cNvSpPr>
            <p:nvPr/>
          </p:nvSpPr>
          <p:spPr bwMode="auto">
            <a:xfrm>
              <a:off x="1956" y="2172"/>
              <a:ext cx="81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>
                  <a:solidFill>
                    <a:srgbClr val="000000"/>
                  </a:solidFill>
                  <a:latin typeface="Verdana" pitchFamily="34" charset="0"/>
                </a:rPr>
                <a:t>N</a:t>
              </a: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  <p:sp>
          <p:nvSpPr>
            <p:cNvPr id="534" name="Freeform 3142"/>
            <p:cNvSpPr>
              <a:spLocks/>
            </p:cNvSpPr>
            <p:nvPr/>
          </p:nvSpPr>
          <p:spPr bwMode="auto">
            <a:xfrm>
              <a:off x="4911" y="2799"/>
              <a:ext cx="6" cy="12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10" y="1"/>
                </a:cxn>
                <a:cxn ang="0">
                  <a:pos x="19" y="5"/>
                </a:cxn>
                <a:cxn ang="0">
                  <a:pos x="25" y="12"/>
                </a:cxn>
                <a:cxn ang="0">
                  <a:pos x="31" y="20"/>
                </a:cxn>
                <a:cxn ang="0">
                  <a:pos x="34" y="31"/>
                </a:cxn>
                <a:cxn ang="0">
                  <a:pos x="34" y="40"/>
                </a:cxn>
                <a:cxn ang="0">
                  <a:pos x="31" y="51"/>
                </a:cxn>
                <a:cxn ang="0">
                  <a:pos x="25" y="59"/>
                </a:cxn>
                <a:cxn ang="0">
                  <a:pos x="19" y="66"/>
                </a:cxn>
                <a:cxn ang="0">
                  <a:pos x="10" y="70"/>
                </a:cxn>
                <a:cxn ang="0">
                  <a:pos x="0" y="72"/>
                </a:cxn>
              </a:cxnLst>
              <a:rect l="0" t="0" r="r" b="b"/>
              <a:pathLst>
                <a:path w="34" h="72">
                  <a:moveTo>
                    <a:pt x="0" y="0"/>
                  </a:moveTo>
                  <a:lnTo>
                    <a:pt x="10" y="1"/>
                  </a:lnTo>
                  <a:lnTo>
                    <a:pt x="19" y="5"/>
                  </a:lnTo>
                  <a:lnTo>
                    <a:pt x="25" y="12"/>
                  </a:lnTo>
                  <a:lnTo>
                    <a:pt x="31" y="20"/>
                  </a:lnTo>
                  <a:lnTo>
                    <a:pt x="34" y="31"/>
                  </a:lnTo>
                  <a:lnTo>
                    <a:pt x="34" y="40"/>
                  </a:lnTo>
                  <a:lnTo>
                    <a:pt x="31" y="51"/>
                  </a:lnTo>
                  <a:lnTo>
                    <a:pt x="25" y="59"/>
                  </a:lnTo>
                  <a:lnTo>
                    <a:pt x="19" y="66"/>
                  </a:lnTo>
                  <a:lnTo>
                    <a:pt x="10" y="70"/>
                  </a:lnTo>
                  <a:lnTo>
                    <a:pt x="0" y="7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5" name="Freeform 3143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6" name="Freeform 3144"/>
            <p:cNvSpPr>
              <a:spLocks/>
            </p:cNvSpPr>
            <p:nvPr/>
          </p:nvSpPr>
          <p:spPr bwMode="auto">
            <a:xfrm>
              <a:off x="3790" y="1842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4" y="12"/>
                </a:cxn>
                <a:cxn ang="0">
                  <a:pos x="12" y="5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1" y="1"/>
                </a:cxn>
                <a:cxn ang="0">
                  <a:pos x="49" y="5"/>
                </a:cxn>
                <a:cxn ang="0">
                  <a:pos x="56" y="12"/>
                </a:cxn>
                <a:cxn ang="0">
                  <a:pos x="61" y="21"/>
                </a:cxn>
                <a:cxn ang="0">
                  <a:pos x="65" y="30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4" y="12"/>
                  </a:lnTo>
                  <a:lnTo>
                    <a:pt x="12" y="5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1" y="1"/>
                  </a:lnTo>
                  <a:lnTo>
                    <a:pt x="49" y="5"/>
                  </a:lnTo>
                  <a:lnTo>
                    <a:pt x="56" y="12"/>
                  </a:lnTo>
                  <a:lnTo>
                    <a:pt x="61" y="21"/>
                  </a:lnTo>
                  <a:lnTo>
                    <a:pt x="65" y="30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7" name="Freeform 3145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8" name="Freeform 3146"/>
            <p:cNvSpPr>
              <a:spLocks/>
            </p:cNvSpPr>
            <p:nvPr/>
          </p:nvSpPr>
          <p:spPr bwMode="auto">
            <a:xfrm>
              <a:off x="3774" y="1845"/>
              <a:ext cx="26" cy="42"/>
            </a:xfrm>
            <a:custGeom>
              <a:avLst/>
              <a:gdLst/>
              <a:ahLst/>
              <a:cxnLst>
                <a:cxn ang="0">
                  <a:pos x="156" y="30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1"/>
                </a:cxn>
                <a:cxn ang="0">
                  <a:pos x="31" y="236"/>
                </a:cxn>
                <a:cxn ang="0">
                  <a:pos x="62" y="252"/>
                </a:cxn>
                <a:cxn ang="0">
                  <a:pos x="156" y="30"/>
                </a:cxn>
              </a:cxnLst>
              <a:rect l="0" t="0" r="r" b="b"/>
              <a:pathLst>
                <a:path w="156" h="252">
                  <a:moveTo>
                    <a:pt x="156" y="30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1"/>
                  </a:lnTo>
                  <a:lnTo>
                    <a:pt x="31" y="236"/>
                  </a:lnTo>
                  <a:lnTo>
                    <a:pt x="62" y="252"/>
                  </a:lnTo>
                  <a:lnTo>
                    <a:pt x="156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9" name="Freeform 3147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1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0" name="Freeform 3148"/>
            <p:cNvSpPr>
              <a:spLocks/>
            </p:cNvSpPr>
            <p:nvPr/>
          </p:nvSpPr>
          <p:spPr bwMode="auto">
            <a:xfrm>
              <a:off x="3773" y="1882"/>
              <a:ext cx="11" cy="9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1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1">
                  <a:moveTo>
                    <a:pt x="65" y="31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1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1" name="Freeform 3149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4" y="51"/>
                  </a:ln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2" name="Freeform 3150"/>
            <p:cNvSpPr>
              <a:spLocks/>
            </p:cNvSpPr>
            <p:nvPr/>
          </p:nvSpPr>
          <p:spPr bwMode="auto">
            <a:xfrm>
              <a:off x="3757" y="1842"/>
              <a:ext cx="11" cy="8"/>
            </a:xfrm>
            <a:custGeom>
              <a:avLst/>
              <a:gdLst/>
              <a:ahLst/>
              <a:cxnLst>
                <a:cxn ang="0">
                  <a:pos x="4" y="51"/>
                </a:cxn>
                <a:cxn ang="0">
                  <a:pos x="0" y="40"/>
                </a:cxn>
                <a:cxn ang="0">
                  <a:pos x="0" y="31"/>
                </a:cxn>
                <a:cxn ang="0">
                  <a:pos x="4" y="21"/>
                </a:cxn>
                <a:cxn ang="0">
                  <a:pos x="9" y="12"/>
                </a:cxn>
                <a:cxn ang="0">
                  <a:pos x="16" y="5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5"/>
                </a:cxn>
                <a:cxn ang="0">
                  <a:pos x="60" y="12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4" y="51"/>
                  </a:moveTo>
                  <a:lnTo>
                    <a:pt x="0" y="40"/>
                  </a:lnTo>
                  <a:lnTo>
                    <a:pt x="0" y="31"/>
                  </a:lnTo>
                  <a:lnTo>
                    <a:pt x="4" y="21"/>
                  </a:lnTo>
                  <a:lnTo>
                    <a:pt x="9" y="12"/>
                  </a:lnTo>
                  <a:lnTo>
                    <a:pt x="16" y="5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5"/>
                  </a:lnTo>
                  <a:lnTo>
                    <a:pt x="60" y="12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3" name="Freeform 3151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4" name="Freeform 3152"/>
            <p:cNvSpPr>
              <a:spLocks/>
            </p:cNvSpPr>
            <p:nvPr/>
          </p:nvSpPr>
          <p:spPr bwMode="auto">
            <a:xfrm>
              <a:off x="3758" y="1845"/>
              <a:ext cx="26" cy="42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30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6"/>
                </a:cxn>
                <a:cxn ang="0">
                  <a:pos x="157" y="221"/>
                </a:cxn>
                <a:cxn ang="0">
                  <a:pos x="61" y="0"/>
                </a:cxn>
              </a:cxnLst>
              <a:rect l="0" t="0" r="r" b="b"/>
              <a:pathLst>
                <a:path w="157" h="252">
                  <a:moveTo>
                    <a:pt x="61" y="0"/>
                  </a:moveTo>
                  <a:lnTo>
                    <a:pt x="30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6"/>
                  </a:lnTo>
                  <a:lnTo>
                    <a:pt x="157" y="221"/>
                  </a:lnTo>
                  <a:lnTo>
                    <a:pt x="61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5" name="Freeform 3153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31" y="15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  <a:cxn ang="0">
                  <a:pos x="31" y="15"/>
                </a:cxn>
              </a:cxnLst>
              <a:rect l="0" t="0" r="r" b="b"/>
              <a:pathLst>
                <a:path w="65" h="51">
                  <a:moveTo>
                    <a:pt x="31" y="15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  <a:lnTo>
                    <a:pt x="31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6" name="Freeform 3154"/>
            <p:cNvSpPr>
              <a:spLocks/>
            </p:cNvSpPr>
            <p:nvPr/>
          </p:nvSpPr>
          <p:spPr bwMode="auto">
            <a:xfrm>
              <a:off x="3774" y="1882"/>
              <a:ext cx="11" cy="9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6" y="39"/>
                </a:cxn>
                <a:cxn ang="0">
                  <a:pos x="0" y="31"/>
                </a:cxn>
              </a:cxnLst>
              <a:rect l="0" t="0" r="r" b="b"/>
              <a:pathLst>
                <a:path w="65" h="51">
                  <a:moveTo>
                    <a:pt x="62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6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7" name="Freeform 3155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8" name="Freeform 3156"/>
            <p:cNvSpPr>
              <a:spLocks/>
            </p:cNvSpPr>
            <p:nvPr/>
          </p:nvSpPr>
          <p:spPr bwMode="auto">
            <a:xfrm>
              <a:off x="3773" y="1782"/>
              <a:ext cx="12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8" y="0"/>
                </a:cxn>
                <a:cxn ang="0">
                  <a:pos x="48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5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9" name="Freeform 3157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0" name="Freeform 3158"/>
            <p:cNvSpPr>
              <a:spLocks/>
            </p:cNvSpPr>
            <p:nvPr/>
          </p:nvSpPr>
          <p:spPr bwMode="auto">
            <a:xfrm>
              <a:off x="3773" y="1788"/>
              <a:ext cx="12" cy="97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1" name="Freeform 3159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2" name="Freeform 3160"/>
            <p:cNvSpPr>
              <a:spLocks/>
            </p:cNvSpPr>
            <p:nvPr/>
          </p:nvSpPr>
          <p:spPr bwMode="auto">
            <a:xfrm>
              <a:off x="3773" y="1885"/>
              <a:ext cx="12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8" y="33"/>
                </a:cxn>
                <a:cxn ang="0">
                  <a:pos x="38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5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8" y="33"/>
                  </a:lnTo>
                  <a:lnTo>
                    <a:pt x="38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5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3" name="Freeform 3161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  <a:cxn ang="0">
                  <a:pos x="34" y="36"/>
                </a:cxn>
              </a:cxnLst>
              <a:rect l="0" t="0" r="r" b="b"/>
              <a:pathLst>
                <a:path w="69" h="36">
                  <a:moveTo>
                    <a:pt x="34" y="36"/>
                  </a:moveTo>
                  <a:lnTo>
                    <a:pt x="0" y="36"/>
                  </a:ln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4" name="Freeform 3162"/>
            <p:cNvSpPr>
              <a:spLocks/>
            </p:cNvSpPr>
            <p:nvPr/>
          </p:nvSpPr>
          <p:spPr bwMode="auto">
            <a:xfrm>
              <a:off x="3446" y="2303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5"/>
                </a:cxn>
                <a:cxn ang="0">
                  <a:pos x="6" y="16"/>
                </a:cxn>
                <a:cxn ang="0">
                  <a:pos x="12" y="9"/>
                </a:cxn>
                <a:cxn ang="0">
                  <a:pos x="20" y="3"/>
                </a:cxn>
                <a:cxn ang="0">
                  <a:pos x="30" y="0"/>
                </a:cxn>
                <a:cxn ang="0">
                  <a:pos x="39" y="0"/>
                </a:cxn>
                <a:cxn ang="0">
                  <a:pos x="49" y="3"/>
                </a:cxn>
                <a:cxn ang="0">
                  <a:pos x="56" y="9"/>
                </a:cxn>
                <a:cxn ang="0">
                  <a:pos x="63" y="16"/>
                </a:cxn>
                <a:cxn ang="0">
                  <a:pos x="67" y="25"/>
                </a:cxn>
                <a:cxn ang="0">
                  <a:pos x="69" y="36"/>
                </a:cxn>
              </a:cxnLst>
              <a:rect l="0" t="0" r="r" b="b"/>
              <a:pathLst>
                <a:path w="69" h="36">
                  <a:moveTo>
                    <a:pt x="0" y="36"/>
                  </a:moveTo>
                  <a:lnTo>
                    <a:pt x="1" y="25"/>
                  </a:lnTo>
                  <a:lnTo>
                    <a:pt x="6" y="16"/>
                  </a:lnTo>
                  <a:lnTo>
                    <a:pt x="12" y="9"/>
                  </a:lnTo>
                  <a:lnTo>
                    <a:pt x="20" y="3"/>
                  </a:lnTo>
                  <a:lnTo>
                    <a:pt x="30" y="0"/>
                  </a:lnTo>
                  <a:lnTo>
                    <a:pt x="39" y="0"/>
                  </a:lnTo>
                  <a:lnTo>
                    <a:pt x="49" y="3"/>
                  </a:lnTo>
                  <a:lnTo>
                    <a:pt x="56" y="9"/>
                  </a:lnTo>
                  <a:lnTo>
                    <a:pt x="63" y="16"/>
                  </a:lnTo>
                  <a:lnTo>
                    <a:pt x="67" y="25"/>
                  </a:lnTo>
                  <a:lnTo>
                    <a:pt x="69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5" name="Freeform 3163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6" name="Freeform 3164"/>
            <p:cNvSpPr>
              <a:spLocks/>
            </p:cNvSpPr>
            <p:nvPr/>
          </p:nvSpPr>
          <p:spPr bwMode="auto">
            <a:xfrm>
              <a:off x="3446" y="2309"/>
              <a:ext cx="11" cy="97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9" y="579"/>
                </a:cxn>
                <a:cxn ang="0">
                  <a:pos x="69" y="0"/>
                </a:cxn>
              </a:cxnLst>
              <a:rect l="0" t="0" r="r" b="b"/>
              <a:pathLst>
                <a:path w="69" h="579">
                  <a:moveTo>
                    <a:pt x="69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9" y="579"/>
                  </a:lnTo>
                  <a:lnTo>
                    <a:pt x="69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7" name="Freeform 3165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9" h="36">
                  <a:moveTo>
                    <a:pt x="34" y="0"/>
                  </a:moveTo>
                  <a:lnTo>
                    <a:pt x="69" y="0"/>
                  </a:ln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8" name="Freeform 3166"/>
            <p:cNvSpPr>
              <a:spLocks/>
            </p:cNvSpPr>
            <p:nvPr/>
          </p:nvSpPr>
          <p:spPr bwMode="auto">
            <a:xfrm>
              <a:off x="3446" y="2406"/>
              <a:ext cx="11" cy="6"/>
            </a:xfrm>
            <a:custGeom>
              <a:avLst/>
              <a:gdLst/>
              <a:ahLst/>
              <a:cxnLst>
                <a:cxn ang="0">
                  <a:pos x="69" y="0"/>
                </a:cxn>
                <a:cxn ang="0">
                  <a:pos x="67" y="11"/>
                </a:cxn>
                <a:cxn ang="0">
                  <a:pos x="63" y="20"/>
                </a:cxn>
                <a:cxn ang="0">
                  <a:pos x="56" y="27"/>
                </a:cxn>
                <a:cxn ang="0">
                  <a:pos x="49" y="33"/>
                </a:cxn>
                <a:cxn ang="0">
                  <a:pos x="39" y="36"/>
                </a:cxn>
                <a:cxn ang="0">
                  <a:pos x="30" y="36"/>
                </a:cxn>
                <a:cxn ang="0">
                  <a:pos x="20" y="33"/>
                </a:cxn>
                <a:cxn ang="0">
                  <a:pos x="12" y="27"/>
                </a:cxn>
                <a:cxn ang="0">
                  <a:pos x="6" y="20"/>
                </a:cxn>
                <a:cxn ang="0">
                  <a:pos x="1" y="11"/>
                </a:cxn>
                <a:cxn ang="0">
                  <a:pos x="0" y="0"/>
                </a:cxn>
              </a:cxnLst>
              <a:rect l="0" t="0" r="r" b="b"/>
              <a:pathLst>
                <a:path w="69" h="36">
                  <a:moveTo>
                    <a:pt x="69" y="0"/>
                  </a:moveTo>
                  <a:lnTo>
                    <a:pt x="67" y="11"/>
                  </a:lnTo>
                  <a:lnTo>
                    <a:pt x="63" y="20"/>
                  </a:lnTo>
                  <a:lnTo>
                    <a:pt x="56" y="27"/>
                  </a:lnTo>
                  <a:lnTo>
                    <a:pt x="49" y="33"/>
                  </a:lnTo>
                  <a:lnTo>
                    <a:pt x="39" y="36"/>
                  </a:lnTo>
                  <a:lnTo>
                    <a:pt x="30" y="36"/>
                  </a:lnTo>
                  <a:lnTo>
                    <a:pt x="20" y="33"/>
                  </a:lnTo>
                  <a:lnTo>
                    <a:pt x="12" y="27"/>
                  </a:lnTo>
                  <a:lnTo>
                    <a:pt x="6" y="20"/>
                  </a:lnTo>
                  <a:lnTo>
                    <a:pt x="1" y="1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9" name="Freeform 3167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2">
                  <a:moveTo>
                    <a:pt x="34" y="36"/>
                  </a:moveTo>
                  <a:lnTo>
                    <a:pt x="3" y="52"/>
                  </a:ln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0" name="Freeform 3168"/>
            <p:cNvSpPr>
              <a:spLocks/>
            </p:cNvSpPr>
            <p:nvPr/>
          </p:nvSpPr>
          <p:spPr bwMode="auto">
            <a:xfrm>
              <a:off x="3430" y="2363"/>
              <a:ext cx="11" cy="8"/>
            </a:xfrm>
            <a:custGeom>
              <a:avLst/>
              <a:gdLst/>
              <a:ahLst/>
              <a:cxnLst>
                <a:cxn ang="0">
                  <a:pos x="3" y="52"/>
                </a:cxn>
                <a:cxn ang="0">
                  <a:pos x="0" y="41"/>
                </a:cxn>
                <a:cxn ang="0">
                  <a:pos x="0" y="32"/>
                </a:cxn>
                <a:cxn ang="0">
                  <a:pos x="3" y="21"/>
                </a:cxn>
                <a:cxn ang="0">
                  <a:pos x="8" y="13"/>
                </a:cxn>
                <a:cxn ang="0">
                  <a:pos x="15" y="6"/>
                </a:cxn>
                <a:cxn ang="0">
                  <a:pos x="24" y="2"/>
                </a:cxn>
                <a:cxn ang="0">
                  <a:pos x="34" y="0"/>
                </a:cxn>
                <a:cxn ang="0">
                  <a:pos x="44" y="2"/>
                </a:cxn>
                <a:cxn ang="0">
                  <a:pos x="52" y="6"/>
                </a:cxn>
                <a:cxn ang="0">
                  <a:pos x="59" y="13"/>
                </a:cxn>
                <a:cxn ang="0">
                  <a:pos x="65" y="21"/>
                </a:cxn>
              </a:cxnLst>
              <a:rect l="0" t="0" r="r" b="b"/>
              <a:pathLst>
                <a:path w="65" h="52">
                  <a:moveTo>
                    <a:pt x="3" y="52"/>
                  </a:moveTo>
                  <a:lnTo>
                    <a:pt x="0" y="41"/>
                  </a:lnTo>
                  <a:lnTo>
                    <a:pt x="0" y="32"/>
                  </a:lnTo>
                  <a:lnTo>
                    <a:pt x="3" y="21"/>
                  </a:lnTo>
                  <a:lnTo>
                    <a:pt x="8" y="13"/>
                  </a:lnTo>
                  <a:lnTo>
                    <a:pt x="15" y="6"/>
                  </a:lnTo>
                  <a:lnTo>
                    <a:pt x="24" y="2"/>
                  </a:lnTo>
                  <a:lnTo>
                    <a:pt x="34" y="0"/>
                  </a:lnTo>
                  <a:lnTo>
                    <a:pt x="44" y="2"/>
                  </a:lnTo>
                  <a:lnTo>
                    <a:pt x="52" y="6"/>
                  </a:lnTo>
                  <a:lnTo>
                    <a:pt x="59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1" name="Freeform 3169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2" name="Freeform 3170"/>
            <p:cNvSpPr>
              <a:spLocks/>
            </p:cNvSpPr>
            <p:nvPr/>
          </p:nvSpPr>
          <p:spPr bwMode="auto">
            <a:xfrm>
              <a:off x="3431" y="2366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1"/>
                </a:cxn>
                <a:cxn ang="0">
                  <a:pos x="96" y="252"/>
                </a:cxn>
                <a:cxn ang="0">
                  <a:pos x="126" y="237"/>
                </a:cxn>
                <a:cxn ang="0">
                  <a:pos x="157" y="222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1"/>
                  </a:lnTo>
                  <a:lnTo>
                    <a:pt x="96" y="252"/>
                  </a:lnTo>
                  <a:lnTo>
                    <a:pt x="126" y="237"/>
                  </a:lnTo>
                  <a:lnTo>
                    <a:pt x="157" y="222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3" name="Freeform 3171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30" y="15"/>
                </a:cxn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  <a:cxn ang="0">
                  <a:pos x="30" y="15"/>
                </a:cxn>
              </a:cxnLst>
              <a:rect l="0" t="0" r="r" b="b"/>
              <a:pathLst>
                <a:path w="65" h="51">
                  <a:moveTo>
                    <a:pt x="30" y="15"/>
                  </a:moveTo>
                  <a:lnTo>
                    <a:pt x="61" y="0"/>
                  </a:ln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  <a:lnTo>
                    <a:pt x="30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4" name="Freeform 3172"/>
            <p:cNvSpPr>
              <a:spLocks/>
            </p:cNvSpPr>
            <p:nvPr/>
          </p:nvSpPr>
          <p:spPr bwMode="auto">
            <a:xfrm>
              <a:off x="3447" y="2403"/>
              <a:ext cx="10" cy="9"/>
            </a:xfrm>
            <a:custGeom>
              <a:avLst/>
              <a:gdLst/>
              <a:ahLst/>
              <a:cxnLst>
                <a:cxn ang="0">
                  <a:pos x="61" y="0"/>
                </a:cxn>
                <a:cxn ang="0">
                  <a:pos x="65" y="11"/>
                </a:cxn>
                <a:cxn ang="0">
                  <a:pos x="65" y="20"/>
                </a:cxn>
                <a:cxn ang="0">
                  <a:pos x="61" y="30"/>
                </a:cxn>
                <a:cxn ang="0">
                  <a:pos x="56" y="39"/>
                </a:cxn>
                <a:cxn ang="0">
                  <a:pos x="49" y="46"/>
                </a:cxn>
                <a:cxn ang="0">
                  <a:pos x="40" y="50"/>
                </a:cxn>
                <a:cxn ang="0">
                  <a:pos x="30" y="51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5" y="39"/>
                </a:cxn>
                <a:cxn ang="0">
                  <a:pos x="0" y="30"/>
                </a:cxn>
              </a:cxnLst>
              <a:rect l="0" t="0" r="r" b="b"/>
              <a:pathLst>
                <a:path w="65" h="51">
                  <a:moveTo>
                    <a:pt x="61" y="0"/>
                  </a:moveTo>
                  <a:lnTo>
                    <a:pt x="65" y="11"/>
                  </a:lnTo>
                  <a:lnTo>
                    <a:pt x="65" y="20"/>
                  </a:lnTo>
                  <a:lnTo>
                    <a:pt x="61" y="30"/>
                  </a:lnTo>
                  <a:lnTo>
                    <a:pt x="56" y="39"/>
                  </a:lnTo>
                  <a:lnTo>
                    <a:pt x="49" y="46"/>
                  </a:lnTo>
                  <a:lnTo>
                    <a:pt x="40" y="50"/>
                  </a:lnTo>
                  <a:lnTo>
                    <a:pt x="30" y="51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5" y="39"/>
                  </a:lnTo>
                  <a:lnTo>
                    <a:pt x="0" y="3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5" name="Freeform 3173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  <a:cxn ang="0">
                  <a:pos x="31" y="36"/>
                </a:cxn>
              </a:cxnLst>
              <a:rect l="0" t="0" r="r" b="b"/>
              <a:pathLst>
                <a:path w="65" h="52">
                  <a:moveTo>
                    <a:pt x="31" y="36"/>
                  </a:moveTo>
                  <a:lnTo>
                    <a:pt x="0" y="21"/>
                  </a:ln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6" name="Freeform 3174"/>
            <p:cNvSpPr>
              <a:spLocks/>
            </p:cNvSpPr>
            <p:nvPr/>
          </p:nvSpPr>
          <p:spPr bwMode="auto">
            <a:xfrm>
              <a:off x="3463" y="2363"/>
              <a:ext cx="10" cy="8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6" y="13"/>
                </a:cxn>
                <a:cxn ang="0">
                  <a:pos x="12" y="6"/>
                </a:cxn>
                <a:cxn ang="0">
                  <a:pos x="21" y="2"/>
                </a:cxn>
                <a:cxn ang="0">
                  <a:pos x="31" y="0"/>
                </a:cxn>
                <a:cxn ang="0">
                  <a:pos x="41" y="2"/>
                </a:cxn>
                <a:cxn ang="0">
                  <a:pos x="50" y="6"/>
                </a:cxn>
                <a:cxn ang="0">
                  <a:pos x="56" y="13"/>
                </a:cxn>
                <a:cxn ang="0">
                  <a:pos x="62" y="21"/>
                </a:cxn>
                <a:cxn ang="0">
                  <a:pos x="65" y="32"/>
                </a:cxn>
                <a:cxn ang="0">
                  <a:pos x="65" y="41"/>
                </a:cxn>
                <a:cxn ang="0">
                  <a:pos x="62" y="52"/>
                </a:cxn>
              </a:cxnLst>
              <a:rect l="0" t="0" r="r" b="b"/>
              <a:pathLst>
                <a:path w="65" h="52">
                  <a:moveTo>
                    <a:pt x="0" y="21"/>
                  </a:moveTo>
                  <a:lnTo>
                    <a:pt x="6" y="13"/>
                  </a:lnTo>
                  <a:lnTo>
                    <a:pt x="12" y="6"/>
                  </a:lnTo>
                  <a:lnTo>
                    <a:pt x="21" y="2"/>
                  </a:lnTo>
                  <a:lnTo>
                    <a:pt x="31" y="0"/>
                  </a:lnTo>
                  <a:lnTo>
                    <a:pt x="41" y="2"/>
                  </a:lnTo>
                  <a:lnTo>
                    <a:pt x="50" y="6"/>
                  </a:lnTo>
                  <a:lnTo>
                    <a:pt x="56" y="13"/>
                  </a:lnTo>
                  <a:lnTo>
                    <a:pt x="62" y="21"/>
                  </a:lnTo>
                  <a:lnTo>
                    <a:pt x="65" y="32"/>
                  </a:lnTo>
                  <a:lnTo>
                    <a:pt x="65" y="41"/>
                  </a:lnTo>
                  <a:lnTo>
                    <a:pt x="62" y="52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7" name="Freeform 3175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8" name="Freeform 3176"/>
            <p:cNvSpPr>
              <a:spLocks/>
            </p:cNvSpPr>
            <p:nvPr/>
          </p:nvSpPr>
          <p:spPr bwMode="auto">
            <a:xfrm>
              <a:off x="3447" y="2366"/>
              <a:ext cx="26" cy="42"/>
            </a:xfrm>
            <a:custGeom>
              <a:avLst/>
              <a:gdLst/>
              <a:ahLst/>
              <a:cxnLst>
                <a:cxn ang="0">
                  <a:pos x="157" y="31"/>
                </a:cxn>
                <a:cxn ang="0">
                  <a:pos x="126" y="15"/>
                </a:cxn>
                <a:cxn ang="0">
                  <a:pos x="95" y="0"/>
                </a:cxn>
                <a:cxn ang="0">
                  <a:pos x="0" y="222"/>
                </a:cxn>
                <a:cxn ang="0">
                  <a:pos x="30" y="237"/>
                </a:cxn>
                <a:cxn ang="0">
                  <a:pos x="61" y="252"/>
                </a:cxn>
                <a:cxn ang="0">
                  <a:pos x="157" y="31"/>
                </a:cxn>
              </a:cxnLst>
              <a:rect l="0" t="0" r="r" b="b"/>
              <a:pathLst>
                <a:path w="157" h="252">
                  <a:moveTo>
                    <a:pt x="157" y="31"/>
                  </a:moveTo>
                  <a:lnTo>
                    <a:pt x="126" y="15"/>
                  </a:lnTo>
                  <a:lnTo>
                    <a:pt x="95" y="0"/>
                  </a:lnTo>
                  <a:lnTo>
                    <a:pt x="0" y="222"/>
                  </a:lnTo>
                  <a:lnTo>
                    <a:pt x="30" y="237"/>
                  </a:lnTo>
                  <a:lnTo>
                    <a:pt x="61" y="252"/>
                  </a:lnTo>
                  <a:lnTo>
                    <a:pt x="157" y="31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9" name="Freeform 3177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34" y="15"/>
                </a:cxn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  <a:cxn ang="0">
                  <a:pos x="34" y="15"/>
                </a:cxn>
              </a:cxnLst>
              <a:rect l="0" t="0" r="r" b="b"/>
              <a:pathLst>
                <a:path w="65" h="51">
                  <a:moveTo>
                    <a:pt x="34" y="15"/>
                  </a:moveTo>
                  <a:lnTo>
                    <a:pt x="65" y="30"/>
                  </a:ln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  <a:lnTo>
                    <a:pt x="34" y="1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0" name="Freeform 3178"/>
            <p:cNvSpPr>
              <a:spLocks/>
            </p:cNvSpPr>
            <p:nvPr/>
          </p:nvSpPr>
          <p:spPr bwMode="auto">
            <a:xfrm>
              <a:off x="3446" y="2403"/>
              <a:ext cx="11" cy="9"/>
            </a:xfrm>
            <a:custGeom>
              <a:avLst/>
              <a:gdLst/>
              <a:ahLst/>
              <a:cxnLst>
                <a:cxn ang="0">
                  <a:pos x="65" y="30"/>
                </a:cxn>
                <a:cxn ang="0">
                  <a:pos x="60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1"/>
                </a:cxn>
                <a:cxn ang="0">
                  <a:pos x="25" y="50"/>
                </a:cxn>
                <a:cxn ang="0">
                  <a:pos x="16" y="46"/>
                </a:cxn>
                <a:cxn ang="0">
                  <a:pos x="9" y="39"/>
                </a:cxn>
                <a:cxn ang="0">
                  <a:pos x="4" y="30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4" y="0"/>
                </a:cxn>
              </a:cxnLst>
              <a:rect l="0" t="0" r="r" b="b"/>
              <a:pathLst>
                <a:path w="65" h="51">
                  <a:moveTo>
                    <a:pt x="65" y="30"/>
                  </a:moveTo>
                  <a:lnTo>
                    <a:pt x="60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1"/>
                  </a:lnTo>
                  <a:lnTo>
                    <a:pt x="25" y="50"/>
                  </a:lnTo>
                  <a:lnTo>
                    <a:pt x="16" y="46"/>
                  </a:lnTo>
                  <a:lnTo>
                    <a:pt x="9" y="39"/>
                  </a:lnTo>
                  <a:lnTo>
                    <a:pt x="4" y="30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4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1" name="Freeform 3179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31" y="36"/>
                </a:cxn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  <a:cxn ang="0">
                  <a:pos x="31" y="36"/>
                </a:cxn>
              </a:cxnLst>
              <a:rect l="0" t="0" r="r" b="b"/>
              <a:pathLst>
                <a:path w="65" h="51">
                  <a:moveTo>
                    <a:pt x="31" y="36"/>
                  </a:moveTo>
                  <a:lnTo>
                    <a:pt x="0" y="21"/>
                  </a:ln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  <a:lnTo>
                    <a:pt x="31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2" name="Freeform 3180"/>
            <p:cNvSpPr>
              <a:spLocks/>
            </p:cNvSpPr>
            <p:nvPr/>
          </p:nvSpPr>
          <p:spPr bwMode="auto">
            <a:xfrm>
              <a:off x="3135" y="2924"/>
              <a:ext cx="11" cy="9"/>
            </a:xfrm>
            <a:custGeom>
              <a:avLst/>
              <a:gdLst/>
              <a:ahLst/>
              <a:cxnLst>
                <a:cxn ang="0">
                  <a:pos x="0" y="21"/>
                </a:cxn>
                <a:cxn ang="0">
                  <a:pos x="5" y="13"/>
                </a:cxn>
                <a:cxn ang="0">
                  <a:pos x="12" y="6"/>
                </a:cxn>
                <a:cxn ang="0">
                  <a:pos x="21" y="1"/>
                </a:cxn>
                <a:cxn ang="0">
                  <a:pos x="31" y="0"/>
                </a:cxn>
                <a:cxn ang="0">
                  <a:pos x="40" y="1"/>
                </a:cxn>
                <a:cxn ang="0">
                  <a:pos x="49" y="6"/>
                </a:cxn>
                <a:cxn ang="0">
                  <a:pos x="56" y="13"/>
                </a:cxn>
                <a:cxn ang="0">
                  <a:pos x="61" y="21"/>
                </a:cxn>
                <a:cxn ang="0">
                  <a:pos x="65" y="31"/>
                </a:cxn>
                <a:cxn ang="0">
                  <a:pos x="65" y="40"/>
                </a:cxn>
                <a:cxn ang="0">
                  <a:pos x="61" y="51"/>
                </a:cxn>
              </a:cxnLst>
              <a:rect l="0" t="0" r="r" b="b"/>
              <a:pathLst>
                <a:path w="65" h="51">
                  <a:moveTo>
                    <a:pt x="0" y="21"/>
                  </a:moveTo>
                  <a:lnTo>
                    <a:pt x="5" y="13"/>
                  </a:lnTo>
                  <a:lnTo>
                    <a:pt x="12" y="6"/>
                  </a:lnTo>
                  <a:lnTo>
                    <a:pt x="21" y="1"/>
                  </a:lnTo>
                  <a:lnTo>
                    <a:pt x="31" y="0"/>
                  </a:lnTo>
                  <a:lnTo>
                    <a:pt x="40" y="1"/>
                  </a:lnTo>
                  <a:lnTo>
                    <a:pt x="49" y="6"/>
                  </a:lnTo>
                  <a:lnTo>
                    <a:pt x="56" y="13"/>
                  </a:lnTo>
                  <a:lnTo>
                    <a:pt x="61" y="21"/>
                  </a:lnTo>
                  <a:lnTo>
                    <a:pt x="65" y="31"/>
                  </a:lnTo>
                  <a:lnTo>
                    <a:pt x="65" y="40"/>
                  </a:lnTo>
                  <a:lnTo>
                    <a:pt x="61" y="5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3" name="Freeform 3181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4" name="Freeform 3182"/>
            <p:cNvSpPr>
              <a:spLocks/>
            </p:cNvSpPr>
            <p:nvPr/>
          </p:nvSpPr>
          <p:spPr bwMode="auto">
            <a:xfrm>
              <a:off x="3119" y="2928"/>
              <a:ext cx="27" cy="42"/>
            </a:xfrm>
            <a:custGeom>
              <a:avLst/>
              <a:gdLst/>
              <a:ahLst/>
              <a:cxnLst>
                <a:cxn ang="0">
                  <a:pos x="157" y="30"/>
                </a:cxn>
                <a:cxn ang="0">
                  <a:pos x="127" y="15"/>
                </a:cxn>
                <a:cxn ang="0">
                  <a:pos x="96" y="0"/>
                </a:cxn>
                <a:cxn ang="0">
                  <a:pos x="0" y="221"/>
                </a:cxn>
                <a:cxn ang="0">
                  <a:pos x="31" y="237"/>
                </a:cxn>
                <a:cxn ang="0">
                  <a:pos x="62" y="252"/>
                </a:cxn>
                <a:cxn ang="0">
                  <a:pos x="157" y="30"/>
                </a:cxn>
              </a:cxnLst>
              <a:rect l="0" t="0" r="r" b="b"/>
              <a:pathLst>
                <a:path w="157" h="252">
                  <a:moveTo>
                    <a:pt x="157" y="30"/>
                  </a:moveTo>
                  <a:lnTo>
                    <a:pt x="127" y="15"/>
                  </a:lnTo>
                  <a:lnTo>
                    <a:pt x="96" y="0"/>
                  </a:lnTo>
                  <a:lnTo>
                    <a:pt x="0" y="221"/>
                  </a:lnTo>
                  <a:lnTo>
                    <a:pt x="31" y="237"/>
                  </a:lnTo>
                  <a:lnTo>
                    <a:pt x="62" y="252"/>
                  </a:lnTo>
                  <a:lnTo>
                    <a:pt x="157" y="3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5" name="Freeform 3183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4" y="16"/>
                </a:cxn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  <a:cxn ang="0">
                  <a:pos x="34" y="16"/>
                </a:cxn>
              </a:cxnLst>
              <a:rect l="0" t="0" r="r" b="b"/>
              <a:pathLst>
                <a:path w="65" h="52">
                  <a:moveTo>
                    <a:pt x="34" y="16"/>
                  </a:moveTo>
                  <a:lnTo>
                    <a:pt x="65" y="31"/>
                  </a:ln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  <a:lnTo>
                    <a:pt x="34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6" name="Freeform 3184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5" y="31"/>
                </a:cxn>
                <a:cxn ang="0">
                  <a:pos x="59" y="39"/>
                </a:cxn>
                <a:cxn ang="0">
                  <a:pos x="53" y="46"/>
                </a:cxn>
                <a:cxn ang="0">
                  <a:pos x="44" y="50"/>
                </a:cxn>
                <a:cxn ang="0">
                  <a:pos x="34" y="52"/>
                </a:cxn>
                <a:cxn ang="0">
                  <a:pos x="24" y="50"/>
                </a:cxn>
                <a:cxn ang="0">
                  <a:pos x="15" y="46"/>
                </a:cxn>
                <a:cxn ang="0">
                  <a:pos x="9" y="39"/>
                </a:cxn>
                <a:cxn ang="0">
                  <a:pos x="3" y="31"/>
                </a:cxn>
                <a:cxn ang="0">
                  <a:pos x="0" y="20"/>
                </a:cxn>
                <a:cxn ang="0">
                  <a:pos x="0" y="11"/>
                </a:cxn>
                <a:cxn ang="0">
                  <a:pos x="3" y="0"/>
                </a:cxn>
              </a:cxnLst>
              <a:rect l="0" t="0" r="r" b="b"/>
              <a:pathLst>
                <a:path w="65" h="52">
                  <a:moveTo>
                    <a:pt x="65" y="31"/>
                  </a:moveTo>
                  <a:lnTo>
                    <a:pt x="59" y="39"/>
                  </a:lnTo>
                  <a:lnTo>
                    <a:pt x="53" y="46"/>
                  </a:lnTo>
                  <a:lnTo>
                    <a:pt x="44" y="50"/>
                  </a:lnTo>
                  <a:lnTo>
                    <a:pt x="34" y="52"/>
                  </a:lnTo>
                  <a:lnTo>
                    <a:pt x="24" y="50"/>
                  </a:lnTo>
                  <a:lnTo>
                    <a:pt x="15" y="46"/>
                  </a:lnTo>
                  <a:lnTo>
                    <a:pt x="9" y="39"/>
                  </a:lnTo>
                  <a:lnTo>
                    <a:pt x="3" y="31"/>
                  </a:lnTo>
                  <a:lnTo>
                    <a:pt x="0" y="20"/>
                  </a:lnTo>
                  <a:lnTo>
                    <a:pt x="0" y="11"/>
                  </a:lnTo>
                  <a:lnTo>
                    <a:pt x="3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7" name="Freeform 3185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  <a:cxn ang="0">
                  <a:pos x="34" y="36"/>
                </a:cxn>
              </a:cxnLst>
              <a:rect l="0" t="0" r="r" b="b"/>
              <a:pathLst>
                <a:path w="65" h="51">
                  <a:moveTo>
                    <a:pt x="34" y="36"/>
                  </a:moveTo>
                  <a:lnTo>
                    <a:pt x="3" y="51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8" name="Freeform 3186"/>
            <p:cNvSpPr>
              <a:spLocks/>
            </p:cNvSpPr>
            <p:nvPr/>
          </p:nvSpPr>
          <p:spPr bwMode="auto">
            <a:xfrm>
              <a:off x="3103" y="2924"/>
              <a:ext cx="11" cy="9"/>
            </a:xfrm>
            <a:custGeom>
              <a:avLst/>
              <a:gdLst/>
              <a:ahLst/>
              <a:cxnLst>
                <a:cxn ang="0">
                  <a:pos x="3" y="51"/>
                </a:cxn>
                <a:cxn ang="0">
                  <a:pos x="0" y="40"/>
                </a:cxn>
                <a:cxn ang="0">
                  <a:pos x="0" y="30"/>
                </a:cxn>
                <a:cxn ang="0">
                  <a:pos x="3" y="21"/>
                </a:cxn>
                <a:cxn ang="0">
                  <a:pos x="9" y="13"/>
                </a:cxn>
                <a:cxn ang="0">
                  <a:pos x="16" y="6"/>
                </a:cxn>
                <a:cxn ang="0">
                  <a:pos x="24" y="1"/>
                </a:cxn>
                <a:cxn ang="0">
                  <a:pos x="34" y="0"/>
                </a:cxn>
                <a:cxn ang="0">
                  <a:pos x="44" y="1"/>
                </a:cxn>
                <a:cxn ang="0">
                  <a:pos x="53" y="6"/>
                </a:cxn>
                <a:cxn ang="0">
                  <a:pos x="61" y="13"/>
                </a:cxn>
                <a:cxn ang="0">
                  <a:pos x="65" y="21"/>
                </a:cxn>
              </a:cxnLst>
              <a:rect l="0" t="0" r="r" b="b"/>
              <a:pathLst>
                <a:path w="65" h="51">
                  <a:moveTo>
                    <a:pt x="3" y="51"/>
                  </a:moveTo>
                  <a:lnTo>
                    <a:pt x="0" y="40"/>
                  </a:lnTo>
                  <a:lnTo>
                    <a:pt x="0" y="30"/>
                  </a:lnTo>
                  <a:lnTo>
                    <a:pt x="3" y="21"/>
                  </a:lnTo>
                  <a:lnTo>
                    <a:pt x="9" y="13"/>
                  </a:lnTo>
                  <a:lnTo>
                    <a:pt x="16" y="6"/>
                  </a:lnTo>
                  <a:lnTo>
                    <a:pt x="24" y="1"/>
                  </a:lnTo>
                  <a:lnTo>
                    <a:pt x="34" y="0"/>
                  </a:lnTo>
                  <a:lnTo>
                    <a:pt x="44" y="1"/>
                  </a:lnTo>
                  <a:lnTo>
                    <a:pt x="53" y="6"/>
                  </a:lnTo>
                  <a:lnTo>
                    <a:pt x="61" y="13"/>
                  </a:lnTo>
                  <a:lnTo>
                    <a:pt x="65" y="2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9" name="Freeform 3187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0" name="Freeform 3188"/>
            <p:cNvSpPr>
              <a:spLocks/>
            </p:cNvSpPr>
            <p:nvPr/>
          </p:nvSpPr>
          <p:spPr bwMode="auto">
            <a:xfrm>
              <a:off x="3104" y="2928"/>
              <a:ext cx="26" cy="42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31" y="15"/>
                </a:cxn>
                <a:cxn ang="0">
                  <a:pos x="0" y="30"/>
                </a:cxn>
                <a:cxn ang="0">
                  <a:pos x="95" y="252"/>
                </a:cxn>
                <a:cxn ang="0">
                  <a:pos x="126" y="237"/>
                </a:cxn>
                <a:cxn ang="0">
                  <a:pos x="157" y="221"/>
                </a:cxn>
                <a:cxn ang="0">
                  <a:pos x="62" y="0"/>
                </a:cxn>
              </a:cxnLst>
              <a:rect l="0" t="0" r="r" b="b"/>
              <a:pathLst>
                <a:path w="157" h="252">
                  <a:moveTo>
                    <a:pt x="62" y="0"/>
                  </a:moveTo>
                  <a:lnTo>
                    <a:pt x="31" y="15"/>
                  </a:lnTo>
                  <a:lnTo>
                    <a:pt x="0" y="30"/>
                  </a:lnTo>
                  <a:lnTo>
                    <a:pt x="95" y="252"/>
                  </a:lnTo>
                  <a:lnTo>
                    <a:pt x="126" y="237"/>
                  </a:lnTo>
                  <a:lnTo>
                    <a:pt x="157" y="221"/>
                  </a:lnTo>
                  <a:lnTo>
                    <a:pt x="62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1" name="Freeform 3189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31" y="16"/>
                </a:cxn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  <a:cxn ang="0">
                  <a:pos x="31" y="16"/>
                </a:cxn>
              </a:cxnLst>
              <a:rect l="0" t="0" r="r" b="b"/>
              <a:pathLst>
                <a:path w="65" h="52">
                  <a:moveTo>
                    <a:pt x="31" y="16"/>
                  </a:moveTo>
                  <a:lnTo>
                    <a:pt x="62" y="0"/>
                  </a:ln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31" y="1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2" name="Freeform 3190"/>
            <p:cNvSpPr>
              <a:spLocks/>
            </p:cNvSpPr>
            <p:nvPr/>
          </p:nvSpPr>
          <p:spPr bwMode="auto">
            <a:xfrm>
              <a:off x="3119" y="2965"/>
              <a:ext cx="11" cy="8"/>
            </a:xfrm>
            <a:custGeom>
              <a:avLst/>
              <a:gdLst/>
              <a:ahLst/>
              <a:cxnLst>
                <a:cxn ang="0">
                  <a:pos x="62" y="0"/>
                </a:cxn>
                <a:cxn ang="0">
                  <a:pos x="65" y="11"/>
                </a:cxn>
                <a:cxn ang="0">
                  <a:pos x="65" y="21"/>
                </a:cxn>
                <a:cxn ang="0">
                  <a:pos x="62" y="31"/>
                </a:cxn>
                <a:cxn ang="0">
                  <a:pos x="56" y="39"/>
                </a:cxn>
                <a:cxn ang="0">
                  <a:pos x="50" y="46"/>
                </a:cxn>
                <a:cxn ang="0">
                  <a:pos x="41" y="50"/>
                </a:cxn>
                <a:cxn ang="0">
                  <a:pos x="31" y="52"/>
                </a:cxn>
                <a:cxn ang="0">
                  <a:pos x="21" y="50"/>
                </a:cxn>
                <a:cxn ang="0">
                  <a:pos x="12" y="46"/>
                </a:cxn>
                <a:cxn ang="0">
                  <a:pos x="4" y="39"/>
                </a:cxn>
                <a:cxn ang="0">
                  <a:pos x="0" y="31"/>
                </a:cxn>
              </a:cxnLst>
              <a:rect l="0" t="0" r="r" b="b"/>
              <a:pathLst>
                <a:path w="65" h="52">
                  <a:moveTo>
                    <a:pt x="62" y="0"/>
                  </a:moveTo>
                  <a:lnTo>
                    <a:pt x="65" y="11"/>
                  </a:lnTo>
                  <a:lnTo>
                    <a:pt x="65" y="21"/>
                  </a:lnTo>
                  <a:lnTo>
                    <a:pt x="62" y="31"/>
                  </a:lnTo>
                  <a:lnTo>
                    <a:pt x="56" y="39"/>
                  </a:lnTo>
                  <a:lnTo>
                    <a:pt x="50" y="46"/>
                  </a:lnTo>
                  <a:lnTo>
                    <a:pt x="41" y="50"/>
                  </a:lnTo>
                  <a:lnTo>
                    <a:pt x="31" y="52"/>
                  </a:lnTo>
                  <a:lnTo>
                    <a:pt x="21" y="50"/>
                  </a:lnTo>
                  <a:lnTo>
                    <a:pt x="12" y="46"/>
                  </a:lnTo>
                  <a:lnTo>
                    <a:pt x="4" y="39"/>
                  </a:lnTo>
                  <a:lnTo>
                    <a:pt x="0" y="31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3" name="Freeform 3191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34" y="36"/>
                </a:cxn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  <a:cxn ang="0">
                  <a:pos x="34" y="36"/>
                </a:cxn>
              </a:cxnLst>
              <a:rect l="0" t="0" r="r" b="b"/>
              <a:pathLst>
                <a:path w="68" h="36">
                  <a:moveTo>
                    <a:pt x="34" y="36"/>
                  </a:moveTo>
                  <a:lnTo>
                    <a:pt x="0" y="36"/>
                  </a:ln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  <a:lnTo>
                    <a:pt x="34" y="3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4" name="Freeform 3192"/>
            <p:cNvSpPr>
              <a:spLocks/>
            </p:cNvSpPr>
            <p:nvPr/>
          </p:nvSpPr>
          <p:spPr bwMode="auto">
            <a:xfrm>
              <a:off x="3119" y="2865"/>
              <a:ext cx="11" cy="6"/>
            </a:xfrm>
            <a:custGeom>
              <a:avLst/>
              <a:gdLst/>
              <a:ahLst/>
              <a:cxnLst>
                <a:cxn ang="0">
                  <a:pos x="0" y="36"/>
                </a:cxn>
                <a:cxn ang="0">
                  <a:pos x="1" y="26"/>
                </a:cxn>
                <a:cxn ang="0">
                  <a:pos x="5" y="16"/>
                </a:cxn>
                <a:cxn ang="0">
                  <a:pos x="12" y="9"/>
                </a:cxn>
                <a:cxn ang="0">
                  <a:pos x="20" y="4"/>
                </a:cxn>
                <a:cxn ang="0">
                  <a:pos x="29" y="0"/>
                </a:cxn>
                <a:cxn ang="0">
                  <a:pos x="38" y="0"/>
                </a:cxn>
                <a:cxn ang="0">
                  <a:pos x="48" y="4"/>
                </a:cxn>
                <a:cxn ang="0">
                  <a:pos x="56" y="9"/>
                </a:cxn>
                <a:cxn ang="0">
                  <a:pos x="62" y="16"/>
                </a:cxn>
                <a:cxn ang="0">
                  <a:pos x="67" y="26"/>
                </a:cxn>
                <a:cxn ang="0">
                  <a:pos x="68" y="36"/>
                </a:cxn>
              </a:cxnLst>
              <a:rect l="0" t="0" r="r" b="b"/>
              <a:pathLst>
                <a:path w="68" h="36">
                  <a:moveTo>
                    <a:pt x="0" y="36"/>
                  </a:moveTo>
                  <a:lnTo>
                    <a:pt x="1" y="26"/>
                  </a:lnTo>
                  <a:lnTo>
                    <a:pt x="5" y="16"/>
                  </a:lnTo>
                  <a:lnTo>
                    <a:pt x="12" y="9"/>
                  </a:lnTo>
                  <a:lnTo>
                    <a:pt x="20" y="4"/>
                  </a:lnTo>
                  <a:lnTo>
                    <a:pt x="29" y="0"/>
                  </a:lnTo>
                  <a:lnTo>
                    <a:pt x="38" y="0"/>
                  </a:lnTo>
                  <a:lnTo>
                    <a:pt x="48" y="4"/>
                  </a:lnTo>
                  <a:lnTo>
                    <a:pt x="56" y="9"/>
                  </a:lnTo>
                  <a:lnTo>
                    <a:pt x="62" y="16"/>
                  </a:lnTo>
                  <a:lnTo>
                    <a:pt x="67" y="26"/>
                  </a:lnTo>
                  <a:lnTo>
                    <a:pt x="68" y="36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5" name="Freeform 3193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6" name="Freeform 3194"/>
            <p:cNvSpPr>
              <a:spLocks/>
            </p:cNvSpPr>
            <p:nvPr/>
          </p:nvSpPr>
          <p:spPr bwMode="auto">
            <a:xfrm>
              <a:off x="3119" y="2871"/>
              <a:ext cx="11" cy="9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34" y="0"/>
                </a:cxn>
                <a:cxn ang="0">
                  <a:pos x="0" y="0"/>
                </a:cxn>
                <a:cxn ang="0">
                  <a:pos x="0" y="579"/>
                </a:cxn>
                <a:cxn ang="0">
                  <a:pos x="34" y="579"/>
                </a:cxn>
                <a:cxn ang="0">
                  <a:pos x="68" y="579"/>
                </a:cxn>
                <a:cxn ang="0">
                  <a:pos x="68" y="0"/>
                </a:cxn>
              </a:cxnLst>
              <a:rect l="0" t="0" r="r" b="b"/>
              <a:pathLst>
                <a:path w="68" h="579">
                  <a:moveTo>
                    <a:pt x="68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579"/>
                  </a:lnTo>
                  <a:lnTo>
                    <a:pt x="34" y="579"/>
                  </a:lnTo>
                  <a:lnTo>
                    <a:pt x="68" y="579"/>
                  </a:lnTo>
                  <a:lnTo>
                    <a:pt x="68" y="0"/>
                  </a:lnTo>
                  <a:close/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7" name="Freeform 3195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34" y="0"/>
                </a:cxn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  <a:cxn ang="0">
                  <a:pos x="34" y="0"/>
                </a:cxn>
              </a:cxnLst>
              <a:rect l="0" t="0" r="r" b="b"/>
              <a:pathLst>
                <a:path w="68" h="36">
                  <a:moveTo>
                    <a:pt x="34" y="0"/>
                  </a:moveTo>
                  <a:lnTo>
                    <a:pt x="68" y="0"/>
                  </a:ln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8" name="Freeform 3196"/>
            <p:cNvSpPr>
              <a:spLocks/>
            </p:cNvSpPr>
            <p:nvPr/>
          </p:nvSpPr>
          <p:spPr bwMode="auto">
            <a:xfrm>
              <a:off x="3119" y="2967"/>
              <a:ext cx="11" cy="6"/>
            </a:xfrm>
            <a:custGeom>
              <a:avLst/>
              <a:gdLst/>
              <a:ahLst/>
              <a:cxnLst>
                <a:cxn ang="0">
                  <a:pos x="68" y="0"/>
                </a:cxn>
                <a:cxn ang="0">
                  <a:pos x="67" y="10"/>
                </a:cxn>
                <a:cxn ang="0">
                  <a:pos x="62" y="19"/>
                </a:cxn>
                <a:cxn ang="0">
                  <a:pos x="56" y="26"/>
                </a:cxn>
                <a:cxn ang="0">
                  <a:pos x="48" y="32"/>
                </a:cxn>
                <a:cxn ang="0">
                  <a:pos x="38" y="36"/>
                </a:cxn>
                <a:cxn ang="0">
                  <a:pos x="29" y="36"/>
                </a:cxn>
                <a:cxn ang="0">
                  <a:pos x="20" y="32"/>
                </a:cxn>
                <a:cxn ang="0">
                  <a:pos x="12" y="26"/>
                </a:cxn>
                <a:cxn ang="0">
                  <a:pos x="5" y="19"/>
                </a:cxn>
                <a:cxn ang="0">
                  <a:pos x="1" y="10"/>
                </a:cxn>
                <a:cxn ang="0">
                  <a:pos x="0" y="0"/>
                </a:cxn>
              </a:cxnLst>
              <a:rect l="0" t="0" r="r" b="b"/>
              <a:pathLst>
                <a:path w="68" h="36">
                  <a:moveTo>
                    <a:pt x="68" y="0"/>
                  </a:moveTo>
                  <a:lnTo>
                    <a:pt x="67" y="10"/>
                  </a:lnTo>
                  <a:lnTo>
                    <a:pt x="62" y="19"/>
                  </a:lnTo>
                  <a:lnTo>
                    <a:pt x="56" y="26"/>
                  </a:lnTo>
                  <a:lnTo>
                    <a:pt x="48" y="32"/>
                  </a:lnTo>
                  <a:lnTo>
                    <a:pt x="38" y="36"/>
                  </a:lnTo>
                  <a:lnTo>
                    <a:pt x="29" y="36"/>
                  </a:lnTo>
                  <a:lnTo>
                    <a:pt x="20" y="32"/>
                  </a:lnTo>
                  <a:lnTo>
                    <a:pt x="12" y="26"/>
                  </a:lnTo>
                  <a:lnTo>
                    <a:pt x="5" y="19"/>
                  </a:lnTo>
                  <a:lnTo>
                    <a:pt x="1" y="10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>
                <a:defRPr/>
              </a:pPr>
              <a:endParaRPr lang="en-US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9" name="Rectangle 3197"/>
            <p:cNvSpPr>
              <a:spLocks noChangeArrowheads="1"/>
            </p:cNvSpPr>
            <p:nvPr/>
          </p:nvSpPr>
          <p:spPr bwMode="auto">
            <a:xfrm>
              <a:off x="13" y="2508"/>
              <a:ext cx="596" cy="34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Neutral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Grounding </a:t>
              </a:r>
            </a:p>
            <a:p>
              <a:pPr>
                <a:defRPr/>
              </a:pPr>
              <a:r>
                <a:rPr lang="en-US" sz="1200" dirty="0">
                  <a:solidFill>
                    <a:srgbClr val="000000"/>
                  </a:solidFill>
                  <a:latin typeface="Verdana" pitchFamily="34" charset="0"/>
                </a:rPr>
                <a:t>Resistor</a:t>
              </a:r>
              <a:endParaRPr lang="en-US" dirty="0">
                <a:solidFill>
                  <a:prstClr val="black"/>
                </a:solidFill>
                <a:effectLst>
                  <a:outerShdw blurRad="38100" dist="38100" dir="2700000" algn="tl">
                    <a:srgbClr val="C0C0C0"/>
                  </a:outerShdw>
                </a:effectLst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61553263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5" name="Rectangle 3"/>
          <p:cNvSpPr>
            <a:spLocks noGrp="1" noChangeArrowheads="1"/>
          </p:cNvSpPr>
          <p:nvPr>
            <p:ph idx="1"/>
          </p:nvPr>
        </p:nvSpPr>
        <p:spPr>
          <a:xfrm>
            <a:off x="457200" y="1524000"/>
            <a:ext cx="8229600" cy="4419600"/>
          </a:xfrm>
        </p:spPr>
        <p:txBody>
          <a:bodyPr/>
          <a:lstStyle/>
          <a:p>
            <a:pPr marL="285750" indent="-285750" eaLnBrk="1" hangingPunct="1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Resistor Amperage (ground fault let through current)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System Capacitance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System Bracing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System Insulation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Relay Trip points (Time current curve)</a:t>
            </a:r>
            <a:endParaRPr lang="en-US" sz="1800" dirty="0"/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Selective tripping</a:t>
            </a:r>
          </a:p>
          <a:p>
            <a:pPr marL="541782" lvl="1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400" dirty="0" smtClean="0"/>
              <a:t>Resistance increase with temperature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/>
              <a:t>Resistor time on (how long the fault is on the system</a:t>
            </a:r>
            <a:r>
              <a:rPr lang="en-US" sz="1800" dirty="0" smtClean="0"/>
              <a:t>)</a:t>
            </a:r>
          </a:p>
          <a:p>
            <a:pPr marL="285750" indent="-285750">
              <a:buFont typeface="Wingdings" pitchFamily="2" charset="2"/>
              <a:buChar char="Ø"/>
              <a:tabLst>
                <a:tab pos="685800" algn="l"/>
              </a:tabLst>
            </a:pPr>
            <a:r>
              <a:rPr lang="en-US" sz="1800" dirty="0" smtClean="0"/>
              <a:t>Single Phase Loads</a:t>
            </a:r>
            <a:endParaRPr lang="en-US" sz="1800" dirty="0"/>
          </a:p>
        </p:txBody>
      </p:sp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457200" y="457200"/>
            <a:ext cx="8229600" cy="838200"/>
          </a:xfrm>
        </p:spPr>
        <p:txBody>
          <a:bodyPr vert="horz" anchor="ctr">
            <a:normAutofit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</a:t>
            </a:r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Considerations </a:t>
            </a:r>
            <a:endParaRPr lang="en-US" sz="3600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3120374135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/>
          <p:cNvSpPr>
            <a:spLocks noGrp="1"/>
          </p:cNvSpPr>
          <p:nvPr>
            <p:ph type="title"/>
          </p:nvPr>
        </p:nvSpPr>
        <p:spPr/>
        <p:txBody>
          <a:bodyPr vert="horz" rtlCol="0" anchor="ctr">
            <a:normAutofit fontScale="90000"/>
            <a:scene3d>
              <a:camera prst="orthographicFront"/>
              <a:lightRig rig="soft" dir="t"/>
            </a:scene3d>
            <a:sp3d prstMaterial="softEdge">
              <a:bevelT w="25400" h="25400"/>
            </a:sp3d>
          </a:bodyPr>
          <a:lstStyle/>
          <a:p>
            <a: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Consideration: </a:t>
            </a:r>
            <a:br>
              <a:rPr lang="en-US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sz="3600" dirty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grpSp>
        <p:nvGrpSpPr>
          <p:cNvPr id="2" name="Group 130"/>
          <p:cNvGrpSpPr>
            <a:grpSpLocks/>
          </p:cNvGrpSpPr>
          <p:nvPr/>
        </p:nvGrpSpPr>
        <p:grpSpPr bwMode="auto">
          <a:xfrm>
            <a:off x="4449837" y="2148681"/>
            <a:ext cx="3035300" cy="1487488"/>
            <a:chOff x="2184" y="1206"/>
            <a:chExt cx="1704" cy="937"/>
          </a:xfrm>
        </p:grpSpPr>
        <p:sp>
          <p:nvSpPr>
            <p:cNvPr id="6" name="Line 118"/>
            <p:cNvSpPr>
              <a:spLocks noChangeShapeType="1"/>
            </p:cNvSpPr>
            <p:nvPr/>
          </p:nvSpPr>
          <p:spPr bwMode="auto">
            <a:xfrm flipV="1">
              <a:off x="3411" y="1754"/>
              <a:ext cx="0" cy="307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7" name="AutoShape 116"/>
            <p:cNvSpPr>
              <a:spLocks noChangeArrowheads="1"/>
            </p:cNvSpPr>
            <p:nvPr/>
          </p:nvSpPr>
          <p:spPr bwMode="auto">
            <a:xfrm>
              <a:off x="2925" y="1631"/>
              <a:ext cx="945" cy="169"/>
            </a:xfrm>
            <a:prstGeom prst="parallelogram">
              <a:avLst>
                <a:gd name="adj" fmla="val 105362"/>
              </a:avLst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AutoShape 114"/>
            <p:cNvSpPr>
              <a:spLocks noChangeArrowheads="1"/>
            </p:cNvSpPr>
            <p:nvPr/>
          </p:nvSpPr>
          <p:spPr bwMode="auto">
            <a:xfrm>
              <a:off x="2953" y="1494"/>
              <a:ext cx="917" cy="238"/>
            </a:xfrm>
            <a:prstGeom prst="cube">
              <a:avLst>
                <a:gd name="adj" fmla="val 68588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AutoShape 115"/>
            <p:cNvSpPr>
              <a:spLocks noChangeArrowheads="1"/>
            </p:cNvSpPr>
            <p:nvPr/>
          </p:nvSpPr>
          <p:spPr bwMode="auto">
            <a:xfrm>
              <a:off x="2943" y="1435"/>
              <a:ext cx="945" cy="169"/>
            </a:xfrm>
            <a:prstGeom prst="parallelogram">
              <a:avLst>
                <a:gd name="adj" fmla="val 105362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Line 117"/>
            <p:cNvSpPr>
              <a:spLocks noChangeShapeType="1"/>
            </p:cNvSpPr>
            <p:nvPr/>
          </p:nvSpPr>
          <p:spPr bwMode="auto">
            <a:xfrm flipV="1">
              <a:off x="3416" y="1206"/>
              <a:ext cx="0" cy="30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1" name="Text Box 120"/>
            <p:cNvSpPr txBox="1">
              <a:spLocks noChangeArrowheads="1"/>
            </p:cNvSpPr>
            <p:nvPr/>
          </p:nvSpPr>
          <p:spPr bwMode="auto">
            <a:xfrm>
              <a:off x="2269" y="1252"/>
              <a:ext cx="684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Conductor</a:t>
              </a:r>
            </a:p>
          </p:txBody>
        </p:sp>
        <p:sp>
          <p:nvSpPr>
            <p:cNvPr id="12" name="Text Box 121"/>
            <p:cNvSpPr txBox="1">
              <a:spLocks noChangeArrowheads="1"/>
            </p:cNvSpPr>
            <p:nvPr/>
          </p:nvSpPr>
          <p:spPr bwMode="auto">
            <a:xfrm>
              <a:off x="2184" y="1535"/>
              <a:ext cx="623" cy="32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Cable insulation</a:t>
              </a:r>
            </a:p>
          </p:txBody>
        </p:sp>
        <p:sp>
          <p:nvSpPr>
            <p:cNvPr id="13" name="Text Box 122"/>
            <p:cNvSpPr txBox="1">
              <a:spLocks noChangeArrowheads="1"/>
            </p:cNvSpPr>
            <p:nvPr/>
          </p:nvSpPr>
          <p:spPr bwMode="auto">
            <a:xfrm>
              <a:off x="2393" y="1951"/>
              <a:ext cx="683" cy="1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/>
          </p:spPr>
          <p:txBody>
            <a:bodyPr>
              <a:spAutoFit/>
            </a:bodyPr>
            <a:lstStyle/>
            <a:p>
              <a:pPr>
                <a:spcBef>
                  <a:spcPct val="50000"/>
                </a:spcBef>
              </a:pPr>
              <a:r>
                <a:rPr lang="en-US" sz="1400" dirty="0"/>
                <a:t>Cable tray</a:t>
              </a:r>
            </a:p>
          </p:txBody>
        </p:sp>
        <p:sp>
          <p:nvSpPr>
            <p:cNvPr id="14" name="Line 123"/>
            <p:cNvSpPr>
              <a:spLocks noChangeShapeType="1"/>
            </p:cNvSpPr>
            <p:nvPr/>
          </p:nvSpPr>
          <p:spPr bwMode="auto">
            <a:xfrm>
              <a:off x="2879" y="1364"/>
              <a:ext cx="160" cy="10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Line 124"/>
            <p:cNvSpPr>
              <a:spLocks noChangeShapeType="1"/>
            </p:cNvSpPr>
            <p:nvPr/>
          </p:nvSpPr>
          <p:spPr bwMode="auto">
            <a:xfrm flipV="1">
              <a:off x="2976" y="1830"/>
              <a:ext cx="147" cy="16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Line 125"/>
            <p:cNvSpPr>
              <a:spLocks noChangeShapeType="1"/>
            </p:cNvSpPr>
            <p:nvPr/>
          </p:nvSpPr>
          <p:spPr bwMode="auto">
            <a:xfrm>
              <a:off x="2683" y="1680"/>
              <a:ext cx="196" cy="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ffectLst/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7" name="Picture 112" descr="services_wall_cable_tray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819150" y="1920875"/>
            <a:ext cx="2527300" cy="3363913"/>
          </a:xfrm>
          <a:prstGeom prst="rect">
            <a:avLst/>
          </a:prstGeom>
          <a:noFill/>
        </p:spPr>
      </p:pic>
      <p:sp>
        <p:nvSpPr>
          <p:cNvPr id="18" name="Rectangle 1024"/>
          <p:cNvSpPr>
            <a:spLocks noChangeArrowheads="1"/>
          </p:cNvSpPr>
          <p:nvPr/>
        </p:nvSpPr>
        <p:spPr bwMode="auto">
          <a:xfrm>
            <a:off x="647700" y="1323866"/>
            <a:ext cx="8124825" cy="64633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>
            <a:spAutoFit/>
          </a:bodyPr>
          <a:lstStyle/>
          <a:p>
            <a:pPr algn="ctr"/>
            <a:r>
              <a:rPr lang="en-US" dirty="0" smtClean="0"/>
              <a:t>Every electrical system has some natural capacitance.  The capacitive reactance of the system determines the charging current.</a:t>
            </a:r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/>
              <p:cNvSpPr txBox="1"/>
              <p:nvPr/>
            </p:nvSpPr>
            <p:spPr>
              <a:xfrm>
                <a:off x="3659540" y="3836315"/>
                <a:ext cx="4925836" cy="55855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Zero-sequence Capacitance: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𝐶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b="0" i="1" smtClean="0">
                            <a:latin typeface="Cambria Math"/>
                          </a:rPr>
                        </m:ctrlPr>
                      </m:fPr>
                      <m:num>
                        <m:sSup>
                          <m:sSup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10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/>
                              </a:rPr>
                              <m:t>6</m:t>
                            </m:r>
                          </m:sup>
                        </m:sSup>
                      </m:num>
                      <m:den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𝜋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𝑓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𝑥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</a:rPr>
                              <m:t>0</m:t>
                            </m:r>
                          </m:sub>
                        </m:sSub>
                      </m:den>
                    </m:f>
                  </m:oMath>
                </a14:m>
                <a:r>
                  <a:rPr lang="en-US" dirty="0" smtClean="0"/>
                  <a:t> µF/phase</a:t>
                </a:r>
                <a:endParaRPr lang="en-US" dirty="0"/>
              </a:p>
            </p:txBody>
          </p:sp>
        </mc:Choice>
        <mc:Fallback xmlns=""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659540" y="3836315"/>
                <a:ext cx="4925836" cy="558551"/>
              </a:xfrm>
              <a:prstGeom prst="rect">
                <a:avLst/>
              </a:prstGeom>
              <a:blipFill rotWithShape="1">
                <a:blip r:embed="rId3"/>
                <a:stretch>
                  <a:fillRect l="-248" r="-371" b="-326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4194503" y="4501286"/>
                <a:ext cx="3594061" cy="53463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400" dirty="0" smtClean="0"/>
                  <a:t>Charging Current: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 smtClean="0">
                            <a:latin typeface="Cambria Math"/>
                          </a:rPr>
                        </m:ctrlPr>
                      </m:sSubPr>
                      <m:e>
                        <m:r>
                          <a:rPr lang="en-US" b="0" i="1" smtClean="0">
                            <a:latin typeface="Cambria Math"/>
                          </a:rPr>
                          <m:t>3</m:t>
                        </m:r>
                        <m:r>
                          <a:rPr lang="en-US" b="0" i="1" smtClean="0">
                            <a:latin typeface="Cambria Math"/>
                          </a:rPr>
                          <m:t>𝐼</m:t>
                        </m:r>
                      </m:e>
                      <m:sub>
                        <m:r>
                          <a:rPr lang="en-US" b="0" i="1" smtClean="0">
                            <a:latin typeface="Cambria Math"/>
                          </a:rPr>
                          <m:t>𝐶</m:t>
                        </m:r>
                        <m:r>
                          <a:rPr lang="en-US" b="0" i="1" smtClean="0">
                            <a:latin typeface="Cambria Math"/>
                          </a:rPr>
                          <m:t>0</m:t>
                        </m:r>
                      </m:sub>
                    </m:sSub>
                    <m:r>
                      <a:rPr lang="en-US" b="0" i="1" smtClean="0">
                        <a:latin typeface="Cambria Math"/>
                      </a:rPr>
                      <m:t>= </m:t>
                    </m:r>
                    <m:f>
                      <m:fPr>
                        <m:ctrlPr>
                          <a:rPr lang="en-US" b="0" i="1" smtClean="0">
                            <a:latin typeface="Cambria Math"/>
                          </a:rPr>
                        </m:ctrlPr>
                      </m:fPr>
                      <m:num>
                        <m:r>
                          <a:rPr lang="en-US" b="0" i="1" smtClean="0">
                            <a:latin typeface="Cambria Math"/>
                          </a:rPr>
                          <m:t>2</m:t>
                        </m:r>
                        <m:rad>
                          <m:radPr>
                            <m:degHide m:val="on"/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radPr>
                          <m:deg/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3</m:t>
                            </m:r>
                          </m:e>
                        </m:rad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𝜋</m:t>
                        </m:r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𝑓</m:t>
                        </m:r>
                        <m:sSub>
                          <m:sSubPr>
                            <m:ctrlPr>
                              <a:rPr lang="en-US" b="0" i="1" smtClean="0">
                                <a:latin typeface="Cambria Math"/>
                                <a:ea typeface="Cambria Math"/>
                              </a:rPr>
                            </m:ctrlPr>
                          </m:sSubPr>
                          <m:e>
                            <m:r>
                              <a:rPr lang="en-US" b="0" i="1" smtClean="0">
                                <a:latin typeface="Cambria Math"/>
                                <a:ea typeface="Cambria Math"/>
                              </a:rPr>
                              <m:t>𝐶</m:t>
                            </m:r>
                          </m:e>
                          <m:sub>
                            <m:r>
                              <a:rPr lang="en-US" b="0" i="1" smtClean="0">
                                <a:latin typeface="Cambria Math"/>
                                <a:ea typeface="Cambria Math"/>
                              </a:rPr>
                              <m:t>0</m:t>
                            </m:r>
                          </m:sub>
                        </m:sSub>
                        <m:r>
                          <a:rPr lang="en-US" b="0" i="1" smtClean="0">
                            <a:latin typeface="Cambria Math"/>
                            <a:ea typeface="Cambria Math"/>
                          </a:rPr>
                          <m:t>𝐸</m:t>
                        </m:r>
                      </m:num>
                      <m:den>
                        <m:sSup>
                          <m:sSupPr>
                            <m:ctrlPr>
                              <a:rPr lang="en-US" b="0" i="1" smtClean="0">
                                <a:latin typeface="Cambria Math"/>
                              </a:rPr>
                            </m:ctrlPr>
                          </m:sSupPr>
                          <m:e>
                            <m:r>
                              <a:rPr lang="en-US" b="0" i="1" smtClean="0">
                                <a:latin typeface="Cambria Math"/>
                              </a:rPr>
                              <m:t>10</m:t>
                            </m:r>
                          </m:e>
                          <m:sup>
                            <m:r>
                              <a:rPr lang="en-US" b="0" i="1" smtClean="0">
                                <a:latin typeface="Cambria Math"/>
                              </a:rPr>
                              <m:t>6</m:t>
                            </m:r>
                          </m:sup>
                        </m:sSup>
                      </m:den>
                    </m:f>
                  </m:oMath>
                </a14:m>
                <a:r>
                  <a:rPr lang="en-US" dirty="0" smtClean="0"/>
                  <a:t> </a:t>
                </a:r>
                <a:r>
                  <a:rPr lang="en-US" sz="1400" dirty="0" smtClean="0"/>
                  <a:t>A</a:t>
                </a:r>
                <a:endParaRPr lang="en-US" sz="1400" dirty="0"/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194503" y="4501286"/>
                <a:ext cx="3594061" cy="534634"/>
              </a:xfrm>
              <a:prstGeom prst="rect">
                <a:avLst/>
              </a:prstGeom>
              <a:blipFill rotWithShape="1">
                <a:blip r:embed="rId4"/>
                <a:stretch>
                  <a:fillRect l="-33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2"/>
          <p:cNvSpPr>
            <a:spLocks noGrp="1" noChangeArrowheads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pPr>
              <a:defRPr/>
            </a:pPr>
            <a: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LRG Design Consideration: </a:t>
            </a:r>
            <a:br>
              <a:rPr lang="en-US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</a:br>
            <a:r>
              <a:rPr lang="en-US" sz="3600" dirty="0">
                <a:solidFill>
                  <a:schemeClr val="accent1">
                    <a:lumMod val="75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System Capacitance (Charging Current)</a:t>
            </a:r>
            <a:endParaRPr lang="en-US" sz="3600" b="1" dirty="0" smtClean="0">
              <a:solidFill>
                <a:schemeClr val="accent1">
                  <a:lumMod val="75000"/>
                </a:schemeClr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pic>
        <p:nvPicPr>
          <p:cNvPr id="61443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447925" y="1318141"/>
            <a:ext cx="3776663" cy="49768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299302431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Concourse">
  <a:themeElements>
    <a:clrScheme name="Concourse">
      <a:dk1>
        <a:sysClr val="windowText" lastClr="000000"/>
      </a:dk1>
      <a:lt1>
        <a:sysClr val="window" lastClr="FFFFFF"/>
      </a:lt1>
      <a:dk2>
        <a:srgbClr val="464646"/>
      </a:dk2>
      <a:lt2>
        <a:srgbClr val="DEF5FA"/>
      </a:lt2>
      <a:accent1>
        <a:srgbClr val="2DA2BF"/>
      </a:accent1>
      <a:accent2>
        <a:srgbClr val="DA1F28"/>
      </a:accent2>
      <a:accent3>
        <a:srgbClr val="EB641B"/>
      </a:accent3>
      <a:accent4>
        <a:srgbClr val="39639D"/>
      </a:accent4>
      <a:accent5>
        <a:srgbClr val="474B78"/>
      </a:accent5>
      <a:accent6>
        <a:srgbClr val="7D3C4A"/>
      </a:accent6>
      <a:hlink>
        <a:srgbClr val="FF8119"/>
      </a:hlink>
      <a:folHlink>
        <a:srgbClr val="44B9E8"/>
      </a:folHlink>
    </a:clrScheme>
    <a:fontScheme name="Concourse">
      <a:maj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ajorFont>
      <a:minorFont>
        <a:latin typeface="Lucida Sans Unicode"/>
        <a:ea typeface=""/>
        <a:cs typeface=""/>
        <a:font script="Jpan" typeface="ＭＳ Ｐゴシック"/>
        <a:font script="Hang" typeface="맑은 고딕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Uigh" typeface="Microsoft Uighur"/>
      </a:minorFont>
    </a:fontScheme>
    <a:fmtScheme name="Concourse">
      <a:fillStyleLst>
        <a:solidFill>
          <a:schemeClr val="phClr"/>
        </a:solidFill>
        <a:gradFill rotWithShape="1">
          <a:gsLst>
            <a:gs pos="0">
              <a:schemeClr val="phClr">
                <a:tint val="62000"/>
                <a:satMod val="180000"/>
              </a:schemeClr>
            </a:gs>
            <a:gs pos="65000">
              <a:schemeClr val="phClr">
                <a:tint val="32000"/>
                <a:satMod val="250000"/>
              </a:schemeClr>
            </a:gs>
            <a:gs pos="100000">
              <a:schemeClr val="phClr">
                <a:tint val="23000"/>
                <a:satMod val="300000"/>
              </a:schemeClr>
            </a:gs>
          </a:gsLst>
          <a:lin ang="16200000" scaled="0"/>
        </a:gradFill>
        <a:gradFill rotWithShape="1">
          <a:gsLst>
            <a:gs pos="0">
              <a:schemeClr val="phClr">
                <a:shade val="15000"/>
                <a:satMod val="180000"/>
              </a:schemeClr>
            </a:gs>
            <a:gs pos="50000">
              <a:schemeClr val="phClr">
                <a:shade val="45000"/>
                <a:satMod val="170000"/>
              </a:schemeClr>
            </a:gs>
            <a:gs pos="70000">
              <a:schemeClr val="phClr">
                <a:tint val="99000"/>
                <a:shade val="65000"/>
                <a:satMod val="155000"/>
              </a:schemeClr>
            </a:gs>
            <a:gs pos="100000">
              <a:schemeClr val="phClr">
                <a:tint val="95500"/>
                <a:shade val="100000"/>
                <a:satMod val="15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55000" cap="flat" cmpd="thickThin" algn="ctr">
          <a:solidFill>
            <a:schemeClr val="phClr"/>
          </a:solidFill>
          <a:prstDash val="solid"/>
        </a:ln>
        <a:ln w="63500" cap="flat" cmpd="thickThin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50800" dist="381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63500" dist="38100" dir="5400000" rotWithShape="0">
              <a:srgbClr val="000000">
                <a:alpha val="45000"/>
              </a:srgbClr>
            </a:outerShdw>
          </a:effectLst>
          <a:scene3d>
            <a:camera prst="orthographicFront" fov="0">
              <a:rot lat="0" lon="0" rev="0"/>
            </a:camera>
            <a:lightRig rig="glow" dir="t">
              <a:rot lat="0" lon="0" rev="6360000"/>
            </a:lightRig>
          </a:scene3d>
          <a:sp3d contourW="1000" prstMaterial="flat">
            <a:bevelT w="95250" h="101600"/>
            <a:contourClr>
              <a:schemeClr val="phClr">
                <a:satMod val="30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55000"/>
                <a:satMod val="300000"/>
              </a:schemeClr>
            </a:gs>
            <a:gs pos="40000">
              <a:schemeClr val="phClr">
                <a:tint val="65000"/>
                <a:satMod val="300000"/>
              </a:schemeClr>
            </a:gs>
            <a:gs pos="100000">
              <a:schemeClr val="phClr">
                <a:shade val="65000"/>
                <a:satMod val="300000"/>
              </a:schemeClr>
            </a:gs>
          </a:gsLst>
          <a:path path="circle">
            <a:fillToRect l="65000" b="98000"/>
          </a:path>
        </a:gradFill>
        <a:blipFill>
          <a:blip xmlns:r="http://schemas.openxmlformats.org/officeDocument/2006/relationships" r:embed="rId1">
            <a:duotone>
              <a:schemeClr val="phClr">
                <a:shade val="60000"/>
                <a:satMod val="110000"/>
              </a:schemeClr>
              <a:schemeClr val="phClr">
                <a:tint val="95000"/>
              </a:schemeClr>
            </a:duotone>
          </a:blip>
          <a:tile tx="0" ty="0" sx="50000" sy="5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Concourse">
    <a:dk1>
      <a:sysClr val="windowText" lastClr="000000"/>
    </a:dk1>
    <a:lt1>
      <a:sysClr val="window" lastClr="FFFFFF"/>
    </a:lt1>
    <a:dk2>
      <a:srgbClr val="464646"/>
    </a:dk2>
    <a:lt2>
      <a:srgbClr val="DEF5FA"/>
    </a:lt2>
    <a:accent1>
      <a:srgbClr val="2DA2BF"/>
    </a:accent1>
    <a:accent2>
      <a:srgbClr val="DA1F28"/>
    </a:accent2>
    <a:accent3>
      <a:srgbClr val="EB641B"/>
    </a:accent3>
    <a:accent4>
      <a:srgbClr val="39639D"/>
    </a:accent4>
    <a:accent5>
      <a:srgbClr val="474B78"/>
    </a:accent5>
    <a:accent6>
      <a:srgbClr val="7D3C4A"/>
    </a:accent6>
    <a:hlink>
      <a:srgbClr val="FF8119"/>
    </a:hlink>
    <a:folHlink>
      <a:srgbClr val="44B9E8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5899</TotalTime>
  <Words>2068</Words>
  <Application>Microsoft Office PowerPoint</Application>
  <PresentationFormat>On-screen Show (4:3)</PresentationFormat>
  <Paragraphs>406</Paragraphs>
  <Slides>47</Slides>
  <Notes>34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47</vt:i4>
      </vt:variant>
    </vt:vector>
  </HeadingPairs>
  <TitlesOfParts>
    <vt:vector size="50" baseType="lpstr">
      <vt:lpstr>Concourse</vt:lpstr>
      <vt:lpstr>VoloViewContainer</vt:lpstr>
      <vt:lpstr>DWG TrueView Drawing</vt:lpstr>
      <vt:lpstr>PowerPoint Presentation</vt:lpstr>
      <vt:lpstr>Overview</vt:lpstr>
      <vt:lpstr>Low Resistance Grounding</vt:lpstr>
      <vt:lpstr>Low Resistance Grounding</vt:lpstr>
      <vt:lpstr>Low Resistance Grounding</vt:lpstr>
      <vt:lpstr>Low Resistance Grounding</vt:lpstr>
      <vt:lpstr>LRG Design Considerations </vt:lpstr>
      <vt:lpstr>LRG Design Consideration:  System Capacitance (Charging Current)</vt:lpstr>
      <vt:lpstr>LRG Design Consideration:  System Capacitance (Charging Current)</vt:lpstr>
      <vt:lpstr>LRG Design Consideration:  System Capacitance (Charging Current)</vt:lpstr>
      <vt:lpstr>LRG Design Considerations: System Bracing </vt:lpstr>
      <vt:lpstr>LRG Design Considerations: System Insulation</vt:lpstr>
      <vt:lpstr>LRG Design Considerations: System Insulation</vt:lpstr>
      <vt:lpstr>LRG Design Considerations: Relay Coordination: Selective tripping</vt:lpstr>
      <vt:lpstr>LRG Design Considerations: Relay Coordination: Selective tripping</vt:lpstr>
      <vt:lpstr>LRG Design Considerations: Relay Coordination: Resistance Increase</vt:lpstr>
      <vt:lpstr>LRG Design Considerations: Resistor time on</vt:lpstr>
      <vt:lpstr>LRG Design Considerations: No Single Phase Loads</vt:lpstr>
      <vt:lpstr>LRG Design Considerations: No Single Phase Loads</vt:lpstr>
      <vt:lpstr>High Resistance Grounding</vt:lpstr>
      <vt:lpstr>High Resistance Grounding</vt:lpstr>
      <vt:lpstr>High Resistance Grounding</vt:lpstr>
      <vt:lpstr>High Resistance Grounding</vt:lpstr>
      <vt:lpstr>HRG Design Considerations </vt:lpstr>
      <vt:lpstr>HRG Design Consideration:  System Capacitance (Charging Current)</vt:lpstr>
      <vt:lpstr>HRG Design Consideration:  System Capacitance (Charging Current)</vt:lpstr>
      <vt:lpstr>HRG Design Consideration:  System Capacitance (Charging Current)</vt:lpstr>
      <vt:lpstr>HRG Design Consideration: Alarm Notification</vt:lpstr>
      <vt:lpstr>HRG Design Consideration: Fault Location (Pulsing)</vt:lpstr>
      <vt:lpstr>HRG Design Consideration: Fault Location (Pulsing)</vt:lpstr>
      <vt:lpstr>HRG Design Consideration: Fault Location (Pulsing)</vt:lpstr>
      <vt:lpstr>HRG Design Consideration: Fault Location (Data Logging)</vt:lpstr>
      <vt:lpstr>HRG Design Considerations: Relay Coordination: Selective tripping</vt:lpstr>
      <vt:lpstr>HRG Design Considerations: Relay Coordination: Selective tripping</vt:lpstr>
      <vt:lpstr>HRG Design Considerations: System Insulation</vt:lpstr>
      <vt:lpstr>HRG Design Considerations: System Insulation</vt:lpstr>
      <vt:lpstr>HRG Design Considerations: System Insulation</vt:lpstr>
      <vt:lpstr>PowerPoint Presentation</vt:lpstr>
      <vt:lpstr>HRG Design Considerations: System Insulation</vt:lpstr>
      <vt:lpstr>HRG Design Considerations: Personnel Training</vt:lpstr>
      <vt:lpstr>Generator Grounding</vt:lpstr>
      <vt:lpstr>Generator Considerations</vt:lpstr>
      <vt:lpstr>Generator Considerations: Fault Current</vt:lpstr>
      <vt:lpstr>Generator Considerations: Common Grounding Point</vt:lpstr>
      <vt:lpstr>Generator Considerations: Separate Grounding Points</vt:lpstr>
      <vt:lpstr>Reference for further reading:</vt:lpstr>
      <vt:lpstr>Questions?</vt:lpstr>
    </vt:vector>
  </TitlesOfParts>
  <Company>Microsoft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sgibbon</dc:creator>
  <cp:lastModifiedBy>Jeremy Lieland</cp:lastModifiedBy>
  <cp:revision>405</cp:revision>
  <dcterms:created xsi:type="dcterms:W3CDTF">2010-03-16T13:18:00Z</dcterms:created>
  <dcterms:modified xsi:type="dcterms:W3CDTF">2012-05-10T20:26:39Z</dcterms:modified>
</cp:coreProperties>
</file>