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6" r:id="rId3"/>
    <p:sldId id="289" r:id="rId4"/>
    <p:sldId id="279" r:id="rId5"/>
    <p:sldId id="285" r:id="rId6"/>
    <p:sldId id="282" r:id="rId7"/>
    <p:sldId id="290" r:id="rId8"/>
    <p:sldId id="292" r:id="rId9"/>
    <p:sldId id="293" r:id="rId10"/>
    <p:sldId id="284" r:id="rId11"/>
    <p:sldId id="294" r:id="rId12"/>
    <p:sldId id="295" r:id="rId13"/>
    <p:sldId id="296" r:id="rId14"/>
    <p:sldId id="298" r:id="rId15"/>
    <p:sldId id="297" r:id="rId16"/>
    <p:sldId id="280" r:id="rId17"/>
    <p:sldId id="28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8497" autoAdjust="0"/>
  </p:normalViewPr>
  <p:slideViewPr>
    <p:cSldViewPr>
      <p:cViewPr>
        <p:scale>
          <a:sx n="150" d="100"/>
          <a:sy n="150" d="100"/>
        </p:scale>
        <p:origin x="-28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CB770-6594-4B84-AB58-D458CD67CC04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EF29D-72EF-4D74-A4CA-8FD829BD4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4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pt-BR" smtClean="0"/>
              <a:pPr/>
              <a:t>1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8"/>
            <a:ext cx="1911096" cy="12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8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38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apa do Á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pt-BR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pt-BR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pt-BR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pt-BR" dirty="0"/>
              <a:t>Clique para adicionar um título de álbum de fotos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pt-BR"/>
              <a:t>Clique no ícone para adicionar uma imagem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pt-BR">
                <a:solidFill>
                  <a:schemeClr val="bg1"/>
                </a:solidFill>
              </a:rPr>
              <a:pPr algn="r"/>
              <a:t>30/11/18</a:t>
            </a:fld>
            <a:endParaRPr kumimoji="0" lang="pt-BR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0" lang="pt-BR">
                <a:solidFill>
                  <a:schemeClr val="bg1"/>
                </a:solidFill>
              </a:rPr>
              <a:pPr/>
              <a:t>‹#›</a:t>
            </a:fld>
            <a:endParaRPr kumimoji="0" lang="pt-BR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/>
          <a:p>
            <a:endParaRPr kumimoji="0" lang="pt-BR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pt-BR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pt-BR"/>
              <a:t>Clique para adicionar uma data ou outros detalhes</a:t>
            </a:r>
          </a:p>
        </p:txBody>
      </p:sp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" y="0"/>
            <a:ext cx="1911096" cy="12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37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7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1096" cy="12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6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2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2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4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5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7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1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DE00-1CFD-4A3D-9E61-014F48E90AF2}" type="datetimeFigureOut">
              <a:rPr lang="en-US" smtClean="0"/>
              <a:t>30/11/18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3F01-303E-4485-91EF-87C3D71B8D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1096" cy="12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1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>
          <a:xfrm rot="16200000">
            <a:off x="5605447" y="2107520"/>
            <a:ext cx="5114763" cy="1277002"/>
          </a:xfrm>
        </p:spPr>
        <p:txBody>
          <a:bodyPr>
            <a:noAutofit/>
          </a:bodyPr>
          <a:lstStyle/>
          <a:p>
            <a:pPr algn="ctr"/>
            <a:r>
              <a:rPr lang="pt-BR" sz="3200" dirty="0"/>
              <a:t>2018 –  </a:t>
            </a:r>
            <a:r>
              <a:rPr lang="pt-BR" sz="3200" dirty="0" err="1"/>
              <a:t>EvWay</a:t>
            </a:r>
            <a:r>
              <a:rPr lang="pt-BR" sz="3200" dirty="0"/>
              <a:t> BH – 30Nov18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b="1" dirty="0"/>
              <a:t>Ônibus Elétrico  - 2017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24918"/>
            <a:ext cx="6042430" cy="387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23523" y="548680"/>
            <a:ext cx="4278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err="1">
                <a:solidFill>
                  <a:srgbClr val="00B050"/>
                </a:solidFill>
                <a:latin typeface="Byington" panose="02000505080000020003" pitchFamily="2" charset="0"/>
              </a:rPr>
              <a:t>EvWay</a:t>
            </a:r>
            <a:r>
              <a:rPr lang="pt-BR" sz="3600" b="1" dirty="0">
                <a:solidFill>
                  <a:srgbClr val="00B050"/>
                </a:solidFill>
                <a:latin typeface="Byington" panose="02000505080000020003" pitchFamily="2" charset="0"/>
              </a:rPr>
              <a:t> BH - 2018</a:t>
            </a:r>
            <a:endParaRPr lang="en-US" sz="3600" b="1" dirty="0">
              <a:solidFill>
                <a:srgbClr val="00B050"/>
              </a:solidFill>
              <a:latin typeface="Byington" panose="02000505080000020003" pitchFamily="2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dirty="0" smtClean="0"/>
              <a:t>Experi</a:t>
            </a:r>
            <a:r>
              <a:rPr lang="pt-BR" dirty="0" smtClean="0"/>
              <a:t>ência com um 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9322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01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25053" r="14940" b="20057"/>
          <a:stretch/>
        </p:blipFill>
        <p:spPr>
          <a:xfrm>
            <a:off x="1043608" y="1672601"/>
            <a:ext cx="3456384" cy="2289578"/>
          </a:xfrm>
          <a:prstGeom prst="rect">
            <a:avLst/>
          </a:prstGeom>
        </p:spPr>
      </p:pic>
      <p:pic>
        <p:nvPicPr>
          <p:cNvPr id="5" name="Picture 4" descr="IMG_54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03275"/>
            <a:ext cx="3456384" cy="2062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2492896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</a:t>
            </a:r>
            <a:r>
              <a:rPr lang="en-US" sz="2000" dirty="0" smtClean="0"/>
              <a:t>3 REX 2014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Bateria</a:t>
            </a:r>
            <a:r>
              <a:rPr lang="en-US" sz="2000" dirty="0" smtClean="0"/>
              <a:t> 22 Kwh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2040" y="486916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</a:t>
            </a:r>
            <a:r>
              <a:rPr lang="en-US" sz="2000" dirty="0" smtClean="0"/>
              <a:t>3 FULL 2018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Bateria</a:t>
            </a:r>
            <a:r>
              <a:rPr lang="en-US" sz="2000" dirty="0" smtClean="0"/>
              <a:t> 32 Kwh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832" y="260648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AUTONOMIA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9455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76072"/>
            <a:ext cx="7446933" cy="4660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1332056"/>
            <a:ext cx="73448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Componentes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precisam</a:t>
            </a:r>
            <a:r>
              <a:rPr lang="en-US" sz="3200" dirty="0" smtClean="0"/>
              <a:t> de </a:t>
            </a:r>
            <a:r>
              <a:rPr lang="en-US" sz="3200" dirty="0" err="1" smtClean="0"/>
              <a:t>reposi</a:t>
            </a:r>
            <a:r>
              <a:rPr lang="en-US" sz="3200" dirty="0" err="1" smtClean="0"/>
              <a:t>ção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5724544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5.000 </a:t>
            </a:r>
            <a:r>
              <a:rPr lang="en-US" sz="3200" dirty="0" err="1" smtClean="0"/>
              <a:t>peças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5715832"/>
            <a:ext cx="24482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&lt; 100 </a:t>
            </a:r>
            <a:r>
              <a:rPr lang="en-US" sz="3200" dirty="0" err="1" smtClean="0"/>
              <a:t>pe</a:t>
            </a:r>
            <a:r>
              <a:rPr lang="en-US" sz="3200" dirty="0" err="1" smtClean="0"/>
              <a:t>ças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771800" y="332656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MANUTEN</a:t>
            </a:r>
            <a:r>
              <a:rPr lang="en-US" sz="4800" dirty="0" smtClean="0"/>
              <a:t>ÇÃO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953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6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2694444" cy="4869160"/>
          </a:xfrm>
          <a:prstGeom prst="rect">
            <a:avLst/>
          </a:prstGeom>
        </p:spPr>
      </p:pic>
      <p:pic>
        <p:nvPicPr>
          <p:cNvPr id="4" name="Picture 3" descr="Image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268760"/>
            <a:ext cx="2868080" cy="5236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260648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PONTOS DE RECARGA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9258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1a7a4ea-92d5-4075-9d98-4005bb89a0c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" r="2607"/>
          <a:stretch/>
        </p:blipFill>
        <p:spPr>
          <a:xfrm>
            <a:off x="1619672" y="1268760"/>
            <a:ext cx="3146658" cy="4824536"/>
          </a:xfrm>
          <a:prstGeom prst="rect">
            <a:avLst/>
          </a:prstGeom>
        </p:spPr>
      </p:pic>
      <p:pic>
        <p:nvPicPr>
          <p:cNvPr id="5" name="Picture 4" descr="Imagem PNG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2551728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260648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PONTOS DE RECARGA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2327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1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505676" cy="5006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77723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SAL</a:t>
            </a:r>
            <a:r>
              <a:rPr lang="en-US" sz="4800" dirty="0" smtClean="0"/>
              <a:t>ÃO AUTOMÓVEL 2018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8105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0" y="1700808"/>
            <a:ext cx="2862783" cy="3816424"/>
          </a:xfrm>
          <a:prstGeom prst="rect">
            <a:avLst/>
          </a:prstGeom>
        </p:spPr>
      </p:pic>
      <p:pic>
        <p:nvPicPr>
          <p:cNvPr id="4" name="Picture 3" descr="IMG_63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146" y="1700808"/>
            <a:ext cx="2862318" cy="3816424"/>
          </a:xfrm>
          <a:prstGeom prst="rect">
            <a:avLst/>
          </a:prstGeom>
        </p:spPr>
      </p:pic>
      <p:pic>
        <p:nvPicPr>
          <p:cNvPr id="6" name="Picture 5" descr="Image-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5" b="18888"/>
          <a:stretch/>
        </p:blipFill>
        <p:spPr>
          <a:xfrm>
            <a:off x="3338808" y="1700808"/>
            <a:ext cx="2382356" cy="3816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566124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 Watch                       </a:t>
            </a:r>
            <a:r>
              <a:rPr lang="en-US" dirty="0" err="1" smtClean="0"/>
              <a:t>Aplicativo</a:t>
            </a:r>
            <a:r>
              <a:rPr lang="en-US" dirty="0" smtClean="0"/>
              <a:t> </a:t>
            </a:r>
            <a:r>
              <a:rPr lang="en-US" dirty="0" err="1" smtClean="0"/>
              <a:t>Iphone</a:t>
            </a:r>
            <a:r>
              <a:rPr lang="en-US" dirty="0" smtClean="0"/>
              <a:t>                </a:t>
            </a:r>
            <a:r>
              <a:rPr lang="en-US" dirty="0" err="1" smtClean="0"/>
              <a:t>Transformador</a:t>
            </a:r>
            <a:r>
              <a:rPr lang="en-US" dirty="0" smtClean="0"/>
              <a:t> 110 / 220 V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5856" y="33265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ACESS</a:t>
            </a:r>
            <a:r>
              <a:rPr lang="en-US" sz="4800" dirty="0" smtClean="0"/>
              <a:t>ÓRIOS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0059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0"/>
            <a:ext cx="4627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8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bfb38f-1b57-41e9-a6eb-16e1f7d2542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264"/>
            <a:ext cx="50105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20272" y="2060848"/>
            <a:ext cx="2016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BALAN</a:t>
            </a:r>
            <a:r>
              <a:rPr lang="en-US" dirty="0" smtClean="0"/>
              <a:t>ÇO FINAL: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2 </a:t>
            </a:r>
            <a:r>
              <a:rPr lang="en-US" dirty="0" err="1" smtClean="0"/>
              <a:t>anos</a:t>
            </a:r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24.000 km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3 </a:t>
            </a:r>
            <a:r>
              <a:rPr lang="en-US" dirty="0" err="1" smtClean="0"/>
              <a:t>toneladas</a:t>
            </a:r>
            <a:r>
              <a:rPr lang="en-US" dirty="0" smtClean="0"/>
              <a:t> CO2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22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491158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1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1628800"/>
            <a:ext cx="7344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/>
              <a:t>Motor: Elétrico</a:t>
            </a:r>
          </a:p>
          <a:p>
            <a:r>
              <a:rPr lang="pt-BR" sz="2000" dirty="0" smtClean="0"/>
              <a:t>Capacidade Bateria: 32 Kwh</a:t>
            </a:r>
            <a:endParaRPr lang="pt-BR" sz="2000" dirty="0"/>
          </a:p>
          <a:p>
            <a:r>
              <a:rPr lang="pt-BR" sz="2000" dirty="0"/>
              <a:t>Transmissão: Automática de 1 </a:t>
            </a:r>
            <a:r>
              <a:rPr lang="pt-BR" sz="2000" dirty="0" smtClean="0"/>
              <a:t>marcha</a:t>
            </a:r>
          </a:p>
          <a:p>
            <a:r>
              <a:rPr lang="pt-BR" sz="2000" dirty="0" smtClean="0"/>
              <a:t>Tra</a:t>
            </a:r>
            <a:r>
              <a:rPr lang="pt-BR" sz="2000" dirty="0" smtClean="0"/>
              <a:t>ção: </a:t>
            </a:r>
            <a:r>
              <a:rPr lang="pt-BR" sz="2000" dirty="0" err="1" smtClean="0"/>
              <a:t>Trazeira</a:t>
            </a:r>
            <a:endParaRPr lang="pt-BR" sz="2000" dirty="0"/>
          </a:p>
          <a:p>
            <a:r>
              <a:rPr lang="pt-BR" sz="2000" dirty="0"/>
              <a:t>Aceleração (0 à </a:t>
            </a:r>
            <a:r>
              <a:rPr lang="pt-BR" sz="2000" dirty="0" smtClean="0"/>
              <a:t>100 km</a:t>
            </a:r>
            <a:r>
              <a:rPr lang="pt-BR" sz="2000" dirty="0"/>
              <a:t>/</a:t>
            </a:r>
            <a:r>
              <a:rPr lang="pt-BR" sz="2000" dirty="0" err="1"/>
              <a:t>h</a:t>
            </a:r>
            <a:r>
              <a:rPr lang="pt-BR" sz="2000" dirty="0"/>
              <a:t>): 7,9 </a:t>
            </a:r>
            <a:r>
              <a:rPr lang="pt-BR" sz="2000" dirty="0" err="1"/>
              <a:t>s</a:t>
            </a:r>
            <a:endParaRPr lang="pt-BR" sz="2000" dirty="0"/>
          </a:p>
          <a:p>
            <a:r>
              <a:rPr lang="pt-BR" sz="2000" dirty="0"/>
              <a:t>Velocidade </a:t>
            </a:r>
            <a:r>
              <a:rPr lang="pt-BR" sz="2000" dirty="0" smtClean="0"/>
              <a:t>Máxima: 150 Km/</a:t>
            </a:r>
            <a:r>
              <a:rPr lang="pt-BR" sz="2000" dirty="0" err="1" smtClean="0"/>
              <a:t>h</a:t>
            </a:r>
            <a:endParaRPr lang="pt-BR" sz="2000" dirty="0"/>
          </a:p>
          <a:p>
            <a:r>
              <a:rPr lang="pt-BR" sz="2000" dirty="0" smtClean="0"/>
              <a:t>Potência: 170 CV</a:t>
            </a:r>
            <a:endParaRPr lang="pt-BR" sz="2000" dirty="0"/>
          </a:p>
          <a:p>
            <a:r>
              <a:rPr lang="pt-BR" sz="2000" dirty="0" smtClean="0"/>
              <a:t>Torque: 25,5 </a:t>
            </a:r>
            <a:r>
              <a:rPr lang="pt-BR" sz="2000" dirty="0" err="1" smtClean="0"/>
              <a:t>Kgfm</a:t>
            </a:r>
            <a:endParaRPr lang="pt-BR" sz="2000" dirty="0"/>
          </a:p>
          <a:p>
            <a:r>
              <a:rPr lang="it-IT" sz="2000" dirty="0" smtClean="0"/>
              <a:t>Peso</a:t>
            </a:r>
            <a:r>
              <a:rPr lang="it-IT" sz="2000" dirty="0"/>
              <a:t>: 1315 </a:t>
            </a:r>
            <a:r>
              <a:rPr lang="it-IT" sz="2000" dirty="0" smtClean="0"/>
              <a:t>kg</a:t>
            </a:r>
          </a:p>
          <a:p>
            <a:r>
              <a:rPr lang="it-IT" sz="2000" dirty="0" smtClean="0"/>
              <a:t>Porta Mala: 250 L</a:t>
            </a:r>
            <a:endParaRPr lang="it-IT" sz="2000" dirty="0"/>
          </a:p>
          <a:p>
            <a:r>
              <a:rPr lang="pt-BR" sz="2000" dirty="0" smtClean="0"/>
              <a:t>Direção</a:t>
            </a:r>
            <a:r>
              <a:rPr lang="pt-BR" sz="2000" dirty="0"/>
              <a:t>: Elétrica</a:t>
            </a:r>
          </a:p>
          <a:p>
            <a:r>
              <a:rPr lang="pt-BR" sz="2000" dirty="0"/>
              <a:t>Tanque de Combustível: 9 </a:t>
            </a:r>
            <a:r>
              <a:rPr lang="pt-BR" sz="2000" dirty="0" smtClean="0"/>
              <a:t>L</a:t>
            </a:r>
          </a:p>
          <a:p>
            <a:r>
              <a:rPr lang="pt-BR" sz="2000" dirty="0"/>
              <a:t>Freios: Quatro à disco com dois </a:t>
            </a:r>
            <a:r>
              <a:rPr lang="pt-BR" sz="2000" dirty="0" smtClean="0"/>
              <a:t>ventilados</a:t>
            </a:r>
            <a:endParaRPr lang="pt-BR" sz="20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448796"/>
            <a:ext cx="727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Ficha técnica BMW I3 </a:t>
            </a:r>
            <a:r>
              <a:rPr lang="pt-BR" sz="4800" dirty="0" smtClean="0"/>
              <a:t>2018</a:t>
            </a:r>
            <a:endParaRPr lang="pt-BR" sz="4800" dirty="0"/>
          </a:p>
          <a:p>
            <a:endParaRPr lang="en-US" dirty="0"/>
          </a:p>
        </p:txBody>
      </p:sp>
      <p:pic>
        <p:nvPicPr>
          <p:cNvPr id="7" name="Picture 6" descr="IMG_19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11417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6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617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9644" r="3604" b="6169"/>
          <a:stretch/>
        </p:blipFill>
        <p:spPr>
          <a:xfrm>
            <a:off x="395536" y="1772816"/>
            <a:ext cx="5098982" cy="3888432"/>
          </a:xfrm>
          <a:prstGeom prst="rect">
            <a:avLst/>
          </a:prstGeom>
        </p:spPr>
      </p:pic>
      <p:pic>
        <p:nvPicPr>
          <p:cNvPr id="10" name="Picture 9" descr="IMG_618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t="7124" r="3991" b="5387"/>
          <a:stretch/>
        </p:blipFill>
        <p:spPr>
          <a:xfrm>
            <a:off x="5652120" y="1772816"/>
            <a:ext cx="3060700" cy="3898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19872" y="40466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INSTALA</a:t>
            </a:r>
            <a:r>
              <a:rPr lang="en-US" sz="4800" dirty="0" smtClean="0"/>
              <a:t>ÇÃO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0265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3490420" cy="4653136"/>
          </a:xfrm>
          <a:prstGeom prst="rect">
            <a:avLst/>
          </a:prstGeom>
        </p:spPr>
      </p:pic>
      <p:pic>
        <p:nvPicPr>
          <p:cNvPr id="5" name="Picture 4" descr="IMG_00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3894567" cy="4680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40466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INSTALA</a:t>
            </a:r>
            <a:r>
              <a:rPr lang="en-US" sz="4800" dirty="0" smtClean="0"/>
              <a:t>ÇÃO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1469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56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0768"/>
            <a:ext cx="6624736" cy="4968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40466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INSTALA</a:t>
            </a:r>
            <a:r>
              <a:rPr lang="en-US" sz="4800" dirty="0" smtClean="0"/>
              <a:t>ÇÃO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0902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2018-11-27-17-30-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4108768" cy="5220072"/>
          </a:xfrm>
          <a:prstGeom prst="rect">
            <a:avLst/>
          </a:prstGeom>
        </p:spPr>
      </p:pic>
      <p:pic>
        <p:nvPicPr>
          <p:cNvPr id="6" name="Picture 5" descr="Captura de Tela 2018-11-30 às 04.15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995936" cy="23134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9872" y="404664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INSTALA</a:t>
            </a:r>
            <a:r>
              <a:rPr lang="en-US" sz="4800" dirty="0" smtClean="0"/>
              <a:t>ÇÃO</a:t>
            </a:r>
            <a:endParaRPr lang="en-US" sz="4800" dirty="0"/>
          </a:p>
        </p:txBody>
      </p:sp>
      <p:pic>
        <p:nvPicPr>
          <p:cNvPr id="9" name="Picture 8" descr="9cce53c2-85f8-4952-aa51-33f83bb370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05064"/>
            <a:ext cx="3672408" cy="172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7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799"/>
            <a:ext cx="2808312" cy="4613121"/>
          </a:xfrm>
          <a:prstGeom prst="rect">
            <a:avLst/>
          </a:prstGeom>
        </p:spPr>
      </p:pic>
      <p:pic>
        <p:nvPicPr>
          <p:cNvPr id="4" name="Picture 3" descr="Image-1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2705912" cy="4625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9832" y="260648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CONSUMO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2191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22325"/>
              </p:ext>
            </p:extLst>
          </p:nvPr>
        </p:nvGraphicFramePr>
        <p:xfrm>
          <a:off x="683568" y="1412776"/>
          <a:ext cx="4305300" cy="2044700"/>
        </p:xfrm>
        <a:graphic>
          <a:graphicData uri="http://schemas.openxmlformats.org/drawingml/2006/table">
            <a:tbl>
              <a:tblPr/>
              <a:tblGrid>
                <a:gridCol w="2628900"/>
                <a:gridCol w="1676400"/>
              </a:tblGrid>
              <a:tr h="2921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MEU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Ú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LTIMO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CARRO A GASOLINA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Distância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</a:t>
                      </a:r>
                      <a:r>
                        <a:rPr lang="pt-BR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ano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 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Km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12.000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Consumo (Km/L)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6,50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Consumo Gasolina ( L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1.846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Custo Gasolina ( R$/L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R$4,79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Custo Total Gasolina ( R$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R$8.843,08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Custo ( R$/Km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R$0,74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96136" y="537321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6x </a:t>
            </a:r>
            <a:r>
              <a:rPr lang="en-US" sz="2400" dirty="0" err="1" smtClean="0">
                <a:solidFill>
                  <a:srgbClr val="FF0000"/>
                </a:solidFill>
              </a:rPr>
              <a:t>menor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738840"/>
              </p:ext>
            </p:extLst>
          </p:nvPr>
        </p:nvGraphicFramePr>
        <p:xfrm>
          <a:off x="683568" y="3717032"/>
          <a:ext cx="4305300" cy="2044700"/>
        </p:xfrm>
        <a:graphic>
          <a:graphicData uri="http://schemas.openxmlformats.org/drawingml/2006/table">
            <a:tbl>
              <a:tblPr/>
              <a:tblGrid>
                <a:gridCol w="2628900"/>
                <a:gridCol w="1676400"/>
              </a:tblGrid>
              <a:tr h="2921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_tradn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ATUAL CARRO ELÉTRICO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Distância por ano ( Km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12.000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Consumo ( Kwh / 100 km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Consumo Total ( Kwh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Custo Kwh ( R$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R$0,72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Custo Total ( R$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R$1.442,88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l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Custo (R$/Km 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R$0,12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12" descr="Novo Documento 2018-11-30 02.31.53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t="3888" r="48747"/>
          <a:stretch/>
        </p:blipFill>
        <p:spPr>
          <a:xfrm>
            <a:off x="5220072" y="1988840"/>
            <a:ext cx="3654127" cy="3024336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>
          <a:xfrm>
            <a:off x="5076056" y="5517232"/>
            <a:ext cx="648072" cy="2880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5292080" y="3717032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24128" y="141277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Custo</a:t>
            </a:r>
            <a:r>
              <a:rPr lang="en-US" dirty="0" smtClean="0"/>
              <a:t> </a:t>
            </a:r>
            <a:r>
              <a:rPr lang="en-US" dirty="0" err="1" smtClean="0"/>
              <a:t>Novembro</a:t>
            </a:r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59832" y="221739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CUSTOS</a:t>
            </a:r>
            <a:endParaRPr lang="en-US" sz="4800" dirty="0"/>
          </a:p>
        </p:txBody>
      </p:sp>
      <p:sp>
        <p:nvSpPr>
          <p:cNvPr id="23" name="TextBox 22"/>
          <p:cNvSpPr txBox="1"/>
          <p:nvPr/>
        </p:nvSpPr>
        <p:spPr>
          <a:xfrm>
            <a:off x="611560" y="602128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SEGURO: 1,5% Valor </a:t>
            </a:r>
            <a:r>
              <a:rPr lang="en-US" dirty="0" err="1" smtClean="0"/>
              <a:t>Carro</a:t>
            </a:r>
            <a:r>
              <a:rPr lang="en-US" dirty="0"/>
              <a:t> </a:t>
            </a:r>
            <a:r>
              <a:rPr lang="en-US" dirty="0" smtClean="0"/>
              <a:t>/ IPVA: 3% Valor </a:t>
            </a:r>
            <a:r>
              <a:rPr lang="en-US" dirty="0" err="1" smtClean="0"/>
              <a:t>Carro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2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2341</TotalTime>
  <Words>292</Words>
  <Application>Microsoft Macintosh PowerPoint</Application>
  <PresentationFormat>On-screen Show (4:3)</PresentationFormat>
  <Paragraphs>71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de Inovação FCA</dc:title>
  <dc:creator>H</dc:creator>
  <cp:lastModifiedBy>Rogério Bueno Galvão</cp:lastModifiedBy>
  <cp:revision>96</cp:revision>
  <dcterms:created xsi:type="dcterms:W3CDTF">2017-10-20T17:59:03Z</dcterms:created>
  <dcterms:modified xsi:type="dcterms:W3CDTF">2018-11-30T07:25:52Z</dcterms:modified>
</cp:coreProperties>
</file>