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4"/>
    <p:sldMasterId id="2147484440" r:id="rId5"/>
  </p:sldMasterIdLst>
  <p:notesMasterIdLst>
    <p:notesMasterId r:id="rId36"/>
  </p:notesMasterIdLst>
  <p:handoutMasterIdLst>
    <p:handoutMasterId r:id="rId37"/>
  </p:handoutMasterIdLst>
  <p:sldIdLst>
    <p:sldId id="499" r:id="rId6"/>
    <p:sldId id="419" r:id="rId7"/>
    <p:sldId id="500" r:id="rId8"/>
    <p:sldId id="501" r:id="rId9"/>
    <p:sldId id="502" r:id="rId10"/>
    <p:sldId id="503" r:id="rId11"/>
    <p:sldId id="504" r:id="rId12"/>
    <p:sldId id="506" r:id="rId13"/>
    <p:sldId id="507" r:id="rId14"/>
    <p:sldId id="508" r:id="rId15"/>
    <p:sldId id="517" r:id="rId16"/>
    <p:sldId id="522" r:id="rId17"/>
    <p:sldId id="523" r:id="rId18"/>
    <p:sldId id="524" r:id="rId19"/>
    <p:sldId id="525" r:id="rId20"/>
    <p:sldId id="526" r:id="rId21"/>
    <p:sldId id="527" r:id="rId22"/>
    <p:sldId id="533" r:id="rId23"/>
    <p:sldId id="528" r:id="rId24"/>
    <p:sldId id="530" r:id="rId25"/>
    <p:sldId id="532" r:id="rId26"/>
    <p:sldId id="534" r:id="rId27"/>
    <p:sldId id="545" r:id="rId28"/>
    <p:sldId id="546" r:id="rId29"/>
    <p:sldId id="549" r:id="rId30"/>
    <p:sldId id="552" r:id="rId31"/>
    <p:sldId id="553" r:id="rId32"/>
    <p:sldId id="556" r:id="rId33"/>
    <p:sldId id="557" r:id="rId34"/>
    <p:sldId id="491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A48"/>
    <a:srgbClr val="006633"/>
    <a:srgbClr val="008457"/>
    <a:srgbClr val="0000FF"/>
    <a:srgbClr val="D08D06"/>
    <a:srgbClr val="FFCC00"/>
    <a:srgbClr val="F4F3EC"/>
    <a:srgbClr val="766000"/>
    <a:srgbClr val="D1A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9613" autoAdjust="0"/>
  </p:normalViewPr>
  <p:slideViewPr>
    <p:cSldViewPr>
      <p:cViewPr>
        <p:scale>
          <a:sx n="71" d="100"/>
          <a:sy n="71" d="100"/>
        </p:scale>
        <p:origin x="288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5C83-DB81-4321-B8DD-D20DCC24540A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FA8A-A15A-4838-84A7-05E22E3FFA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1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B309-8B7A-4475-BA6A-D55C34BB83EC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6329-F75E-446D-937D-0B6726903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4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1F7809-92AC-48BA-BAB6-BEC9425C9A7B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CCB1A4E-03A8-4D27-A065-E228064219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6077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36295C-6BAA-4C32-93F0-0D9CC036B501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1B479A1-BFFD-430B-86A5-5DD4034682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15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91FD44-6F5D-45BC-A623-A488582B9D3B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23ADFE-FF2B-4386-8C01-9A312A44C5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59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3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0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B0F4-CFA7-4CF8-85AE-D81C621C84F0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90229-9C28-4EBC-BA34-4F3442B64C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1596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B8BFE5-9BFF-4674-8431-136B12990951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11A4A6-C3FF-494F-9EA6-B1B412EBE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42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D3C7-B847-4B19-80E4-28BF0E1444FE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2EC8-63D0-4493-B687-2FB70AE148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5206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2A6B-1FEF-43F1-909C-7A239692402A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9138-BF30-4A9E-8D57-D0796A05C3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719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C30F-4E8A-40E2-8B14-362D1164A82F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E8566-90FB-4C7A-827E-B72FA037B5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216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907A-CD66-4FBF-B808-50055669CF90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4C54D-8095-4A4E-A0E5-97B563C4EB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37986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4D83-1F82-4E61-A704-C152B1E63183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712E2-6AF4-44BA-9BC4-FA623279AC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7333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B586-4509-4454-8B67-2C02C470E12D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D3D-9185-4683-A184-49E65D6627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948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BB69-2671-4CEF-87DD-3A58003D4CC9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5260-C468-464F-AA21-1C8A6E68B1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762917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1980-066A-4C6A-89EB-ACA972245F4B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6BE5-16BA-458E-8599-6200F87BF4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12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56A3-1AAF-486F-91AF-45A01451AD35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ADFDE-B15E-4D78-B299-10318B10FD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95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3818-E58A-4BBA-AA59-69CEED53309F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A6CB-ABB7-4427-B2AD-CAFA5A1271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989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2D611A-B367-47C2-9CFE-62E040BD8F24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5C5BD5-C596-4635-A331-37E2114E8A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220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76F4B3-4AF9-4E20-B897-276D6911E987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21529F1-77D9-488F-BC16-625E62FAD3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8647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F0E1BC-FC85-4ABC-A25B-9B93044C1540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45371B2-C219-4A66-B35B-1E2968170A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911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54ED6E-24DD-4298-822A-D5F2EDC6C4B0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396E88-1443-4868-A01C-52372646C0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817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B11087-5382-4572-AA80-CECC1EB5313D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9BDE0DD-876B-45C4-B25C-5D28D02A58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713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826F42-2617-471D-9ACC-55A5A2A531E9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FEA052-6C00-4E71-A1DC-DC7B860E78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2651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F1A1DC-CD21-4972-BC01-7FF07D606001}" type="datetimeFigureOut">
              <a:rPr lang="pt-BR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E6082F2-D70E-4E6A-ACFB-4066771CD6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634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73" r:id="rId1"/>
    <p:sldLayoutId id="2147486774" r:id="rId2"/>
    <p:sldLayoutId id="2147486775" r:id="rId3"/>
    <p:sldLayoutId id="2147486776" r:id="rId4"/>
    <p:sldLayoutId id="2147486777" r:id="rId5"/>
    <p:sldLayoutId id="2147486778" r:id="rId6"/>
    <p:sldLayoutId id="2147486779" r:id="rId7"/>
    <p:sldLayoutId id="2147486780" r:id="rId8"/>
    <p:sldLayoutId id="2147486781" r:id="rId9"/>
    <p:sldLayoutId id="2147486782" r:id="rId10"/>
    <p:sldLayoutId id="2147486783" r:id="rId11"/>
    <p:sldLayoutId id="2147486784" r:id="rId12"/>
    <p:sldLayoutId id="2147486785" r:id="rId13"/>
    <p:sldLayoutId id="2147486790" r:id="rId14"/>
    <p:sldLayoutId id="2147486791" r:id="rId15"/>
    <p:sldLayoutId id="2147486792" r:id="rId16"/>
    <p:sldLayoutId id="2147486793" r:id="rId17"/>
    <p:sldLayoutId id="2147486794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1F789-BBA4-4DD1-9CFA-79108709370C}" type="datetimeFigureOut">
              <a:rPr lang="pt-BR"/>
              <a:pPr>
                <a:defRPr/>
              </a:pPr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98DB25-D139-4C9E-B06A-E6DC65EA42B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2" r:id="rId1"/>
    <p:sldLayoutId id="2147486763" r:id="rId2"/>
    <p:sldLayoutId id="2147486764" r:id="rId3"/>
    <p:sldLayoutId id="2147486765" r:id="rId4"/>
    <p:sldLayoutId id="2147486766" r:id="rId5"/>
    <p:sldLayoutId id="2147486767" r:id="rId6"/>
    <p:sldLayoutId id="2147486768" r:id="rId7"/>
    <p:sldLayoutId id="2147486769" r:id="rId8"/>
    <p:sldLayoutId id="2147486770" r:id="rId9"/>
    <p:sldLayoutId id="2147486771" r:id="rId10"/>
    <p:sldLayoutId id="214748677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printnetwork.org/content/documents/2016_Living_Planet_Report_Lo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8.jp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jp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lideplayer.com/slide/3394148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lenniumassessment.org/documents/document.356.aspx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1413" y="2887663"/>
            <a:ext cx="42291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O conteúdo desta apresentação é de propriedade da Cemig, não sendo permitida a reprodução ou divulgação deste material de forma total ou parcial sem prévia e expressa autorização.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44925" y="4092575"/>
            <a:ext cx="1285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Classificação: </a:t>
            </a:r>
            <a:r>
              <a:rPr lang="pt-BR" sz="1000" b="1" dirty="0" smtClean="0">
                <a:latin typeface="Arial Narrow" pitchFamily="34" charset="0"/>
                <a:cs typeface="+mn-cs"/>
              </a:rPr>
              <a:t>Reservado</a:t>
            </a:r>
            <a:endParaRPr lang="pt-BR" sz="1000" b="1" dirty="0">
              <a:latin typeface="Arial Narrow" pitchFamily="34" charset="0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92275"/>
            <a:ext cx="7810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1" y="4653137"/>
            <a:ext cx="190620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5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8" y="1268760"/>
            <a:ext cx="8619723" cy="48965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23739"/>
            <a:ext cx="747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Pegada ambiental global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07861" y="6525344"/>
            <a:ext cx="67361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WWF. Living Planet </a:t>
            </a:r>
            <a:r>
              <a:rPr lang="pt-BR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www.footprintnetwork.org/content/documents/2016_Living_Planet_Report_Lo.pdf</a:t>
            </a:r>
            <a:endParaRPr 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William Rees Oct 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50" y="166157"/>
            <a:ext cx="1482455" cy="9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236295" y="1229933"/>
            <a:ext cx="17238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E. </a:t>
            </a:r>
            <a:r>
              <a:rPr lang="pt-BR" sz="11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Rees</a:t>
            </a:r>
            <a:r>
              <a:rPr lang="pt-BR" sz="11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criador do conceito de pegada ambiental</a:t>
            </a:r>
            <a:endParaRPr lang="pt-BR" sz="11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Consequências do crescimento da população mundial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880" y="1584806"/>
            <a:ext cx="265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Água doce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52906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População </a:t>
            </a:r>
            <a:r>
              <a:rPr lang="pt-BR" sz="3600" dirty="0">
                <a:solidFill>
                  <a:schemeClr val="tx2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1880" y="2188884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Fertilidade do solo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1880" y="2792962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Poluição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1880" y="3397040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Insumos escassos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0" y="4001118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Biodiversidade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91880" y="460519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Alterações climáticas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91880" y="98072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Energia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cxnSp>
        <p:nvCxnSpPr>
          <p:cNvPr id="13" name="Conector reto 12"/>
          <p:cNvCxnSpPr>
            <a:endCxn id="11" idx="1"/>
          </p:cNvCxnSpPr>
          <p:nvPr/>
        </p:nvCxnSpPr>
        <p:spPr>
          <a:xfrm flipV="1">
            <a:off x="2339752" y="1303894"/>
            <a:ext cx="1152128" cy="1577500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4" idx="1"/>
          </p:cNvCxnSpPr>
          <p:nvPr/>
        </p:nvCxnSpPr>
        <p:spPr>
          <a:xfrm flipV="1">
            <a:off x="2339752" y="1907972"/>
            <a:ext cx="1152128" cy="973422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endCxn id="6" idx="1"/>
          </p:cNvCxnSpPr>
          <p:nvPr/>
        </p:nvCxnSpPr>
        <p:spPr>
          <a:xfrm flipV="1">
            <a:off x="2339751" y="2512050"/>
            <a:ext cx="1152129" cy="3693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7" idx="1"/>
          </p:cNvCxnSpPr>
          <p:nvPr/>
        </p:nvCxnSpPr>
        <p:spPr>
          <a:xfrm>
            <a:off x="2339750" y="2881394"/>
            <a:ext cx="1152130" cy="23473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8" idx="1"/>
          </p:cNvCxnSpPr>
          <p:nvPr/>
        </p:nvCxnSpPr>
        <p:spPr>
          <a:xfrm>
            <a:off x="2339749" y="2879430"/>
            <a:ext cx="1152131" cy="840776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9" idx="1"/>
          </p:cNvCxnSpPr>
          <p:nvPr/>
        </p:nvCxnSpPr>
        <p:spPr>
          <a:xfrm>
            <a:off x="2339748" y="2879430"/>
            <a:ext cx="1152132" cy="144485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endCxn id="10" idx="1"/>
          </p:cNvCxnSpPr>
          <p:nvPr/>
        </p:nvCxnSpPr>
        <p:spPr>
          <a:xfrm>
            <a:off x="2339747" y="2885721"/>
            <a:ext cx="1152133" cy="20426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170"/>
            <a:ext cx="9144000" cy="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da demanda mundial de energia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8125"/>
            <a:ext cx="90011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54349" y="6567055"/>
            <a:ext cx="4296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US </a:t>
            </a:r>
            <a:r>
              <a:rPr lang="pt-BR" alt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Census</a:t>
            </a:r>
            <a:r>
              <a:rPr lang="pt-BR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Bureau, HYDE </a:t>
            </a:r>
            <a:r>
              <a:rPr lang="pt-BR" alt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  <a:r>
              <a:rPr lang="pt-BR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EIA, </a:t>
            </a:r>
            <a:r>
              <a:rPr lang="pt-BR" alt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Kremer</a:t>
            </a:r>
            <a:r>
              <a:rPr lang="pt-BR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36920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7057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553200"/>
            <a:ext cx="256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t>Fonte: PNE 2030 – EPE/MME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7170"/>
            <a:ext cx="9144000" cy="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x Desenvolvimento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08171" y="6567055"/>
            <a:ext cx="2042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PNE 2030 – EPE/MME</a:t>
            </a:r>
          </a:p>
        </p:txBody>
      </p:sp>
    </p:spTree>
    <p:extLst>
      <p:ext uri="{BB962C8B-B14F-4D97-AF65-F5344CB8AC3E}">
        <p14:creationId xmlns:p14="http://schemas.microsoft.com/office/powerpoint/2010/main" val="18448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5460"/>
            <a:ext cx="9144000" cy="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papel da energia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880" y="2232878"/>
            <a:ext cx="2219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Água doce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17713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População </a:t>
            </a:r>
            <a:r>
              <a:rPr lang="pt-BR" sz="3600" dirty="0">
                <a:solidFill>
                  <a:schemeClr val="tx2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1881" y="2836956"/>
            <a:ext cx="32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Fertilidade do solo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1880" y="3441034"/>
            <a:ext cx="212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Poluição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1880" y="4045112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Insumos escassos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1" y="464919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Biodiversidade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91880" y="525327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Alterações climáticas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91880" y="162880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Energia</a:t>
            </a:r>
            <a:r>
              <a:rPr lang="pt-BR" sz="2400" dirty="0" smtClean="0"/>
              <a:t>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cxnSp>
        <p:nvCxnSpPr>
          <p:cNvPr id="13" name="Conector reto 12"/>
          <p:cNvCxnSpPr>
            <a:endCxn id="11" idx="1"/>
          </p:cNvCxnSpPr>
          <p:nvPr/>
        </p:nvCxnSpPr>
        <p:spPr>
          <a:xfrm flipV="1">
            <a:off x="2339752" y="1951966"/>
            <a:ext cx="1152128" cy="1577500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4" idx="1"/>
          </p:cNvCxnSpPr>
          <p:nvPr/>
        </p:nvCxnSpPr>
        <p:spPr>
          <a:xfrm flipV="1">
            <a:off x="2339752" y="2556044"/>
            <a:ext cx="1152128" cy="973422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endCxn id="6" idx="1"/>
          </p:cNvCxnSpPr>
          <p:nvPr/>
        </p:nvCxnSpPr>
        <p:spPr>
          <a:xfrm flipV="1">
            <a:off x="2339751" y="3160122"/>
            <a:ext cx="1152130" cy="3693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7" idx="1"/>
          </p:cNvCxnSpPr>
          <p:nvPr/>
        </p:nvCxnSpPr>
        <p:spPr>
          <a:xfrm>
            <a:off x="2339750" y="3529466"/>
            <a:ext cx="1152130" cy="23473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8" idx="1"/>
          </p:cNvCxnSpPr>
          <p:nvPr/>
        </p:nvCxnSpPr>
        <p:spPr>
          <a:xfrm>
            <a:off x="2339749" y="3527502"/>
            <a:ext cx="1152131" cy="840776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9" idx="1"/>
          </p:cNvCxnSpPr>
          <p:nvPr/>
        </p:nvCxnSpPr>
        <p:spPr>
          <a:xfrm>
            <a:off x="2339748" y="3527502"/>
            <a:ext cx="1152133" cy="144485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endCxn id="10" idx="1"/>
          </p:cNvCxnSpPr>
          <p:nvPr/>
        </p:nvCxnSpPr>
        <p:spPr>
          <a:xfrm>
            <a:off x="2339747" y="3533793"/>
            <a:ext cx="1152133" cy="20426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a livre 42"/>
          <p:cNvSpPr/>
          <p:nvPr/>
        </p:nvSpPr>
        <p:spPr>
          <a:xfrm>
            <a:off x="3491880" y="2230582"/>
            <a:ext cx="2521235" cy="387927"/>
          </a:xfrm>
          <a:custGeom>
            <a:avLst/>
            <a:gdLst>
              <a:gd name="connsiteX0" fmla="*/ 0 w 2216970"/>
              <a:gd name="connsiteY0" fmla="*/ 41563 h 387927"/>
              <a:gd name="connsiteX1" fmla="*/ 1343891 w 2216970"/>
              <a:gd name="connsiteY1" fmla="*/ 13854 h 387927"/>
              <a:gd name="connsiteX2" fmla="*/ 1468582 w 2216970"/>
              <a:gd name="connsiteY2" fmla="*/ 0 h 387927"/>
              <a:gd name="connsiteX3" fmla="*/ 1925782 w 2216970"/>
              <a:gd name="connsiteY3" fmla="*/ 13854 h 387927"/>
              <a:gd name="connsiteX4" fmla="*/ 2022764 w 2216970"/>
              <a:gd name="connsiteY4" fmla="*/ 41563 h 387927"/>
              <a:gd name="connsiteX5" fmla="*/ 2161310 w 2216970"/>
              <a:gd name="connsiteY5" fmla="*/ 83127 h 387927"/>
              <a:gd name="connsiteX6" fmla="*/ 2202873 w 2216970"/>
              <a:gd name="connsiteY6" fmla="*/ 110836 h 387927"/>
              <a:gd name="connsiteX7" fmla="*/ 2202873 w 2216970"/>
              <a:gd name="connsiteY7" fmla="*/ 207818 h 387927"/>
              <a:gd name="connsiteX8" fmla="*/ 2147455 w 2216970"/>
              <a:gd name="connsiteY8" fmla="*/ 235527 h 387927"/>
              <a:gd name="connsiteX9" fmla="*/ 2105891 w 2216970"/>
              <a:gd name="connsiteY9" fmla="*/ 263236 h 387927"/>
              <a:gd name="connsiteX10" fmla="*/ 2050473 w 2216970"/>
              <a:gd name="connsiteY10" fmla="*/ 290945 h 387927"/>
              <a:gd name="connsiteX11" fmla="*/ 2008910 w 2216970"/>
              <a:gd name="connsiteY11" fmla="*/ 318654 h 387927"/>
              <a:gd name="connsiteX12" fmla="*/ 1925782 w 2216970"/>
              <a:gd name="connsiteY12" fmla="*/ 346363 h 387927"/>
              <a:gd name="connsiteX13" fmla="*/ 1884219 w 2216970"/>
              <a:gd name="connsiteY13" fmla="*/ 374073 h 387927"/>
              <a:gd name="connsiteX14" fmla="*/ 1828800 w 2216970"/>
              <a:gd name="connsiteY14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6970" h="387927">
                <a:moveTo>
                  <a:pt x="0" y="41563"/>
                </a:moveTo>
                <a:lnTo>
                  <a:pt x="1343891" y="13854"/>
                </a:lnTo>
                <a:cubicBezTo>
                  <a:pt x="1385694" y="12671"/>
                  <a:pt x="1426763" y="0"/>
                  <a:pt x="1468582" y="0"/>
                </a:cubicBezTo>
                <a:cubicBezTo>
                  <a:pt x="1621052" y="0"/>
                  <a:pt x="1773382" y="9236"/>
                  <a:pt x="1925782" y="13854"/>
                </a:cubicBezTo>
                <a:cubicBezTo>
                  <a:pt x="2065476" y="60420"/>
                  <a:pt x="1848786" y="-10631"/>
                  <a:pt x="2022764" y="41563"/>
                </a:cubicBezTo>
                <a:cubicBezTo>
                  <a:pt x="2191410" y="92157"/>
                  <a:pt x="2033579" y="51196"/>
                  <a:pt x="2161310" y="83127"/>
                </a:cubicBezTo>
                <a:cubicBezTo>
                  <a:pt x="2175164" y="92363"/>
                  <a:pt x="2192471" y="97834"/>
                  <a:pt x="2202873" y="110836"/>
                </a:cubicBezTo>
                <a:cubicBezTo>
                  <a:pt x="2221698" y="134367"/>
                  <a:pt x="2221641" y="185296"/>
                  <a:pt x="2202873" y="207818"/>
                </a:cubicBezTo>
                <a:cubicBezTo>
                  <a:pt x="2189651" y="223684"/>
                  <a:pt x="2165387" y="225280"/>
                  <a:pt x="2147455" y="235527"/>
                </a:cubicBezTo>
                <a:cubicBezTo>
                  <a:pt x="2132998" y="243788"/>
                  <a:pt x="2120348" y="254975"/>
                  <a:pt x="2105891" y="263236"/>
                </a:cubicBezTo>
                <a:cubicBezTo>
                  <a:pt x="2087959" y="273483"/>
                  <a:pt x="2068405" y="280698"/>
                  <a:pt x="2050473" y="290945"/>
                </a:cubicBezTo>
                <a:cubicBezTo>
                  <a:pt x="2036016" y="299206"/>
                  <a:pt x="2024126" y="311891"/>
                  <a:pt x="2008910" y="318654"/>
                </a:cubicBezTo>
                <a:cubicBezTo>
                  <a:pt x="1982219" y="330517"/>
                  <a:pt x="1925782" y="346363"/>
                  <a:pt x="1925782" y="346363"/>
                </a:cubicBezTo>
                <a:cubicBezTo>
                  <a:pt x="1911928" y="355600"/>
                  <a:pt x="1899524" y="367514"/>
                  <a:pt x="1884219" y="374073"/>
                </a:cubicBezTo>
                <a:cubicBezTo>
                  <a:pt x="1866717" y="381574"/>
                  <a:pt x="1828800" y="387927"/>
                  <a:pt x="1828800" y="387927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6026727" y="2396836"/>
            <a:ext cx="848919" cy="831273"/>
          </a:xfrm>
          <a:custGeom>
            <a:avLst/>
            <a:gdLst>
              <a:gd name="connsiteX0" fmla="*/ 0 w 848919"/>
              <a:gd name="connsiteY0" fmla="*/ 0 h 831273"/>
              <a:gd name="connsiteX1" fmla="*/ 845128 w 848919"/>
              <a:gd name="connsiteY1" fmla="*/ 734291 h 831273"/>
              <a:gd name="connsiteX2" fmla="*/ 831273 w 848919"/>
              <a:gd name="connsiteY2" fmla="*/ 775855 h 831273"/>
              <a:gd name="connsiteX3" fmla="*/ 775855 w 848919"/>
              <a:gd name="connsiteY3" fmla="*/ 803564 h 831273"/>
              <a:gd name="connsiteX4" fmla="*/ 623455 w 848919"/>
              <a:gd name="connsiteY4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919" h="831273">
                <a:moveTo>
                  <a:pt x="0" y="0"/>
                </a:moveTo>
                <a:cubicBezTo>
                  <a:pt x="281709" y="244764"/>
                  <a:pt x="572307" y="479658"/>
                  <a:pt x="845128" y="734291"/>
                </a:cubicBezTo>
                <a:cubicBezTo>
                  <a:pt x="855804" y="744256"/>
                  <a:pt x="841600" y="765528"/>
                  <a:pt x="831273" y="775855"/>
                </a:cubicBezTo>
                <a:cubicBezTo>
                  <a:pt x="816669" y="790459"/>
                  <a:pt x="795979" y="798920"/>
                  <a:pt x="775855" y="803564"/>
                </a:cubicBezTo>
                <a:cubicBezTo>
                  <a:pt x="580917" y="848550"/>
                  <a:pt x="703380" y="791312"/>
                  <a:pt x="623455" y="831273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 44"/>
          <p:cNvSpPr/>
          <p:nvPr/>
        </p:nvSpPr>
        <p:spPr>
          <a:xfrm>
            <a:off x="5361709" y="3144982"/>
            <a:ext cx="1524000" cy="791466"/>
          </a:xfrm>
          <a:custGeom>
            <a:avLst/>
            <a:gdLst>
              <a:gd name="connsiteX0" fmla="*/ 1524000 w 1524000"/>
              <a:gd name="connsiteY0" fmla="*/ 0 h 791466"/>
              <a:gd name="connsiteX1" fmla="*/ 0 w 1524000"/>
              <a:gd name="connsiteY1" fmla="*/ 789709 h 79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791466">
                <a:moveTo>
                  <a:pt x="1524000" y="0"/>
                </a:moveTo>
                <a:cubicBezTo>
                  <a:pt x="292255" y="866783"/>
                  <a:pt x="859192" y="789709"/>
                  <a:pt x="0" y="789709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orma livre 46"/>
          <p:cNvSpPr/>
          <p:nvPr/>
        </p:nvSpPr>
        <p:spPr>
          <a:xfrm>
            <a:off x="6705600" y="3144982"/>
            <a:ext cx="526473" cy="1343891"/>
          </a:xfrm>
          <a:custGeom>
            <a:avLst/>
            <a:gdLst>
              <a:gd name="connsiteX0" fmla="*/ 166255 w 526473"/>
              <a:gd name="connsiteY0" fmla="*/ 0 h 1343891"/>
              <a:gd name="connsiteX1" fmla="*/ 290945 w 526473"/>
              <a:gd name="connsiteY1" fmla="*/ 69273 h 1343891"/>
              <a:gd name="connsiteX2" fmla="*/ 332509 w 526473"/>
              <a:gd name="connsiteY2" fmla="*/ 96982 h 1343891"/>
              <a:gd name="connsiteX3" fmla="*/ 429491 w 526473"/>
              <a:gd name="connsiteY3" fmla="*/ 193963 h 1343891"/>
              <a:gd name="connsiteX4" fmla="*/ 484909 w 526473"/>
              <a:gd name="connsiteY4" fmla="*/ 304800 h 1343891"/>
              <a:gd name="connsiteX5" fmla="*/ 512618 w 526473"/>
              <a:gd name="connsiteY5" fmla="*/ 360218 h 1343891"/>
              <a:gd name="connsiteX6" fmla="*/ 526473 w 526473"/>
              <a:gd name="connsiteY6" fmla="*/ 401782 h 1343891"/>
              <a:gd name="connsiteX7" fmla="*/ 512618 w 526473"/>
              <a:gd name="connsiteY7" fmla="*/ 789709 h 1343891"/>
              <a:gd name="connsiteX8" fmla="*/ 484909 w 526473"/>
              <a:gd name="connsiteY8" fmla="*/ 872836 h 1343891"/>
              <a:gd name="connsiteX9" fmla="*/ 457200 w 526473"/>
              <a:gd name="connsiteY9" fmla="*/ 955963 h 1343891"/>
              <a:gd name="connsiteX10" fmla="*/ 429491 w 526473"/>
              <a:gd name="connsiteY10" fmla="*/ 1025236 h 1343891"/>
              <a:gd name="connsiteX11" fmla="*/ 346364 w 526473"/>
              <a:gd name="connsiteY11" fmla="*/ 1108363 h 1343891"/>
              <a:gd name="connsiteX12" fmla="*/ 304800 w 526473"/>
              <a:gd name="connsiteY12" fmla="*/ 1163782 h 1343891"/>
              <a:gd name="connsiteX13" fmla="*/ 263236 w 526473"/>
              <a:gd name="connsiteY13" fmla="*/ 1191491 h 1343891"/>
              <a:gd name="connsiteX14" fmla="*/ 166255 w 526473"/>
              <a:gd name="connsiteY14" fmla="*/ 1260763 h 1343891"/>
              <a:gd name="connsiteX15" fmla="*/ 69273 w 526473"/>
              <a:gd name="connsiteY15" fmla="*/ 1316182 h 1343891"/>
              <a:gd name="connsiteX16" fmla="*/ 0 w 526473"/>
              <a:gd name="connsiteY16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473" h="1343891">
                <a:moveTo>
                  <a:pt x="166255" y="0"/>
                </a:moveTo>
                <a:cubicBezTo>
                  <a:pt x="351479" y="79381"/>
                  <a:pt x="210053" y="4559"/>
                  <a:pt x="290945" y="69273"/>
                </a:cubicBezTo>
                <a:cubicBezTo>
                  <a:pt x="303947" y="79675"/>
                  <a:pt x="320132" y="85843"/>
                  <a:pt x="332509" y="96982"/>
                </a:cubicBezTo>
                <a:cubicBezTo>
                  <a:pt x="366491" y="127565"/>
                  <a:pt x="429491" y="193963"/>
                  <a:pt x="429491" y="193963"/>
                </a:cubicBezTo>
                <a:lnTo>
                  <a:pt x="484909" y="304800"/>
                </a:lnTo>
                <a:cubicBezTo>
                  <a:pt x="494145" y="323273"/>
                  <a:pt x="506087" y="340625"/>
                  <a:pt x="512618" y="360218"/>
                </a:cubicBezTo>
                <a:lnTo>
                  <a:pt x="526473" y="401782"/>
                </a:lnTo>
                <a:cubicBezTo>
                  <a:pt x="521855" y="531091"/>
                  <a:pt x="523991" y="660818"/>
                  <a:pt x="512618" y="789709"/>
                </a:cubicBezTo>
                <a:cubicBezTo>
                  <a:pt x="510051" y="818804"/>
                  <a:pt x="494145" y="845127"/>
                  <a:pt x="484909" y="872836"/>
                </a:cubicBezTo>
                <a:lnTo>
                  <a:pt x="457200" y="955963"/>
                </a:lnTo>
                <a:cubicBezTo>
                  <a:pt x="447964" y="979054"/>
                  <a:pt x="441569" y="1003496"/>
                  <a:pt x="429491" y="1025236"/>
                </a:cubicBezTo>
                <a:cubicBezTo>
                  <a:pt x="372893" y="1127113"/>
                  <a:pt x="410777" y="1043949"/>
                  <a:pt x="346364" y="1108363"/>
                </a:cubicBezTo>
                <a:cubicBezTo>
                  <a:pt x="330036" y="1124691"/>
                  <a:pt x="321128" y="1147454"/>
                  <a:pt x="304800" y="1163782"/>
                </a:cubicBezTo>
                <a:cubicBezTo>
                  <a:pt x="293026" y="1175556"/>
                  <a:pt x="275879" y="1180655"/>
                  <a:pt x="263236" y="1191491"/>
                </a:cubicBezTo>
                <a:cubicBezTo>
                  <a:pt x="179561" y="1263212"/>
                  <a:pt x="242625" y="1235307"/>
                  <a:pt x="166255" y="1260763"/>
                </a:cubicBezTo>
                <a:cubicBezTo>
                  <a:pt x="124513" y="1288592"/>
                  <a:pt x="118491" y="1295089"/>
                  <a:pt x="69273" y="1316182"/>
                </a:cubicBezTo>
                <a:cubicBezTo>
                  <a:pt x="-50551" y="1367534"/>
                  <a:pt x="89182" y="1299299"/>
                  <a:pt x="0" y="1343891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6151418" y="4142509"/>
            <a:ext cx="1039091" cy="985021"/>
          </a:xfrm>
          <a:custGeom>
            <a:avLst/>
            <a:gdLst>
              <a:gd name="connsiteX0" fmla="*/ 1039091 w 1039091"/>
              <a:gd name="connsiteY0" fmla="*/ 0 h 985021"/>
              <a:gd name="connsiteX1" fmla="*/ 623455 w 1039091"/>
              <a:gd name="connsiteY1" fmla="*/ 955964 h 985021"/>
              <a:gd name="connsiteX2" fmla="*/ 484909 w 1039091"/>
              <a:gd name="connsiteY2" fmla="*/ 969818 h 985021"/>
              <a:gd name="connsiteX3" fmla="*/ 318655 w 1039091"/>
              <a:gd name="connsiteY3" fmla="*/ 983673 h 985021"/>
              <a:gd name="connsiteX4" fmla="*/ 0 w 1039091"/>
              <a:gd name="connsiteY4" fmla="*/ 983673 h 9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91" h="985021">
                <a:moveTo>
                  <a:pt x="1039091" y="0"/>
                </a:moveTo>
                <a:cubicBezTo>
                  <a:pt x="964064" y="196225"/>
                  <a:pt x="988506" y="903814"/>
                  <a:pt x="623455" y="955964"/>
                </a:cubicBezTo>
                <a:cubicBezTo>
                  <a:pt x="577509" y="962528"/>
                  <a:pt x="531131" y="965616"/>
                  <a:pt x="484909" y="969818"/>
                </a:cubicBezTo>
                <a:cubicBezTo>
                  <a:pt x="429527" y="974853"/>
                  <a:pt x="374242" y="982085"/>
                  <a:pt x="318655" y="983673"/>
                </a:cubicBezTo>
                <a:cubicBezTo>
                  <a:pt x="212480" y="986707"/>
                  <a:pt x="106218" y="983673"/>
                  <a:pt x="0" y="983673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 49"/>
          <p:cNvSpPr/>
          <p:nvPr/>
        </p:nvSpPr>
        <p:spPr>
          <a:xfrm>
            <a:off x="6954982" y="3879273"/>
            <a:ext cx="592594" cy="1828800"/>
          </a:xfrm>
          <a:custGeom>
            <a:avLst/>
            <a:gdLst>
              <a:gd name="connsiteX0" fmla="*/ 277091 w 592594"/>
              <a:gd name="connsiteY0" fmla="*/ 0 h 1828800"/>
              <a:gd name="connsiteX1" fmla="*/ 360218 w 592594"/>
              <a:gd name="connsiteY1" fmla="*/ 180109 h 1828800"/>
              <a:gd name="connsiteX2" fmla="*/ 401782 w 592594"/>
              <a:gd name="connsiteY2" fmla="*/ 221672 h 1828800"/>
              <a:gd name="connsiteX3" fmla="*/ 471054 w 592594"/>
              <a:gd name="connsiteY3" fmla="*/ 374072 h 1828800"/>
              <a:gd name="connsiteX4" fmla="*/ 512618 w 592594"/>
              <a:gd name="connsiteY4" fmla="*/ 457200 h 1828800"/>
              <a:gd name="connsiteX5" fmla="*/ 540327 w 592594"/>
              <a:gd name="connsiteY5" fmla="*/ 568036 h 1828800"/>
              <a:gd name="connsiteX6" fmla="*/ 581891 w 592594"/>
              <a:gd name="connsiteY6" fmla="*/ 748145 h 1828800"/>
              <a:gd name="connsiteX7" fmla="*/ 554182 w 592594"/>
              <a:gd name="connsiteY7" fmla="*/ 1330036 h 1828800"/>
              <a:gd name="connsiteX8" fmla="*/ 526473 w 592594"/>
              <a:gd name="connsiteY8" fmla="*/ 1399309 h 1828800"/>
              <a:gd name="connsiteX9" fmla="*/ 457200 w 592594"/>
              <a:gd name="connsiteY9" fmla="*/ 1537854 h 1828800"/>
              <a:gd name="connsiteX10" fmla="*/ 415636 w 592594"/>
              <a:gd name="connsiteY10" fmla="*/ 1620982 h 1828800"/>
              <a:gd name="connsiteX11" fmla="*/ 374073 w 592594"/>
              <a:gd name="connsiteY11" fmla="*/ 1648691 h 1828800"/>
              <a:gd name="connsiteX12" fmla="*/ 346363 w 592594"/>
              <a:gd name="connsiteY12" fmla="*/ 1676400 h 1828800"/>
              <a:gd name="connsiteX13" fmla="*/ 263236 w 592594"/>
              <a:gd name="connsiteY13" fmla="*/ 1717963 h 1828800"/>
              <a:gd name="connsiteX14" fmla="*/ 180109 w 592594"/>
              <a:gd name="connsiteY14" fmla="*/ 1759527 h 1828800"/>
              <a:gd name="connsiteX15" fmla="*/ 124691 w 592594"/>
              <a:gd name="connsiteY15" fmla="*/ 1787236 h 1828800"/>
              <a:gd name="connsiteX16" fmla="*/ 69273 w 592594"/>
              <a:gd name="connsiteY16" fmla="*/ 1801091 h 1828800"/>
              <a:gd name="connsiteX17" fmla="*/ 0 w 592594"/>
              <a:gd name="connsiteY1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594" h="1828800">
                <a:moveTo>
                  <a:pt x="277091" y="0"/>
                </a:moveTo>
                <a:cubicBezTo>
                  <a:pt x="293432" y="40852"/>
                  <a:pt x="338040" y="157931"/>
                  <a:pt x="360218" y="180109"/>
                </a:cubicBezTo>
                <a:lnTo>
                  <a:pt x="401782" y="221672"/>
                </a:lnTo>
                <a:cubicBezTo>
                  <a:pt x="483287" y="425435"/>
                  <a:pt x="365689" y="137000"/>
                  <a:pt x="471054" y="374072"/>
                </a:cubicBezTo>
                <a:cubicBezTo>
                  <a:pt x="509294" y="460111"/>
                  <a:pt x="455009" y="370786"/>
                  <a:pt x="512618" y="457200"/>
                </a:cubicBezTo>
                <a:cubicBezTo>
                  <a:pt x="521854" y="494145"/>
                  <a:pt x="532858" y="530693"/>
                  <a:pt x="540327" y="568036"/>
                </a:cubicBezTo>
                <a:cubicBezTo>
                  <a:pt x="570900" y="720902"/>
                  <a:pt x="553142" y="661902"/>
                  <a:pt x="581891" y="748145"/>
                </a:cubicBezTo>
                <a:cubicBezTo>
                  <a:pt x="575680" y="990354"/>
                  <a:pt x="624358" y="1142897"/>
                  <a:pt x="554182" y="1330036"/>
                </a:cubicBezTo>
                <a:cubicBezTo>
                  <a:pt x="545450" y="1353322"/>
                  <a:pt x="534972" y="1375937"/>
                  <a:pt x="526473" y="1399309"/>
                </a:cubicBezTo>
                <a:cubicBezTo>
                  <a:pt x="485284" y="1512578"/>
                  <a:pt x="521171" y="1452558"/>
                  <a:pt x="457200" y="1537854"/>
                </a:cubicBezTo>
                <a:cubicBezTo>
                  <a:pt x="445932" y="1571658"/>
                  <a:pt x="442493" y="1594125"/>
                  <a:pt x="415636" y="1620982"/>
                </a:cubicBezTo>
                <a:cubicBezTo>
                  <a:pt x="403862" y="1632756"/>
                  <a:pt x="387075" y="1638289"/>
                  <a:pt x="374073" y="1648691"/>
                </a:cubicBezTo>
                <a:cubicBezTo>
                  <a:pt x="363873" y="1656851"/>
                  <a:pt x="356563" y="1668240"/>
                  <a:pt x="346363" y="1676400"/>
                </a:cubicBezTo>
                <a:cubicBezTo>
                  <a:pt x="307994" y="1707095"/>
                  <a:pt x="307138" y="1703330"/>
                  <a:pt x="263236" y="1717963"/>
                </a:cubicBezTo>
                <a:cubicBezTo>
                  <a:pt x="183364" y="1771212"/>
                  <a:pt x="260412" y="1725111"/>
                  <a:pt x="180109" y="1759527"/>
                </a:cubicBezTo>
                <a:cubicBezTo>
                  <a:pt x="161126" y="1767663"/>
                  <a:pt x="144029" y="1779984"/>
                  <a:pt x="124691" y="1787236"/>
                </a:cubicBezTo>
                <a:cubicBezTo>
                  <a:pt x="106862" y="1793922"/>
                  <a:pt x="87582" y="1795860"/>
                  <a:pt x="69273" y="1801091"/>
                </a:cubicBezTo>
                <a:cubicBezTo>
                  <a:pt x="29321" y="1812506"/>
                  <a:pt x="32704" y="1812448"/>
                  <a:pt x="0" y="182880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1857780" y="1762706"/>
            <a:ext cx="1634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Vetor →</a:t>
            </a:r>
            <a:endParaRPr lang="pt-BR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215167" y="1301364"/>
            <a:ext cx="5190172" cy="1826847"/>
          </a:xfrm>
          <a:custGeom>
            <a:avLst/>
            <a:gdLst>
              <a:gd name="connsiteX0" fmla="*/ 3358212 w 5190172"/>
              <a:gd name="connsiteY0" fmla="*/ 876352 h 1826847"/>
              <a:gd name="connsiteX1" fmla="*/ 4898254 w 5190172"/>
              <a:gd name="connsiteY1" fmla="*/ 876352 h 1826847"/>
              <a:gd name="connsiteX2" fmla="*/ 5126854 w 5190172"/>
              <a:gd name="connsiteY2" fmla="*/ 346962 h 1826847"/>
              <a:gd name="connsiteX3" fmla="*/ 4128233 w 5190172"/>
              <a:gd name="connsiteY3" fmla="*/ 82268 h 1826847"/>
              <a:gd name="connsiteX4" fmla="*/ 1709886 w 5190172"/>
              <a:gd name="connsiteY4" fmla="*/ 22110 h 1826847"/>
              <a:gd name="connsiteX5" fmla="*/ 506728 w 5190172"/>
              <a:gd name="connsiteY5" fmla="*/ 419152 h 1826847"/>
              <a:gd name="connsiteX6" fmla="*/ 25465 w 5190172"/>
              <a:gd name="connsiteY6" fmla="*/ 972604 h 1826847"/>
              <a:gd name="connsiteX7" fmla="*/ 109686 w 5190172"/>
              <a:gd name="connsiteY7" fmla="*/ 1826847 h 182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172" h="1826847">
                <a:moveTo>
                  <a:pt x="3358212" y="876352"/>
                </a:moveTo>
                <a:cubicBezTo>
                  <a:pt x="3980846" y="920468"/>
                  <a:pt x="4603480" y="964584"/>
                  <a:pt x="4898254" y="876352"/>
                </a:cubicBezTo>
                <a:cubicBezTo>
                  <a:pt x="5193028" y="788120"/>
                  <a:pt x="5255191" y="479309"/>
                  <a:pt x="5126854" y="346962"/>
                </a:cubicBezTo>
                <a:cubicBezTo>
                  <a:pt x="4998517" y="214615"/>
                  <a:pt x="4697728" y="136410"/>
                  <a:pt x="4128233" y="82268"/>
                </a:cubicBezTo>
                <a:cubicBezTo>
                  <a:pt x="3558738" y="28126"/>
                  <a:pt x="2313470" y="-34037"/>
                  <a:pt x="1709886" y="22110"/>
                </a:cubicBezTo>
                <a:cubicBezTo>
                  <a:pt x="1106302" y="78257"/>
                  <a:pt x="787465" y="260736"/>
                  <a:pt x="506728" y="419152"/>
                </a:cubicBezTo>
                <a:cubicBezTo>
                  <a:pt x="225991" y="577568"/>
                  <a:pt x="91639" y="737988"/>
                  <a:pt x="25465" y="972604"/>
                </a:cubicBezTo>
                <a:cubicBezTo>
                  <a:pt x="-40709" y="1207220"/>
                  <a:pt x="34488" y="1517033"/>
                  <a:pt x="109686" y="1826847"/>
                </a:cubicBezTo>
              </a:path>
            </a:pathLst>
          </a:custGeom>
          <a:noFill/>
          <a:ln w="34925">
            <a:solidFill>
              <a:schemeClr val="tx2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 rot="21030810">
            <a:off x="908876" y="913276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 estar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 rot="2404216">
            <a:off x="5780168" y="220806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impactos</a:t>
            </a:r>
            <a:endParaRPr lang="pt-B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880" y="2232878"/>
            <a:ext cx="2219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Água doce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17713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População </a:t>
            </a:r>
            <a:r>
              <a:rPr lang="pt-BR" sz="3600" dirty="0">
                <a:solidFill>
                  <a:schemeClr val="tx2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1880" y="3441034"/>
            <a:ext cx="212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Poluição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1880" y="4045112"/>
            <a:ext cx="342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Insumos escassos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1" y="464919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Biodiversidade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91880" y="525327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Alterações climáticas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↑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91880" y="162880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Energia</a:t>
            </a:r>
            <a:r>
              <a:rPr lang="pt-BR" sz="2400" dirty="0" smtClean="0"/>
              <a:t>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cxnSp>
        <p:nvCxnSpPr>
          <p:cNvPr id="13" name="Conector reto 12"/>
          <p:cNvCxnSpPr>
            <a:endCxn id="11" idx="1"/>
          </p:cNvCxnSpPr>
          <p:nvPr/>
        </p:nvCxnSpPr>
        <p:spPr>
          <a:xfrm flipV="1">
            <a:off x="2339752" y="1951966"/>
            <a:ext cx="1152128" cy="1577500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4" idx="1"/>
          </p:cNvCxnSpPr>
          <p:nvPr/>
        </p:nvCxnSpPr>
        <p:spPr>
          <a:xfrm flipV="1">
            <a:off x="2339752" y="2556044"/>
            <a:ext cx="1152128" cy="973422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2339751" y="3160122"/>
            <a:ext cx="1152130" cy="3693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endCxn id="7" idx="1"/>
          </p:cNvCxnSpPr>
          <p:nvPr/>
        </p:nvCxnSpPr>
        <p:spPr>
          <a:xfrm>
            <a:off x="2339750" y="3529466"/>
            <a:ext cx="1152130" cy="23473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8" idx="1"/>
          </p:cNvCxnSpPr>
          <p:nvPr/>
        </p:nvCxnSpPr>
        <p:spPr>
          <a:xfrm>
            <a:off x="2339749" y="3527502"/>
            <a:ext cx="1152131" cy="840776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endCxn id="9" idx="1"/>
          </p:cNvCxnSpPr>
          <p:nvPr/>
        </p:nvCxnSpPr>
        <p:spPr>
          <a:xfrm>
            <a:off x="2339748" y="3527502"/>
            <a:ext cx="1152133" cy="144485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endCxn id="10" idx="1"/>
          </p:cNvCxnSpPr>
          <p:nvPr/>
        </p:nvCxnSpPr>
        <p:spPr>
          <a:xfrm>
            <a:off x="2339747" y="3533793"/>
            <a:ext cx="1152133" cy="2042644"/>
          </a:xfrm>
          <a:prstGeom prst="line">
            <a:avLst/>
          </a:prstGeom>
          <a:ln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a livre 1"/>
          <p:cNvSpPr/>
          <p:nvPr/>
        </p:nvSpPr>
        <p:spPr>
          <a:xfrm>
            <a:off x="3344271" y="1179700"/>
            <a:ext cx="2074794" cy="1095398"/>
          </a:xfrm>
          <a:custGeom>
            <a:avLst/>
            <a:gdLst>
              <a:gd name="connsiteX0" fmla="*/ 253171 w 2074794"/>
              <a:gd name="connsiteY0" fmla="*/ 1082237 h 1095398"/>
              <a:gd name="connsiteX1" fmla="*/ 1516487 w 2074794"/>
              <a:gd name="connsiteY1" fmla="*/ 1070205 h 1095398"/>
              <a:gd name="connsiteX2" fmla="*/ 2021813 w 2074794"/>
              <a:gd name="connsiteY2" fmla="*/ 853637 h 1095398"/>
              <a:gd name="connsiteX3" fmla="*/ 1961655 w 2074794"/>
              <a:gd name="connsiteY3" fmla="*/ 324247 h 1095398"/>
              <a:gd name="connsiteX4" fmla="*/ 1155540 w 2074794"/>
              <a:gd name="connsiteY4" fmla="*/ 11426 h 1095398"/>
              <a:gd name="connsiteX5" fmla="*/ 217076 w 2074794"/>
              <a:gd name="connsiteY5" fmla="*/ 107679 h 1095398"/>
              <a:gd name="connsiteX6" fmla="*/ 508 w 2074794"/>
              <a:gd name="connsiteY6" fmla="*/ 480658 h 1095398"/>
              <a:gd name="connsiteX7" fmla="*/ 168950 w 2074794"/>
              <a:gd name="connsiteY7" fmla="*/ 625037 h 109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794" h="1095398">
                <a:moveTo>
                  <a:pt x="253171" y="1082237"/>
                </a:moveTo>
                <a:cubicBezTo>
                  <a:pt x="737442" y="1095271"/>
                  <a:pt x="1221713" y="1108305"/>
                  <a:pt x="1516487" y="1070205"/>
                </a:cubicBezTo>
                <a:cubicBezTo>
                  <a:pt x="1811261" y="1032105"/>
                  <a:pt x="1947618" y="977963"/>
                  <a:pt x="2021813" y="853637"/>
                </a:cubicBezTo>
                <a:cubicBezTo>
                  <a:pt x="2096008" y="729311"/>
                  <a:pt x="2106034" y="464616"/>
                  <a:pt x="1961655" y="324247"/>
                </a:cubicBezTo>
                <a:cubicBezTo>
                  <a:pt x="1817276" y="183878"/>
                  <a:pt x="1446303" y="47521"/>
                  <a:pt x="1155540" y="11426"/>
                </a:cubicBezTo>
                <a:cubicBezTo>
                  <a:pt x="864777" y="-24669"/>
                  <a:pt x="409581" y="29474"/>
                  <a:pt x="217076" y="107679"/>
                </a:cubicBezTo>
                <a:cubicBezTo>
                  <a:pt x="24571" y="185884"/>
                  <a:pt x="8529" y="394432"/>
                  <a:pt x="508" y="480658"/>
                </a:cubicBezTo>
                <a:cubicBezTo>
                  <a:pt x="-7513" y="566884"/>
                  <a:pt x="80718" y="595960"/>
                  <a:pt x="168950" y="62503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491881" y="2836956"/>
            <a:ext cx="32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Fertilidade do solo 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↓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0" y="25460"/>
            <a:ext cx="9144000" cy="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impactos da exploração da energia</a:t>
            </a:r>
          </a:p>
        </p:txBody>
      </p:sp>
      <p:pic>
        <p:nvPicPr>
          <p:cNvPr id="34" name="Picture 14" descr="Resultado de imagem para lup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3223"/>
          <a:stretch/>
        </p:blipFill>
        <p:spPr bwMode="auto">
          <a:xfrm flipH="1">
            <a:off x="5619723" y="688266"/>
            <a:ext cx="14246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[smog+h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9"/>
          <a:stretch/>
        </p:blipFill>
        <p:spPr bwMode="auto">
          <a:xfrm>
            <a:off x="3621792" y="797677"/>
            <a:ext cx="26784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aliciapatterson.org/APF2003/Sloyan/Sloyan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0"/>
          <a:stretch/>
        </p:blipFill>
        <p:spPr bwMode="auto">
          <a:xfrm>
            <a:off x="6271696" y="3861336"/>
            <a:ext cx="27648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vivabrazil.com/images/aboli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2778" r="2613" b="-2778"/>
          <a:stretch/>
        </p:blipFill>
        <p:spPr bwMode="auto">
          <a:xfrm>
            <a:off x="107503" y="797676"/>
            <a:ext cx="3389249" cy="27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25460"/>
            <a:ext cx="9144000" cy="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impactos da exploração da energia</a:t>
            </a:r>
          </a:p>
        </p:txBody>
      </p:sp>
      <p:pic>
        <p:nvPicPr>
          <p:cNvPr id="152578" name="Picture 2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-7069"/>
          <a:stretch/>
        </p:blipFill>
        <p:spPr bwMode="auto">
          <a:xfrm>
            <a:off x="251520" y="3789328"/>
            <a:ext cx="335229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Tucunarés brigam e dão show na represa de Balbina, no Amazonas (Foto: Ronaldo de Oliveira/TG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501"/>
          <a:stretch/>
        </p:blipFill>
        <p:spPr bwMode="auto">
          <a:xfrm>
            <a:off x="3477776" y="3861336"/>
            <a:ext cx="26784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2" name="Picture 6" descr="Resultado de imagem para explosão de fukushim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r="923"/>
          <a:stretch/>
        </p:blipFill>
        <p:spPr bwMode="auto">
          <a:xfrm>
            <a:off x="6444208" y="797677"/>
            <a:ext cx="25488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06625" y="668338"/>
            <a:ext cx="542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" y="4235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O aquecimento global</a:t>
            </a:r>
            <a:endParaRPr lang="pt-BR" alt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3281"/>
            <a:ext cx="86391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s://climate.nasa.gov/system/resources/detail_files/24_co2-graph-021116-768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96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686581" y="6567055"/>
            <a:ext cx="24641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Fonte:NASA</a:t>
            </a:r>
            <a:r>
              <a:rPr lang="pt-BR" altLang="pt-BR" sz="1050" dirty="0" smtClean="0">
                <a:latin typeface="Calibri" panose="020F0502020204030204" pitchFamily="34" charset="0"/>
              </a:rPr>
              <a:t> </a:t>
            </a:r>
            <a:r>
              <a:rPr lang="pt-BR" altLang="pt-BR" sz="1050" dirty="0">
                <a:latin typeface="Calibri" panose="020F0502020204030204" pitchFamily="34" charset="0"/>
              </a:rPr>
              <a:t>– </a:t>
            </a:r>
            <a:r>
              <a:rPr lang="pt-BR" altLang="pt-BR" sz="105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pt-BR" altLang="pt-BR" sz="1050" dirty="0" smtClean="0">
                <a:latin typeface="Calibri" panose="020F0502020204030204" pitchFamily="34" charset="0"/>
                <a:hlinkClick r:id="rId3"/>
              </a:rPr>
              <a:t>climate.nasa.gov</a:t>
            </a:r>
            <a:endParaRPr lang="pt-BR" altLang="pt-BR" sz="1050" dirty="0">
              <a:latin typeface="Calibri" panose="020F050202020403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" y="4235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Dióxido de carbono na atmosfera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72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5135">
            <a:off x="3198824" y="676569"/>
            <a:ext cx="2840221" cy="21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95" y="2708514"/>
            <a:ext cx="2879999" cy="216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373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Consequências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7698" name="Picture 2" descr="Resultado de imagem para invasão do m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28">
            <a:off x="6051572" y="289795"/>
            <a:ext cx="288155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0938">
            <a:off x="220916" y="203554"/>
            <a:ext cx="2887956" cy="216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7612">
            <a:off x="6282896" y="2430848"/>
            <a:ext cx="2908156" cy="21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13412">
            <a:off x="51246" y="4619935"/>
            <a:ext cx="2936629" cy="216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7263">
            <a:off x="336207" y="2373976"/>
            <a:ext cx="2884022" cy="21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91245">
            <a:off x="6240290" y="4492658"/>
            <a:ext cx="2896089" cy="21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39590">
            <a:off x="3291225" y="4790166"/>
            <a:ext cx="2868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/>
          <p:cNvSpPr txBox="1">
            <a:spLocks noChangeArrowheads="1"/>
          </p:cNvSpPr>
          <p:nvPr/>
        </p:nvSpPr>
        <p:spPr bwMode="auto">
          <a:xfrm>
            <a:off x="683568" y="3573016"/>
            <a:ext cx="784887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800" dirty="0" smtClean="0">
                <a:latin typeface="Arial Narrow" panose="020B0606020202030204" pitchFamily="34" charset="0"/>
              </a:rPr>
              <a:t>A importância do Veículo elétrico</a:t>
            </a:r>
            <a:endParaRPr lang="pt-BR" altLang="pt-BR" sz="2400" dirty="0" smtClean="0">
              <a:latin typeface="Arial Narrow" panose="020B0606020202030204" pitchFamily="34" charset="0"/>
            </a:endParaRPr>
          </a:p>
          <a:p>
            <a:pPr algn="ctr"/>
            <a:endParaRPr lang="pt-BR" altLang="pt-BR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altLang="pt-BR" sz="2800" dirty="0" smtClean="0">
                <a:latin typeface="Arial Narrow" panose="020B0606020202030204" pitchFamily="34" charset="0"/>
              </a:rPr>
              <a:t>Apresentação no </a:t>
            </a:r>
            <a:r>
              <a:rPr lang="pt-BR" altLang="pt-BR" sz="2800" dirty="0">
                <a:latin typeface="Arial Narrow" panose="020B0606020202030204" pitchFamily="34" charset="0"/>
              </a:rPr>
              <a:t>evento </a:t>
            </a:r>
            <a:r>
              <a:rPr lang="pt-BR" altLang="pt-BR" sz="2800" dirty="0" err="1">
                <a:latin typeface="Arial Narrow" panose="020B0606020202030204" pitchFamily="34" charset="0"/>
              </a:rPr>
              <a:t>EvWay</a:t>
            </a:r>
            <a:r>
              <a:rPr lang="pt-BR" altLang="pt-BR" sz="2800" dirty="0">
                <a:latin typeface="Arial Narrow" panose="020B0606020202030204" pitchFamily="34" charset="0"/>
              </a:rPr>
              <a:t> </a:t>
            </a:r>
            <a:r>
              <a:rPr lang="pt-BR" altLang="pt-BR" sz="2800" dirty="0" smtClean="0">
                <a:latin typeface="Arial Narrow" panose="020B0606020202030204" pitchFamily="34" charset="0"/>
              </a:rPr>
              <a:t>BH</a:t>
            </a:r>
          </a:p>
          <a:p>
            <a:pPr algn="ctr"/>
            <a:r>
              <a:rPr lang="pt-BR" altLang="pt-BR" sz="2400" dirty="0" smtClean="0">
                <a:latin typeface="Arial Narrow" panose="020B0606020202030204" pitchFamily="34" charset="0"/>
              </a:rPr>
              <a:t>30/11/2018</a:t>
            </a:r>
            <a:endParaRPr lang="pt-BR" altLang="pt-BR" sz="2400" dirty="0">
              <a:latin typeface="Arial Narrow" panose="020B0606020202030204" pitchFamily="34" charset="0"/>
            </a:endParaRPr>
          </a:p>
          <a:p>
            <a:pPr algn="ctr"/>
            <a:endParaRPr lang="pt-BR" altLang="pt-BR" sz="3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11" y="1125538"/>
            <a:ext cx="1774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62003" y="1844675"/>
            <a:ext cx="1818109" cy="369888"/>
          </a:xfrm>
          <a:prstGeom prst="rect">
            <a:avLst/>
          </a:prstGeom>
          <a:solidFill>
            <a:srgbClr val="333333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CC3300"/>
                </a:solidFill>
              </a:rPr>
              <a:t>Comb. Fósseis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115616" y="1951038"/>
            <a:ext cx="2304256" cy="1493837"/>
          </a:xfrm>
          <a:prstGeom prst="rightArrow">
            <a:avLst>
              <a:gd name="adj1" fmla="val 41833"/>
              <a:gd name="adj2" fmla="val 40595"/>
            </a:avLst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kern="0" dirty="0">
                <a:solidFill>
                  <a:srgbClr val="CC3300"/>
                </a:solidFill>
              </a:rPr>
              <a:t>Não-renováveis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04853" y="3646488"/>
            <a:ext cx="3387427" cy="2308324"/>
          </a:xfrm>
          <a:prstGeom prst="rect">
            <a:avLst/>
          </a:prstGeom>
          <a:solidFill>
            <a:srgbClr val="339933"/>
          </a:solidFill>
          <a:ln w="9525">
            <a:solidFill>
              <a:srgbClr val="33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Radiação </a:t>
            </a:r>
            <a:r>
              <a:rPr lang="pt-BR" kern="0" dirty="0">
                <a:solidFill>
                  <a:srgbClr val="333333"/>
                </a:solidFill>
              </a:rPr>
              <a:t>Solar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Recursos </a:t>
            </a:r>
            <a:r>
              <a:rPr lang="pt-BR" kern="0" dirty="0">
                <a:solidFill>
                  <a:srgbClr val="333333"/>
                </a:solidFill>
              </a:rPr>
              <a:t>Hídricos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Ventos </a:t>
            </a:r>
            <a:r>
              <a:rPr lang="pt-BR" kern="0" dirty="0">
                <a:solidFill>
                  <a:srgbClr val="333333"/>
                </a:solidFill>
              </a:rPr>
              <a:t>(Eólica)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Biomassa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333333"/>
                </a:solidFill>
              </a:rPr>
              <a:t> </a:t>
            </a:r>
            <a:r>
              <a:rPr lang="pt-BR" kern="0" dirty="0" smtClean="0">
                <a:solidFill>
                  <a:srgbClr val="333333"/>
                </a:solidFill>
              </a:rPr>
              <a:t>Ondas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pt-BR" kern="0" dirty="0" smtClean="0">
              <a:solidFill>
                <a:srgbClr val="3333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Geotérmica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 smtClean="0">
                <a:solidFill>
                  <a:srgbClr val="333333"/>
                </a:solidFill>
              </a:rPr>
              <a:t> Marés</a:t>
            </a:r>
            <a:endParaRPr lang="pt-BR" kern="0" dirty="0">
              <a:solidFill>
                <a:srgbClr val="333333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115617" y="4408488"/>
            <a:ext cx="2304256" cy="1393825"/>
          </a:xfrm>
          <a:prstGeom prst="rightArrow">
            <a:avLst>
              <a:gd name="adj1" fmla="val 50000"/>
              <a:gd name="adj2" fmla="val 47978"/>
            </a:avLst>
          </a:prstGeom>
          <a:solidFill>
            <a:srgbClr val="3399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wrap="none" anchor="ctr">
            <a:flatTx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kern="0" dirty="0">
                <a:solidFill>
                  <a:srgbClr val="333333"/>
                </a:solidFill>
              </a:rPr>
              <a:t>Renováveis</a:t>
            </a:r>
          </a:p>
        </p:txBody>
      </p:sp>
      <p:pic>
        <p:nvPicPr>
          <p:cNvPr id="16391" name="Picture 11" descr="renewable%20energy%20austin%20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22" y="3717032"/>
            <a:ext cx="25320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762003" y="2924175"/>
            <a:ext cx="3330277" cy="369888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CC3300"/>
                </a:solidFill>
              </a:rPr>
              <a:t>Elementos Radioativos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35" y="3621155"/>
            <a:ext cx="711523" cy="71152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3275856" y="4332678"/>
            <a:ext cx="576064" cy="75595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3347864" y="3621155"/>
            <a:ext cx="504056" cy="95877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 flipV="1">
            <a:off x="5680289" y="4820786"/>
            <a:ext cx="472201" cy="578532"/>
          </a:xfrm>
          <a:prstGeom prst="straightConnector1">
            <a:avLst/>
          </a:prstGeom>
          <a:ln w="12700"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" y="4235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Principais fontes primárias de energia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67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" y="1052736"/>
            <a:ext cx="9016892" cy="51125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556792"/>
            <a:ext cx="1871895" cy="16243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9" y="866998"/>
            <a:ext cx="1978046" cy="4977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-27384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Consumo energético mundial, por fonte primária</a:t>
            </a:r>
            <a:endParaRPr lang="pt-BR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79912" y="6567055"/>
            <a:ext cx="53708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</a:t>
            </a:r>
            <a:r>
              <a:rPr lang="en-US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 Statistical </a:t>
            </a:r>
            <a:r>
              <a:rPr lang="en-US" alt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of World Energy - June </a:t>
            </a:r>
            <a:r>
              <a:rPr lang="en-US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r>
              <a:rPr lang="pt-BR" alt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Resultado de imagem para lup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3223"/>
          <a:stretch/>
        </p:blipFill>
        <p:spPr bwMode="auto">
          <a:xfrm flipH="1">
            <a:off x="7431058" y="4869160"/>
            <a:ext cx="14246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19363" y="6611365"/>
            <a:ext cx="6624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adaptado de http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://www.thegatesnotes.com/Topics/Energy/Innovating-to-Zero-Emissions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/>
          </p:nvPr>
        </p:nvGraphicFramePr>
        <p:xfrm>
          <a:off x="1236932" y="1221368"/>
          <a:ext cx="6451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ção" r:id="rId4" imgW="2933640" imgH="419040" progId="Equation.3">
                  <p:embed/>
                </p:oleObj>
              </mc:Choice>
              <mc:Fallback>
                <p:oleObj name="Equação" r:id="rId4" imgW="2933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932" y="1221368"/>
                        <a:ext cx="6451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247720" y="2900720"/>
            <a:ext cx="432092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captura de emissões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padrão de consumo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Eficiência de processos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Energias renováveis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6" y="3468782"/>
            <a:ext cx="2902037" cy="2963133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5242814" y="1222433"/>
            <a:ext cx="792385" cy="11379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646250" y="1164887"/>
            <a:ext cx="936799" cy="1195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4893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O desafio fundamental para a redução das emissões</a:t>
            </a:r>
            <a:endParaRPr lang="pt-BR" altLang="pt-BR" dirty="0"/>
          </a:p>
        </p:txBody>
      </p:sp>
      <p:sp>
        <p:nvSpPr>
          <p:cNvPr id="15" name="Elipse 14"/>
          <p:cNvSpPr/>
          <p:nvPr/>
        </p:nvSpPr>
        <p:spPr>
          <a:xfrm>
            <a:off x="4089661" y="4700306"/>
            <a:ext cx="3090160" cy="124579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6646250" y="4869160"/>
            <a:ext cx="1022094" cy="395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5" idx="5"/>
          </p:cNvCxnSpPr>
          <p:nvPr/>
        </p:nvCxnSpPr>
        <p:spPr>
          <a:xfrm>
            <a:off x="6727278" y="5763662"/>
            <a:ext cx="1121061" cy="211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have direita 30"/>
          <p:cNvSpPr/>
          <p:nvPr/>
        </p:nvSpPr>
        <p:spPr>
          <a:xfrm rot="5400000">
            <a:off x="3239851" y="950338"/>
            <a:ext cx="576064" cy="2664296"/>
          </a:xfrm>
          <a:prstGeom prst="rightBrace">
            <a:avLst>
              <a:gd name="adj1" fmla="val 8333"/>
              <a:gd name="adj2" fmla="val 6518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758296" y="2621463"/>
            <a:ext cx="469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Complexas questões culturais,</a:t>
            </a:r>
          </a:p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sociais, politicas e econômicas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220783" y="2667843"/>
            <a:ext cx="334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Aplicações e avanços tecnológicos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have direita 33"/>
          <p:cNvSpPr/>
          <p:nvPr/>
        </p:nvSpPr>
        <p:spPr>
          <a:xfrm rot="5400000">
            <a:off x="6095514" y="846376"/>
            <a:ext cx="576064" cy="2929586"/>
          </a:xfrm>
          <a:prstGeom prst="rightBrace">
            <a:avLst>
              <a:gd name="adj1" fmla="val 8333"/>
              <a:gd name="adj2" fmla="val 3156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have direita 36"/>
          <p:cNvSpPr/>
          <p:nvPr/>
        </p:nvSpPr>
        <p:spPr>
          <a:xfrm rot="16200000">
            <a:off x="6135084" y="1478936"/>
            <a:ext cx="576064" cy="4291064"/>
          </a:xfrm>
          <a:prstGeom prst="rightBrace">
            <a:avLst>
              <a:gd name="adj1" fmla="val 8333"/>
              <a:gd name="adj2" fmla="val 594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Demanda energética mundial por comb. sólido em 2030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28728" y="1517326"/>
            <a:ext cx="2143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Combustíveis sólidos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00166" y="802946"/>
            <a:ext cx="18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Carvão Mineral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728" y="2303144"/>
            <a:ext cx="214314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Carvão vegetal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71604" y="3160400"/>
            <a:ext cx="164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Lenha  (</a:t>
            </a:r>
            <a:r>
              <a:rPr lang="pt-BR" sz="1600" dirty="0" err="1" smtClean="0">
                <a:latin typeface="Arial" charset="0"/>
              </a:rPr>
              <a:t>tEP</a:t>
            </a:r>
            <a:r>
              <a:rPr lang="pt-BR" sz="1600" dirty="0" smtClean="0">
                <a:latin typeface="Arial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017788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Floresta plantada (ha)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00562" y="802946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6.981 </a:t>
            </a:r>
            <a:r>
              <a:rPr lang="pt-BR" sz="1600" dirty="0" err="1" smtClean="0">
                <a:latin typeface="Arial" charset="0"/>
              </a:rPr>
              <a:t>Mt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00562" y="1517326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4.887 M </a:t>
            </a:r>
            <a:r>
              <a:rPr lang="pt-BR" sz="1600" dirty="0" err="1" smtClean="0">
                <a:latin typeface="Arial" charset="0"/>
              </a:rPr>
              <a:t>tEP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2303144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7.565 </a:t>
            </a:r>
            <a:r>
              <a:rPr lang="pt-BR" sz="1600" dirty="0" err="1" smtClean="0">
                <a:latin typeface="Arial" charset="0"/>
              </a:rPr>
              <a:t>Mt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00562" y="3160400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9.774 M </a:t>
            </a:r>
            <a:r>
              <a:rPr lang="pt-BR" sz="1600" dirty="0" err="1" smtClean="0">
                <a:latin typeface="Arial" charset="0"/>
              </a:rPr>
              <a:t>tEP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43042" y="4017656"/>
            <a:ext cx="164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Lenha  (t)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00562" y="4017656"/>
            <a:ext cx="18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31.529 </a:t>
            </a:r>
            <a:r>
              <a:rPr lang="pt-BR" sz="1600" dirty="0" err="1" smtClean="0">
                <a:latin typeface="Arial" charset="0"/>
              </a:rPr>
              <a:t>Mt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572000" y="4946350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900 M ha</a:t>
            </a:r>
          </a:p>
        </p:txBody>
      </p:sp>
      <p:sp>
        <p:nvSpPr>
          <p:cNvPr id="20" name="Elipse 19"/>
          <p:cNvSpPr/>
          <p:nvPr/>
        </p:nvSpPr>
        <p:spPr>
          <a:xfrm>
            <a:off x="4429124" y="802946"/>
            <a:ext cx="1143008" cy="57150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500562" y="4946350"/>
            <a:ext cx="1143008" cy="57150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>
            <a:stCxn id="21" idx="4"/>
          </p:cNvCxnSpPr>
          <p:nvPr/>
        </p:nvCxnSpPr>
        <p:spPr>
          <a:xfrm rot="16200000" flipH="1">
            <a:off x="5250661" y="5339259"/>
            <a:ext cx="71438" cy="4286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572132" y="523210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Corresponde a  60% da área cultivada no mundo em 2009 </a:t>
            </a:r>
            <a:r>
              <a:rPr lang="pt-BR" sz="1400" dirty="0" smtClean="0">
                <a:solidFill>
                  <a:srgbClr val="FF0000"/>
                </a:solidFill>
              </a:rPr>
              <a:t>**</a:t>
            </a:r>
            <a:r>
              <a:rPr lang="pt-BR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1600" dirty="0" smtClean="0">
                <a:solidFill>
                  <a:srgbClr val="FF0000"/>
                </a:solidFill>
              </a:rPr>
              <a:t>ou às áreas do Brasil, Uruguai e Paraguai somadas;</a:t>
            </a:r>
            <a:endParaRPr lang="pt-BR" sz="1100" i="1" dirty="0">
              <a:solidFill>
                <a:srgbClr val="FF0000"/>
              </a:solidFill>
            </a:endParaRPr>
          </a:p>
        </p:txBody>
      </p:sp>
      <p:sp>
        <p:nvSpPr>
          <p:cNvPr id="29" name="Explosão 1 28"/>
          <p:cNvSpPr/>
          <p:nvPr/>
        </p:nvSpPr>
        <p:spPr>
          <a:xfrm>
            <a:off x="6588224" y="1815336"/>
            <a:ext cx="2071702" cy="928694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Exercício*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29124" y="6341279"/>
            <a:ext cx="4703531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  <a:defRPr sz="1050">
                <a:latin typeface="Calibri" panose="020F050202020403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* Produtividades de referência: Matriz energética de Minas Gerais  2007 - 2030 </a:t>
            </a:r>
          </a:p>
          <a:p>
            <a:r>
              <a:rPr lang="pt-BR" dirty="0"/>
              <a:t>** FAO - </a:t>
            </a:r>
            <a:r>
              <a:rPr lang="pt-BR" dirty="0" err="1"/>
              <a:t>faostat</a:t>
            </a:r>
            <a:r>
              <a:rPr lang="pt-BR" dirty="0"/>
              <a:t>.fao.org ; área cultivada -&gt; culturas aráveis + culturas permanentes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rot="16200000" flipH="1">
            <a:off x="2107391" y="1410167"/>
            <a:ext cx="357187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16200000" flipH="1">
            <a:off x="2107391" y="2195985"/>
            <a:ext cx="357187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16200000" flipH="1">
            <a:off x="2107391" y="2981803"/>
            <a:ext cx="357187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16200000" flipH="1">
            <a:off x="2107391" y="3839059"/>
            <a:ext cx="357187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16200000" flipH="1">
            <a:off x="2107391" y="4767753"/>
            <a:ext cx="357187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2643174" y="280321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=50%</a:t>
            </a:r>
            <a:endParaRPr lang="pt-BR" sz="1100" i="1" dirty="0">
              <a:solidFill>
                <a:schemeClr val="tx2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714612" y="4517722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35 t/ha</a:t>
            </a:r>
            <a:endParaRPr lang="pt-BR" sz="1100" i="1" dirty="0">
              <a:solidFill>
                <a:schemeClr val="tx2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1303012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0,7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/t</a:t>
            </a:r>
            <a:endParaRPr lang="pt-BR" sz="1100" i="1" dirty="0">
              <a:solidFill>
                <a:schemeClr val="tx2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571736" y="2017392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0,646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/t</a:t>
            </a:r>
            <a:endParaRPr lang="pt-BR" sz="1100" i="1" dirty="0">
              <a:solidFill>
                <a:schemeClr val="tx2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643174" y="3731904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0,31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/t</a:t>
            </a:r>
            <a:endParaRPr lang="pt-BR" sz="1100" i="1" dirty="0">
              <a:solidFill>
                <a:schemeClr val="tx2"/>
              </a:solidFill>
            </a:endParaRPr>
          </a:p>
        </p:txBody>
      </p:sp>
      <p:pic>
        <p:nvPicPr>
          <p:cNvPr id="31" name="Picture 2" descr="Resultado de imagem para exclamação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23" y="4584863"/>
            <a:ext cx="525216" cy="5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44"/>
          <p:cNvSpPr txBox="1"/>
          <p:nvPr/>
        </p:nvSpPr>
        <p:spPr>
          <a:xfrm>
            <a:off x="3661215" y="6409761"/>
            <a:ext cx="5461752" cy="4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  <a:defRPr sz="1050">
                <a:latin typeface="Calibri" panose="020F050202020403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Produtividades de referência: Matriz energética de Minas Gerais – 2007 - 2030 </a:t>
            </a:r>
          </a:p>
          <a:p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FAO - </a:t>
            </a:r>
            <a:r>
              <a:rPr 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faostat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.fao.org ;( agropecuária: 4.889 M ha; florestas: 4.038 M ha)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28728" y="1438996"/>
            <a:ext cx="2428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Combustíveis líquidos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00166" y="724616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Derivados de Petróleo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71538" y="2510566"/>
            <a:ext cx="1214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defRPr/>
            </a:pPr>
            <a:r>
              <a:rPr lang="pt-BR" sz="1600" dirty="0" smtClean="0">
                <a:latin typeface="Arial" charset="0"/>
              </a:rPr>
              <a:t>Etanol de cana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00298" y="2510566"/>
            <a:ext cx="6429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40%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4786322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Total (ha)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14810" y="724616"/>
            <a:ext cx="185738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5.009  M </a:t>
            </a:r>
            <a:r>
              <a:rPr lang="pt-BR" sz="1600" dirty="0" err="1" smtClean="0">
                <a:latin typeface="Arial" charset="0"/>
              </a:rPr>
              <a:t>tEP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14810" y="1438996"/>
            <a:ext cx="18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4.600 M </a:t>
            </a:r>
            <a:r>
              <a:rPr lang="pt-BR" sz="1600" dirty="0" err="1" smtClean="0">
                <a:latin typeface="Arial" charset="0"/>
              </a:rPr>
              <a:t>tEP</a:t>
            </a:r>
            <a:endParaRPr lang="pt-BR" sz="1600" dirty="0" smtClean="0">
              <a:latin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57752" y="3510698"/>
            <a:ext cx="1143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1.624 M </a:t>
            </a:r>
            <a:r>
              <a:rPr lang="pt-BR" sz="1400" dirty="0" err="1" smtClean="0">
                <a:latin typeface="Arial" charset="0"/>
              </a:rPr>
              <a:t>m³</a:t>
            </a:r>
            <a:endParaRPr lang="pt-BR" sz="1400" dirty="0" smtClean="0"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42976" y="4263479"/>
            <a:ext cx="164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Área  (ha)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357686" y="4786322"/>
            <a:ext cx="1214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4.200 M ha</a:t>
            </a:r>
          </a:p>
        </p:txBody>
      </p:sp>
      <p:sp>
        <p:nvSpPr>
          <p:cNvPr id="20" name="Elipse 19"/>
          <p:cNvSpPr/>
          <p:nvPr/>
        </p:nvSpPr>
        <p:spPr>
          <a:xfrm>
            <a:off x="4143372" y="724616"/>
            <a:ext cx="1428760" cy="57150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214810" y="4714884"/>
            <a:ext cx="1428760" cy="57150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>
            <a:stCxn id="21" idx="4"/>
          </p:cNvCxnSpPr>
          <p:nvPr/>
        </p:nvCxnSpPr>
        <p:spPr>
          <a:xfrm rot="16200000" flipH="1">
            <a:off x="5179223" y="5036355"/>
            <a:ext cx="71438" cy="5715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715008" y="479658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Somado ao dado anterior, supera a área  cultivada + pastagem do mundo em 2009 e todo o maciço florestal nativo do planeta!**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428992" y="2510566"/>
            <a:ext cx="1071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defRPr/>
            </a:pPr>
            <a:r>
              <a:rPr lang="pt-BR" sz="1600" dirty="0" smtClean="0">
                <a:latin typeface="Arial" charset="0"/>
              </a:rPr>
              <a:t>Biodiesel  </a:t>
            </a:r>
          </a:p>
          <a:p>
            <a:pPr marL="288000" indent="-288000">
              <a:defRPr/>
            </a:pPr>
            <a:r>
              <a:rPr lang="pt-BR" sz="1600" dirty="0" smtClean="0">
                <a:latin typeface="Arial" charset="0"/>
              </a:rPr>
              <a:t>- soja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000760" y="2510566"/>
            <a:ext cx="1214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defRPr/>
            </a:pPr>
            <a:r>
              <a:rPr lang="pt-BR" sz="1600" dirty="0" smtClean="0">
                <a:latin typeface="Arial" charset="0"/>
              </a:rPr>
              <a:t>Biodiesel – </a:t>
            </a:r>
          </a:p>
          <a:p>
            <a:pPr marL="288000" indent="-288000">
              <a:defRPr/>
            </a:pPr>
            <a:r>
              <a:rPr lang="pt-BR" sz="1600" dirty="0" smtClean="0">
                <a:latin typeface="Arial" charset="0"/>
              </a:rPr>
              <a:t>oleaginosa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rot="10800000" flipV="1">
            <a:off x="3000364" y="1796184"/>
            <a:ext cx="1071570" cy="64294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4755357" y="2112895"/>
            <a:ext cx="357190" cy="95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5715008" y="1796186"/>
            <a:ext cx="1000132" cy="5000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857752" y="2510566"/>
            <a:ext cx="64294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30%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7715272" y="2510566"/>
            <a:ext cx="6429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30%</a:t>
            </a:r>
          </a:p>
        </p:txBody>
      </p:sp>
      <p:sp>
        <p:nvSpPr>
          <p:cNvPr id="39" name="Explosão 1 38"/>
          <p:cNvSpPr/>
          <p:nvPr/>
        </p:nvSpPr>
        <p:spPr>
          <a:xfrm>
            <a:off x="6786578" y="1061767"/>
            <a:ext cx="1857388" cy="928694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Exercício*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071538" y="3510698"/>
            <a:ext cx="164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Arial" charset="0"/>
              </a:rPr>
              <a:t>Cana  (t)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357554" y="3510698"/>
            <a:ext cx="1643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defRPr/>
            </a:pPr>
            <a:r>
              <a:rPr lang="pt-BR" sz="1400" dirty="0" smtClean="0">
                <a:latin typeface="Arial" charset="0"/>
              </a:rPr>
              <a:t>Óleo de Soja </a:t>
            </a:r>
          </a:p>
          <a:p>
            <a:pPr marL="180000" indent="-288000">
              <a:defRPr/>
            </a:pPr>
            <a:r>
              <a:rPr lang="pt-BR" sz="1400" dirty="0" smtClean="0">
                <a:latin typeface="Arial" charset="0"/>
              </a:rPr>
              <a:t>(</a:t>
            </a:r>
            <a:r>
              <a:rPr lang="pt-BR" sz="1400" dirty="0" err="1" smtClean="0">
                <a:latin typeface="Arial" charset="0"/>
              </a:rPr>
              <a:t>m³</a:t>
            </a:r>
            <a:r>
              <a:rPr lang="pt-BR" sz="1400" dirty="0" smtClean="0">
                <a:latin typeface="Arial" charset="0"/>
              </a:rPr>
              <a:t>)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5929322" y="3510698"/>
            <a:ext cx="1643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defRPr/>
            </a:pPr>
            <a:r>
              <a:rPr lang="pt-BR" sz="1400" dirty="0" smtClean="0">
                <a:latin typeface="Arial" charset="0"/>
              </a:rPr>
              <a:t>Óleo de Palmácea</a:t>
            </a:r>
          </a:p>
          <a:p>
            <a:pPr marL="180000" indent="-288000">
              <a:defRPr/>
            </a:pPr>
            <a:r>
              <a:rPr lang="pt-BR" sz="1400" dirty="0" smtClean="0">
                <a:latin typeface="Arial" charset="0"/>
              </a:rPr>
              <a:t>(</a:t>
            </a:r>
            <a:r>
              <a:rPr lang="pt-BR" sz="1400" dirty="0" err="1" smtClean="0">
                <a:latin typeface="Arial" charset="0"/>
              </a:rPr>
              <a:t>m³</a:t>
            </a:r>
            <a:r>
              <a:rPr lang="pt-BR" sz="1400" dirty="0" smtClean="0">
                <a:latin typeface="Arial" charset="0"/>
              </a:rPr>
              <a:t>)</a:t>
            </a:r>
          </a:p>
        </p:txBody>
      </p:sp>
      <p:cxnSp>
        <p:nvCxnSpPr>
          <p:cNvPr id="43" name="Conector de seta reta 42"/>
          <p:cNvCxnSpPr/>
          <p:nvPr/>
        </p:nvCxnSpPr>
        <p:spPr>
          <a:xfrm rot="5400000">
            <a:off x="4822827" y="1402483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214546" y="2939194"/>
            <a:ext cx="128588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1.840  M </a:t>
            </a:r>
            <a:r>
              <a:rPr lang="pt-BR" sz="1400" dirty="0" err="1" smtClean="0">
                <a:latin typeface="Arial" charset="0"/>
              </a:rPr>
              <a:t>tEP</a:t>
            </a:r>
            <a:endParaRPr lang="pt-BR" sz="1400" dirty="0" smtClean="0"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786314" y="2939194"/>
            <a:ext cx="12144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1.380  M </a:t>
            </a:r>
            <a:r>
              <a:rPr lang="pt-BR" sz="1400" dirty="0" err="1" smtClean="0">
                <a:latin typeface="Arial" charset="0"/>
              </a:rPr>
              <a:t>tEP</a:t>
            </a:r>
            <a:endParaRPr lang="pt-BR" sz="1400" dirty="0" smtClean="0"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500958" y="2939194"/>
            <a:ext cx="135732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1.380  M </a:t>
            </a:r>
            <a:r>
              <a:rPr lang="pt-BR" sz="1400" dirty="0" err="1" smtClean="0">
                <a:latin typeface="Arial" charset="0"/>
              </a:rPr>
              <a:t>tEP</a:t>
            </a:r>
            <a:endParaRPr lang="pt-BR" sz="1400" dirty="0" smtClean="0">
              <a:latin typeface="Arial" charset="0"/>
            </a:endParaRPr>
          </a:p>
        </p:txBody>
      </p:sp>
      <p:cxnSp>
        <p:nvCxnSpPr>
          <p:cNvPr id="50" name="Conector reto 49"/>
          <p:cNvCxnSpPr/>
          <p:nvPr/>
        </p:nvCxnSpPr>
        <p:spPr>
          <a:xfrm rot="5400000">
            <a:off x="2357422" y="3582136"/>
            <a:ext cx="2143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5400000">
            <a:off x="4929190" y="3582136"/>
            <a:ext cx="2143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7643834" y="3510698"/>
            <a:ext cx="1143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1.624 M </a:t>
            </a:r>
            <a:r>
              <a:rPr lang="pt-BR" sz="1400" dirty="0" err="1" smtClean="0">
                <a:latin typeface="Arial" charset="0"/>
              </a:rPr>
              <a:t>m³</a:t>
            </a:r>
            <a:endParaRPr lang="pt-BR" sz="1400" dirty="0" smtClean="0"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2285984" y="3510698"/>
            <a:ext cx="1143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39451 </a:t>
            </a:r>
            <a:r>
              <a:rPr lang="pt-BR" sz="1400" dirty="0" err="1" smtClean="0">
                <a:latin typeface="Arial" charset="0"/>
              </a:rPr>
              <a:t>Mt</a:t>
            </a:r>
            <a:endParaRPr lang="pt-BR" sz="1400" dirty="0" smtClean="0">
              <a:latin typeface="Arial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2357422" y="4263479"/>
            <a:ext cx="1143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415 M ha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4857752" y="4263479"/>
            <a:ext cx="114300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3.248 M ha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7500958" y="4263479"/>
            <a:ext cx="1143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8800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400" dirty="0" smtClean="0">
                <a:latin typeface="Arial" charset="0"/>
              </a:rPr>
              <a:t>541 M ha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143504" y="129612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=92%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71" name="Conector de seta reta 70"/>
          <p:cNvCxnSpPr/>
          <p:nvPr/>
        </p:nvCxnSpPr>
        <p:spPr>
          <a:xfrm rot="5400000">
            <a:off x="1250927" y="4117127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/>
          <p:cNvSpPr txBox="1"/>
          <p:nvPr/>
        </p:nvSpPr>
        <p:spPr>
          <a:xfrm>
            <a:off x="1500166" y="4010764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95 t/ha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73" name="Conector de seta reta 72"/>
          <p:cNvCxnSpPr/>
          <p:nvPr/>
        </p:nvCxnSpPr>
        <p:spPr>
          <a:xfrm rot="5400000">
            <a:off x="3465505" y="4188565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3714744" y="401076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0,5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m³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/ha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75" name="Conector de seta reta 74"/>
          <p:cNvCxnSpPr/>
          <p:nvPr/>
        </p:nvCxnSpPr>
        <p:spPr>
          <a:xfrm rot="5400000">
            <a:off x="6037273" y="4188565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6286512" y="4010764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3m³/ha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77" name="Conector de seta reta 76"/>
          <p:cNvCxnSpPr/>
          <p:nvPr/>
        </p:nvCxnSpPr>
        <p:spPr>
          <a:xfrm rot="5400000">
            <a:off x="1250927" y="3259871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/>
          <p:cNvSpPr txBox="1"/>
          <p:nvPr/>
        </p:nvSpPr>
        <p:spPr>
          <a:xfrm>
            <a:off x="1428728" y="3153508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21,4 t/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79" name="Conector de seta reta 78"/>
          <p:cNvCxnSpPr/>
          <p:nvPr/>
        </p:nvCxnSpPr>
        <p:spPr>
          <a:xfrm rot="5400000">
            <a:off x="3465505" y="3259871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3643306" y="315350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0,85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m³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 </a:t>
            </a:r>
            <a:endParaRPr lang="pt-BR" sz="1100" i="1" dirty="0">
              <a:solidFill>
                <a:schemeClr val="tx2"/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6357950" y="315350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0,85 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tEP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/</a:t>
            </a:r>
            <a:r>
              <a:rPr lang="pt-BR" sz="1100" i="1" dirty="0" err="1" smtClean="0">
                <a:solidFill>
                  <a:schemeClr val="tx2"/>
                </a:solidFill>
                <a:sym typeface="Symbol"/>
              </a:rPr>
              <a:t>m³</a:t>
            </a:r>
            <a:r>
              <a:rPr lang="pt-BR" sz="1100" i="1" dirty="0" smtClean="0">
                <a:solidFill>
                  <a:schemeClr val="tx2"/>
                </a:solidFill>
                <a:sym typeface="Symbol"/>
              </a:rPr>
              <a:t> </a:t>
            </a:r>
            <a:endParaRPr lang="pt-BR" sz="1100" i="1" dirty="0">
              <a:solidFill>
                <a:schemeClr val="tx2"/>
              </a:solidFill>
            </a:endParaRPr>
          </a:p>
        </p:txBody>
      </p:sp>
      <p:cxnSp>
        <p:nvCxnSpPr>
          <p:cNvPr id="82" name="Conector de seta reta 81"/>
          <p:cNvCxnSpPr/>
          <p:nvPr/>
        </p:nvCxnSpPr>
        <p:spPr>
          <a:xfrm rot="5400000">
            <a:off x="6108711" y="3259871"/>
            <a:ext cx="214314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Resultado de imagem para exclamação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90" y="4573920"/>
            <a:ext cx="525216" cy="5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Demanda energética mundial por comb. líquido em 2030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-27384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Eficiência Energética</a:t>
            </a:r>
            <a:endParaRPr lang="pt-BR" dirty="0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87659" y="1095152"/>
            <a:ext cx="83058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Clr>
                <a:srgbClr val="006600"/>
              </a:buClr>
            </a:pPr>
            <a:endParaRPr lang="pt-BR" altLang="pt-BR" sz="200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508" name="Grupo 8"/>
          <p:cNvGrpSpPr>
            <a:grpSpLocks/>
          </p:cNvGrpSpPr>
          <p:nvPr/>
        </p:nvGrpSpPr>
        <p:grpSpPr bwMode="auto">
          <a:xfrm>
            <a:off x="944884" y="503014"/>
            <a:ext cx="7143750" cy="4737100"/>
            <a:chOff x="762000" y="1752600"/>
            <a:chExt cx="7543800" cy="4546600"/>
          </a:xfrm>
        </p:grpSpPr>
        <p:sp>
          <p:nvSpPr>
            <p:cNvPr id="21510" name="Rectangle 25"/>
            <p:cNvSpPr>
              <a:spLocks noChangeArrowheads="1"/>
            </p:cNvSpPr>
            <p:nvPr/>
          </p:nvSpPr>
          <p:spPr bwMode="auto">
            <a:xfrm>
              <a:off x="762000" y="3822759"/>
              <a:ext cx="7543800" cy="3544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pic>
          <p:nvPicPr>
            <p:cNvPr id="215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3" y="1752600"/>
              <a:ext cx="7280275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24" descr="inee_alta_resol_transp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943600"/>
              <a:ext cx="13716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tângulo 2"/>
          <p:cNvSpPr>
            <a:spLocks noChangeArrowheads="1"/>
          </p:cNvSpPr>
          <p:nvPr/>
        </p:nvSpPr>
        <p:spPr bwMode="auto">
          <a:xfrm>
            <a:off x="7436172" y="5233764"/>
            <a:ext cx="13843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30651" y="4607371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77680" y="6631468"/>
            <a:ext cx="3373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</a:t>
            </a:r>
            <a:r>
              <a:rPr lang="pt-BR" alt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Instituto Nacional de Eficiência Energética</a:t>
            </a:r>
            <a:endParaRPr lang="pt-BR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73351" y="5377202"/>
          <a:ext cx="6451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ção" r:id="rId5" imgW="2933640" imgH="419040" progId="Equation.3">
                  <p:embed/>
                </p:oleObj>
              </mc:Choice>
              <mc:Fallback>
                <p:oleObj name="Equação" r:id="rId5" imgW="2933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51" y="5377202"/>
                        <a:ext cx="6451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 rot="20370933">
            <a:off x="3926241" y="3913067"/>
            <a:ext cx="1745816" cy="28077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493" y="4096120"/>
            <a:ext cx="818960" cy="8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-48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Cadeia do etanol</a:t>
            </a:r>
            <a:endParaRPr lang="pt-BR" altLang="pt-B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68937" y="6669360"/>
            <a:ext cx="37115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Clr>
                <a:srgbClr val="006600"/>
              </a:buClr>
            </a:pPr>
            <a:r>
              <a:rPr lang="pt-BR" alt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elaboração própria baseada em BEEMG </a:t>
            </a: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1747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020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4893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Produtividade agrícola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945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0167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4893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err="1" smtClean="0"/>
              <a:t>Co-geração</a:t>
            </a:r>
            <a:r>
              <a:rPr lang="pt-BR" altLang="pt-BR" dirty="0" smtClean="0"/>
              <a:t> de energia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645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-4893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ts val="2400"/>
              </a:spcBef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altLang="pt-BR" dirty="0" smtClean="0"/>
              <a:t>Novas rotas tecnológicas – </a:t>
            </a:r>
            <a:r>
              <a:rPr lang="pt-BR" altLang="pt-BR" dirty="0"/>
              <a:t>v</a:t>
            </a:r>
            <a:r>
              <a:rPr lang="pt-BR" altLang="pt-BR" dirty="0" smtClean="0"/>
              <a:t>eículos elétricos</a:t>
            </a:r>
            <a:endParaRPr lang="pt-BR" alt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717503" cy="52565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20718049">
            <a:off x="5977668" y="3492455"/>
            <a:ext cx="2930491" cy="1241246"/>
          </a:xfrm>
          <a:prstGeom prst="rect">
            <a:avLst/>
          </a:prstGeom>
          <a:noFill/>
          <a:ln w="22225" cap="rnd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CONCLUSÃO!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991">
            <a:off x="296195" y="2391630"/>
            <a:ext cx="2880000" cy="216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0" y="728662"/>
            <a:ext cx="2880000" cy="216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45" y="2544469"/>
            <a:ext cx="2880000" cy="21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630">
            <a:off x="6111345" y="4527189"/>
            <a:ext cx="2880000" cy="21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24" y="4473094"/>
            <a:ext cx="2880000" cy="216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32">
            <a:off x="6050117" y="342546"/>
            <a:ext cx="2880000" cy="21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574">
            <a:off x="296195" y="4489631"/>
            <a:ext cx="2880000" cy="216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estamos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4">
            <a:off x="77115" y="113032"/>
            <a:ext cx="2880000" cy="21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555">
            <a:off x="3295437" y="264488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6586" y="3175085"/>
            <a:ext cx="9108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RISCOS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17880" y="2060848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A48"/>
                </a:solidFill>
              </a:rPr>
              <a:t>O</a:t>
            </a:r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A48"/>
                </a:solidFill>
                <a:effectLst/>
              </a:rPr>
              <a:t>brigado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C7A48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4815" y="3573016"/>
            <a:ext cx="77896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A48"/>
                </a:solidFill>
              </a:rPr>
              <a:t> </a:t>
            </a:r>
            <a:r>
              <a:rPr lang="pt-B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A48"/>
                </a:solidFill>
              </a:rPr>
              <a:t>Gerência de Inovação Tecnológica e Alternativas Energéticas </a:t>
            </a:r>
            <a:endParaRPr lang="pt-B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C7A48"/>
              </a:solidFill>
            </a:endParaRPr>
          </a:p>
          <a:p>
            <a:pPr algn="ctr"/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C7A48"/>
                </a:solidFill>
              </a:rPr>
              <a:t>(TE/IA)</a:t>
            </a:r>
            <a:endParaRPr lang="pt-BR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C7A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bge_populacao_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40623"/>
            <a:ext cx="4490354" cy="414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o 2"/>
          <p:cNvGrpSpPr/>
          <p:nvPr/>
        </p:nvGrpSpPr>
        <p:grpSpPr>
          <a:xfrm>
            <a:off x="179512" y="1556792"/>
            <a:ext cx="5832648" cy="4680519"/>
            <a:chOff x="1005695" y="1311424"/>
            <a:chExt cx="3669290" cy="3011016"/>
          </a:xfrm>
          <a:noFill/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011805" y="1764804"/>
              <a:ext cx="3659088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2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1927 (123 anos depois)</a:t>
              </a:r>
            </a:p>
            <a:p>
              <a:pPr marL="342900" indent="-3429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pt-BR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008428" y="2636912"/>
              <a:ext cx="3666557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4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1974 (14 anos depois)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pt-BR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005695" y="2218184"/>
              <a:ext cx="3659088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3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1960 (33 anos depois)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005695" y="3068960"/>
              <a:ext cx="3669290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5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1987 (13 anos depois)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pt-BR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22123" y="3501008"/>
              <a:ext cx="3652862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6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1999 (12 anos depois)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021806" y="1311424"/>
              <a:ext cx="3649084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P</a:t>
              </a:r>
              <a:r>
                <a:rPr lang="pt-BR" dirty="0" smtClean="0">
                  <a:latin typeface="+mn-lt"/>
                </a:rPr>
                <a:t>rimeiro </a:t>
              </a:r>
              <a:r>
                <a:rPr lang="pt-BR" dirty="0">
                  <a:latin typeface="+mn-lt"/>
                </a:rPr>
                <a:t>b</a:t>
              </a:r>
              <a:r>
                <a:rPr lang="pt-BR" dirty="0" smtClean="0">
                  <a:latin typeface="+mn-lt"/>
                </a:rPr>
                <a:t>ilhão </a:t>
              </a:r>
              <a:r>
                <a:rPr lang="pt-BR" dirty="0">
                  <a:latin typeface="+mn-lt"/>
                </a:rPr>
                <a:t>em 1804  </a:t>
              </a:r>
              <a:r>
                <a:rPr lang="pt-BR" dirty="0" smtClean="0">
                  <a:latin typeface="+mn-lt"/>
                </a:rPr>
                <a:t>(&gt; 10.000 </a:t>
              </a:r>
              <a:r>
                <a:rPr lang="pt-BR" dirty="0">
                  <a:latin typeface="+mn-lt"/>
                </a:rPr>
                <a:t>anos) 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036534" y="3933056"/>
              <a:ext cx="3638451" cy="389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dirty="0">
                  <a:latin typeface="+mn-lt"/>
                </a:rPr>
                <a:t>7 </a:t>
              </a:r>
              <a:r>
                <a:rPr lang="pt-BR" dirty="0" smtClean="0">
                  <a:latin typeface="+mn-lt"/>
                </a:rPr>
                <a:t>bilhões </a:t>
              </a:r>
              <a:r>
                <a:rPr lang="pt-BR" dirty="0">
                  <a:latin typeface="+mn-lt"/>
                </a:rPr>
                <a:t>em 2011 (12 anos depois)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estamos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28533" y="903769"/>
            <a:ext cx="2471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População Humana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estamos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633">
            <a:off x="160878" y="134713"/>
            <a:ext cx="2880000" cy="216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8">
            <a:off x="3122595" y="4604441"/>
            <a:ext cx="2880000" cy="216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" y="2253000"/>
            <a:ext cx="2880000" cy="216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731">
            <a:off x="6069183" y="260061"/>
            <a:ext cx="2880000" cy="216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12" y="2674523"/>
            <a:ext cx="2880000" cy="21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29">
            <a:off x="268748" y="4458382"/>
            <a:ext cx="2880000" cy="21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72" y="589235"/>
            <a:ext cx="2880000" cy="21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49" y="2433285"/>
            <a:ext cx="2880000" cy="216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221">
            <a:off x="6017272" y="445838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Infografik Welthunger-Index 2014 Übersichtskarte Portugies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6400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D:\Documents and Settings\e606665\Desktop\Aquecimento global\mis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78091"/>
            <a:ext cx="3439879" cy="25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35246"/>
            <a:ext cx="5724128" cy="49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bilhões de famintos ou desnutridos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estamos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06625" y="668338"/>
            <a:ext cx="542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Dinâmica das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opulações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>
            <a:hlinkClick r:id="rId2"/>
          </p:cNvPr>
          <p:cNvSpPr/>
          <p:nvPr/>
        </p:nvSpPr>
        <p:spPr>
          <a:xfrm>
            <a:off x="4539854" y="6525344"/>
            <a:ext cx="46041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pt-B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Dynamics (slides). </a:t>
            </a: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http://slideplayer.com/slide/3394148/</a:t>
            </a: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4685"/>
            <a:ext cx="5962650" cy="43815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5373216"/>
            <a:ext cx="8101270" cy="8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357188" indent="-357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marL="0" lvl="1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dirty="0" smtClean="0">
                <a:latin typeface="Verdana" pitchFamily="-116" charset="0"/>
              </a:rPr>
              <a:t>Potencial biótico: taxa de crescimento intrínseco – ocorre quando (enquanto) existem recursos ilimitados.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251520" y="4725144"/>
            <a:ext cx="1440160" cy="1053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251520" y="5778665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3779912" y="980728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90732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!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/>
          </p:cNvPr>
          <p:cNvSpPr/>
          <p:nvPr/>
        </p:nvSpPr>
        <p:spPr>
          <a:xfrm>
            <a:off x="1888488" y="6512714"/>
            <a:ext cx="72555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Millennium </a:t>
            </a:r>
            <a:r>
              <a:rPr 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Ecosystem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ONU, 2005. </a:t>
            </a: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http://www.millenniumassessment.org/documents/document.356.aspx.pdf </a:t>
            </a:r>
            <a:endParaRPr 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3739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Ecossistêmica do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Milênio (ONU, 2005)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0180" y="1095986"/>
            <a:ext cx="8563640" cy="49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últimos 50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anos houve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substancial perda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diversidade da vida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Terra, em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parte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irreversível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 ganhos no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bem-estar humano e na economia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foram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alcançados ao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 de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degradação de muitos serviços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ecossistêmicos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que eventualmente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diminuirá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substancialmente os benefícios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as gerações futuras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desafio de reverter a degradação dos ecossistemas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envolve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significativas em políticas, instituições e </a:t>
            </a:r>
            <a:r>
              <a:rPr 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práticas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www.buala.org/sites/default/files/imagecache/full/2017/04/18120225_10155202328659603_50102865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1" y="969028"/>
            <a:ext cx="806185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7742"/>
            <a:ext cx="9144000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estamos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1071" y="5575213"/>
            <a:ext cx="8061857" cy="12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usado por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cientistas para descrever o período mais recente na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história da Terra.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14" name="Picture 14" descr="Resultado de imagem para lu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152400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82770" y="908720"/>
            <a:ext cx="1843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Antropoceno</a:t>
            </a:r>
            <a:endParaRPr lang="pt-B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EEA750C53C4B4984E3048B7C96E2E3" ma:contentTypeVersion="2" ma:contentTypeDescription="Crie um novo documento." ma:contentTypeScope="" ma:versionID="1b50b8cb4c93453eea959aff3fd345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391E0-4FA9-4FAA-9869-CF6C1D35ECB8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6F9315-1AC6-4A7D-A47A-DF33C2E82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8EE23-C6C0-471A-8EEF-62777C0B7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19241</TotalTime>
  <Words>833</Words>
  <Application>Microsoft Office PowerPoint</Application>
  <PresentationFormat>Apresentação na tela (4:3)</PresentationFormat>
  <Paragraphs>176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Arial Narrow</vt:lpstr>
      <vt:lpstr>Calibri</vt:lpstr>
      <vt:lpstr>Symbol</vt:lpstr>
      <vt:lpstr>Times New Roman</vt:lpstr>
      <vt:lpstr>Verdana</vt:lpstr>
      <vt:lpstr>Wingdings</vt:lpstr>
      <vt:lpstr>1_Tema do Office</vt:lpstr>
      <vt:lpstr>1_Personalizar design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CEMIG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Grupo_Cemig_05_17</dc:title>
  <dc:creator>e0099y5</dc:creator>
  <cp:lastModifiedBy>BRUNO MARCIANO LOPES</cp:lastModifiedBy>
  <cp:revision>980</cp:revision>
  <dcterms:created xsi:type="dcterms:W3CDTF">2011-02-21T14:44:46Z</dcterms:created>
  <dcterms:modified xsi:type="dcterms:W3CDTF">2018-11-29T13:10:37Z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0x0101002C0054FB6B81F443966B5B4A670089E0</vt:lpwstr>
  </property>
  <property fmtid="{D5CDD505-2E9C-101B-9397-08002B2CF9AE}" pid="3" name="ContentType">
    <vt:lpwstr>Documento</vt:lpwstr>
  </property>
</Properties>
</file>