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244588" cy="21602700"/>
  <p:notesSz cx="6858000" cy="9144000"/>
  <p:defaultTextStyle>
    <a:defPPr>
      <a:defRPr lang="en-US"/>
    </a:defPPr>
    <a:lvl1pPr marL="0" algn="l" defTabSz="292059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60297" algn="l" defTabSz="292059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920594" algn="l" defTabSz="292059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80890" algn="l" defTabSz="292059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841187" algn="l" defTabSz="292059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301484" algn="l" defTabSz="292059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761781" algn="l" defTabSz="292059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222078" algn="l" defTabSz="292059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682374" algn="l" defTabSz="292059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36" d="100"/>
          <a:sy n="36" d="100"/>
        </p:scale>
        <p:origin x="-1104" y="-60"/>
      </p:cViewPr>
      <p:guideLst>
        <p:guide orient="horz" pos="6804"/>
        <p:guide pos="123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574" y="3535443"/>
            <a:ext cx="29433441" cy="752094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574" y="11346420"/>
            <a:ext cx="29433441" cy="5215650"/>
          </a:xfrm>
        </p:spPr>
        <p:txBody>
          <a:bodyPr/>
          <a:lstStyle>
            <a:lvl1pPr marL="0" indent="0" algn="ctr">
              <a:buNone/>
              <a:defRPr sz="7700"/>
            </a:lvl1pPr>
            <a:lvl2pPr marL="1460297" indent="0" algn="ctr">
              <a:buNone/>
              <a:defRPr sz="6400"/>
            </a:lvl2pPr>
            <a:lvl3pPr marL="2920594" indent="0" algn="ctr">
              <a:buNone/>
              <a:defRPr sz="5700"/>
            </a:lvl3pPr>
            <a:lvl4pPr marL="4380890" indent="0" algn="ctr">
              <a:buNone/>
              <a:defRPr sz="5100"/>
            </a:lvl4pPr>
            <a:lvl5pPr marL="5841187" indent="0" algn="ctr">
              <a:buNone/>
              <a:defRPr sz="5100"/>
            </a:lvl5pPr>
            <a:lvl6pPr marL="7301484" indent="0" algn="ctr">
              <a:buNone/>
              <a:defRPr sz="5100"/>
            </a:lvl6pPr>
            <a:lvl7pPr marL="8761781" indent="0" algn="ctr">
              <a:buNone/>
              <a:defRPr sz="5100"/>
            </a:lvl7pPr>
            <a:lvl8pPr marL="10222078" indent="0" algn="ctr">
              <a:buNone/>
              <a:defRPr sz="5100"/>
            </a:lvl8pPr>
            <a:lvl9pPr marL="11682374" indent="0" algn="ctr">
              <a:buNone/>
              <a:defRPr sz="51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2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0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084408" y="1150144"/>
            <a:ext cx="8462114" cy="183072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8065" y="1150144"/>
            <a:ext cx="24895786" cy="183072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626" y="5385676"/>
            <a:ext cx="33848457" cy="8986122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7626" y="14456810"/>
            <a:ext cx="33848457" cy="4725589"/>
          </a:xfrm>
        </p:spPr>
        <p:txBody>
          <a:bodyPr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6029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059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3pPr>
            <a:lvl4pPr marL="438089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584118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730148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876178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0222078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168237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31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8065" y="5750719"/>
            <a:ext cx="16678950" cy="137067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67573" y="5750719"/>
            <a:ext cx="16678950" cy="1370671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177" y="1150146"/>
            <a:ext cx="33848457" cy="41755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3178" y="5295663"/>
            <a:ext cx="16602299" cy="259532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0297" indent="0">
              <a:buNone/>
              <a:defRPr sz="6400" b="1"/>
            </a:lvl2pPr>
            <a:lvl3pPr marL="2920594" indent="0">
              <a:buNone/>
              <a:defRPr sz="5700" b="1"/>
            </a:lvl3pPr>
            <a:lvl4pPr marL="4380890" indent="0">
              <a:buNone/>
              <a:defRPr sz="5100" b="1"/>
            </a:lvl4pPr>
            <a:lvl5pPr marL="5841187" indent="0">
              <a:buNone/>
              <a:defRPr sz="5100" b="1"/>
            </a:lvl5pPr>
            <a:lvl6pPr marL="7301484" indent="0">
              <a:buNone/>
              <a:defRPr sz="5100" b="1"/>
            </a:lvl6pPr>
            <a:lvl7pPr marL="8761781" indent="0">
              <a:buNone/>
              <a:defRPr sz="5100" b="1"/>
            </a:lvl7pPr>
            <a:lvl8pPr marL="10222078" indent="0">
              <a:buNone/>
              <a:defRPr sz="5100" b="1"/>
            </a:lvl8pPr>
            <a:lvl9pPr marL="11682374" indent="0">
              <a:buNone/>
              <a:defRPr sz="5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3178" y="7890986"/>
            <a:ext cx="16602299" cy="116064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867573" y="5295663"/>
            <a:ext cx="16684061" cy="259532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60297" indent="0">
              <a:buNone/>
              <a:defRPr sz="6400" b="1"/>
            </a:lvl2pPr>
            <a:lvl3pPr marL="2920594" indent="0">
              <a:buNone/>
              <a:defRPr sz="5700" b="1"/>
            </a:lvl3pPr>
            <a:lvl4pPr marL="4380890" indent="0">
              <a:buNone/>
              <a:defRPr sz="5100" b="1"/>
            </a:lvl4pPr>
            <a:lvl5pPr marL="5841187" indent="0">
              <a:buNone/>
              <a:defRPr sz="5100" b="1"/>
            </a:lvl5pPr>
            <a:lvl6pPr marL="7301484" indent="0">
              <a:buNone/>
              <a:defRPr sz="5100" b="1"/>
            </a:lvl6pPr>
            <a:lvl7pPr marL="8761781" indent="0">
              <a:buNone/>
              <a:defRPr sz="5100" b="1"/>
            </a:lvl7pPr>
            <a:lvl8pPr marL="10222078" indent="0">
              <a:buNone/>
              <a:defRPr sz="5100" b="1"/>
            </a:lvl8pPr>
            <a:lvl9pPr marL="11682374" indent="0">
              <a:buNone/>
              <a:defRPr sz="5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867573" y="7890986"/>
            <a:ext cx="16684061" cy="116064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3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0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1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179" y="1440180"/>
            <a:ext cx="12657400" cy="5040630"/>
          </a:xfrm>
        </p:spPr>
        <p:txBody>
          <a:bodyPr anchor="b"/>
          <a:lstStyle>
            <a:lvl1pPr>
              <a:defRPr sz="10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4061" y="3110390"/>
            <a:ext cx="19867573" cy="15351919"/>
          </a:xfrm>
        </p:spPr>
        <p:txBody>
          <a:bodyPr/>
          <a:lstStyle>
            <a:lvl1pPr>
              <a:defRPr sz="10200"/>
            </a:lvl1pPr>
            <a:lvl2pPr>
              <a:defRPr sz="89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3179" y="6480810"/>
            <a:ext cx="12657400" cy="12006502"/>
          </a:xfrm>
        </p:spPr>
        <p:txBody>
          <a:bodyPr/>
          <a:lstStyle>
            <a:lvl1pPr marL="0" indent="0">
              <a:buNone/>
              <a:defRPr sz="5100"/>
            </a:lvl1pPr>
            <a:lvl2pPr marL="1460297" indent="0">
              <a:buNone/>
              <a:defRPr sz="4500"/>
            </a:lvl2pPr>
            <a:lvl3pPr marL="2920594" indent="0">
              <a:buNone/>
              <a:defRPr sz="3800"/>
            </a:lvl3pPr>
            <a:lvl4pPr marL="4380890" indent="0">
              <a:buNone/>
              <a:defRPr sz="3200"/>
            </a:lvl4pPr>
            <a:lvl5pPr marL="5841187" indent="0">
              <a:buNone/>
              <a:defRPr sz="3200"/>
            </a:lvl5pPr>
            <a:lvl6pPr marL="7301484" indent="0">
              <a:buNone/>
              <a:defRPr sz="3200"/>
            </a:lvl6pPr>
            <a:lvl7pPr marL="8761781" indent="0">
              <a:buNone/>
              <a:defRPr sz="3200"/>
            </a:lvl7pPr>
            <a:lvl8pPr marL="10222078" indent="0">
              <a:buNone/>
              <a:defRPr sz="3200"/>
            </a:lvl8pPr>
            <a:lvl9pPr marL="11682374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1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179" y="1440180"/>
            <a:ext cx="12657400" cy="5040630"/>
          </a:xfrm>
        </p:spPr>
        <p:txBody>
          <a:bodyPr anchor="b"/>
          <a:lstStyle>
            <a:lvl1pPr>
              <a:defRPr sz="10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684061" y="3110390"/>
            <a:ext cx="19867573" cy="15351919"/>
          </a:xfrm>
        </p:spPr>
        <p:txBody>
          <a:bodyPr/>
          <a:lstStyle>
            <a:lvl1pPr marL="0" indent="0">
              <a:buNone/>
              <a:defRPr sz="10200"/>
            </a:lvl1pPr>
            <a:lvl2pPr marL="1460297" indent="0">
              <a:buNone/>
              <a:defRPr sz="8900"/>
            </a:lvl2pPr>
            <a:lvl3pPr marL="2920594" indent="0">
              <a:buNone/>
              <a:defRPr sz="7700"/>
            </a:lvl3pPr>
            <a:lvl4pPr marL="4380890" indent="0">
              <a:buNone/>
              <a:defRPr sz="6400"/>
            </a:lvl4pPr>
            <a:lvl5pPr marL="5841187" indent="0">
              <a:buNone/>
              <a:defRPr sz="6400"/>
            </a:lvl5pPr>
            <a:lvl6pPr marL="7301484" indent="0">
              <a:buNone/>
              <a:defRPr sz="6400"/>
            </a:lvl6pPr>
            <a:lvl7pPr marL="8761781" indent="0">
              <a:buNone/>
              <a:defRPr sz="6400"/>
            </a:lvl7pPr>
            <a:lvl8pPr marL="10222078" indent="0">
              <a:buNone/>
              <a:defRPr sz="6400"/>
            </a:lvl8pPr>
            <a:lvl9pPr marL="11682374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3179" y="6480810"/>
            <a:ext cx="12657400" cy="12006502"/>
          </a:xfrm>
        </p:spPr>
        <p:txBody>
          <a:bodyPr/>
          <a:lstStyle>
            <a:lvl1pPr marL="0" indent="0">
              <a:buNone/>
              <a:defRPr sz="5100"/>
            </a:lvl1pPr>
            <a:lvl2pPr marL="1460297" indent="0">
              <a:buNone/>
              <a:defRPr sz="4500"/>
            </a:lvl2pPr>
            <a:lvl3pPr marL="2920594" indent="0">
              <a:buNone/>
              <a:defRPr sz="3800"/>
            </a:lvl3pPr>
            <a:lvl4pPr marL="4380890" indent="0">
              <a:buNone/>
              <a:defRPr sz="3200"/>
            </a:lvl4pPr>
            <a:lvl5pPr marL="5841187" indent="0">
              <a:buNone/>
              <a:defRPr sz="3200"/>
            </a:lvl5pPr>
            <a:lvl6pPr marL="7301484" indent="0">
              <a:buNone/>
              <a:defRPr sz="3200"/>
            </a:lvl6pPr>
            <a:lvl7pPr marL="8761781" indent="0">
              <a:buNone/>
              <a:defRPr sz="3200"/>
            </a:lvl7pPr>
            <a:lvl8pPr marL="10222078" indent="0">
              <a:buNone/>
              <a:defRPr sz="3200"/>
            </a:lvl8pPr>
            <a:lvl9pPr marL="11682374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5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8066" y="1150146"/>
            <a:ext cx="33848457" cy="4175523"/>
          </a:xfrm>
          <a:prstGeom prst="rect">
            <a:avLst/>
          </a:prstGeom>
        </p:spPr>
        <p:txBody>
          <a:bodyPr vert="horz" lIns="292059" tIns="146030" rIns="292059" bIns="14603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8066" y="5750719"/>
            <a:ext cx="33848457" cy="13706715"/>
          </a:xfrm>
          <a:prstGeom prst="rect">
            <a:avLst/>
          </a:prstGeom>
        </p:spPr>
        <p:txBody>
          <a:bodyPr vert="horz" lIns="292059" tIns="146030" rIns="292059" bIns="14603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98066" y="20022504"/>
            <a:ext cx="8830032" cy="1150144"/>
          </a:xfrm>
          <a:prstGeom prst="rect">
            <a:avLst/>
          </a:prstGeom>
        </p:spPr>
        <p:txBody>
          <a:bodyPr vert="horz" lIns="292059" tIns="146030" rIns="292059" bIns="146030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70578-B8EA-4044-A64E-F3415A0487E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99770" y="20022504"/>
            <a:ext cx="13245048" cy="1150144"/>
          </a:xfrm>
          <a:prstGeom prst="rect">
            <a:avLst/>
          </a:prstGeom>
        </p:spPr>
        <p:txBody>
          <a:bodyPr vert="horz" lIns="292059" tIns="146030" rIns="292059" bIns="146030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16490" y="20022504"/>
            <a:ext cx="8830032" cy="1150144"/>
          </a:xfrm>
          <a:prstGeom prst="rect">
            <a:avLst/>
          </a:prstGeom>
        </p:spPr>
        <p:txBody>
          <a:bodyPr vert="horz" lIns="292059" tIns="146030" rIns="292059" bIns="146030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9257-F0CE-4545-AB35-B2717B63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920594" rtl="0" eaLnBrk="1" latinLnBrk="0" hangingPunct="1">
        <a:lnSpc>
          <a:spcPct val="90000"/>
        </a:lnSpc>
        <a:spcBef>
          <a:spcPct val="0"/>
        </a:spcBef>
        <a:buNone/>
        <a:defRPr sz="1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0148" indent="-730148" algn="l" defTabSz="2920594" rtl="0" eaLnBrk="1" latinLnBrk="0" hangingPunct="1">
        <a:lnSpc>
          <a:spcPct val="90000"/>
        </a:lnSpc>
        <a:spcBef>
          <a:spcPts val="3194"/>
        </a:spcBef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190445" indent="-730148" algn="l" defTabSz="2920594" rtl="0" eaLnBrk="1" latinLnBrk="0" hangingPunct="1">
        <a:lnSpc>
          <a:spcPct val="90000"/>
        </a:lnSpc>
        <a:spcBef>
          <a:spcPts val="1597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650742" indent="-730148" algn="l" defTabSz="2920594" rtl="0" eaLnBrk="1" latinLnBrk="0" hangingPunct="1">
        <a:lnSpc>
          <a:spcPct val="90000"/>
        </a:lnSpc>
        <a:spcBef>
          <a:spcPts val="1597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11039" indent="-730148" algn="l" defTabSz="2920594" rtl="0" eaLnBrk="1" latinLnBrk="0" hangingPunct="1">
        <a:lnSpc>
          <a:spcPct val="90000"/>
        </a:lnSpc>
        <a:spcBef>
          <a:spcPts val="1597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6571336" indent="-730148" algn="l" defTabSz="2920594" rtl="0" eaLnBrk="1" latinLnBrk="0" hangingPunct="1">
        <a:lnSpc>
          <a:spcPct val="90000"/>
        </a:lnSpc>
        <a:spcBef>
          <a:spcPts val="1597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8031632" indent="-730148" algn="l" defTabSz="2920594" rtl="0" eaLnBrk="1" latinLnBrk="0" hangingPunct="1">
        <a:lnSpc>
          <a:spcPct val="90000"/>
        </a:lnSpc>
        <a:spcBef>
          <a:spcPts val="1597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9491929" indent="-730148" algn="l" defTabSz="2920594" rtl="0" eaLnBrk="1" latinLnBrk="0" hangingPunct="1">
        <a:lnSpc>
          <a:spcPct val="90000"/>
        </a:lnSpc>
        <a:spcBef>
          <a:spcPts val="1597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952226" indent="-730148" algn="l" defTabSz="2920594" rtl="0" eaLnBrk="1" latinLnBrk="0" hangingPunct="1">
        <a:lnSpc>
          <a:spcPct val="90000"/>
        </a:lnSpc>
        <a:spcBef>
          <a:spcPts val="1597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2412523" indent="-730148" algn="l" defTabSz="2920594" rtl="0" eaLnBrk="1" latinLnBrk="0" hangingPunct="1">
        <a:lnSpc>
          <a:spcPct val="90000"/>
        </a:lnSpc>
        <a:spcBef>
          <a:spcPts val="1597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0594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60297" algn="l" defTabSz="2920594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920594" algn="l" defTabSz="2920594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80890" algn="l" defTabSz="2920594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841187" algn="l" defTabSz="2920594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301484" algn="l" defTabSz="2920594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761781" algn="l" defTabSz="2920594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222078" algn="l" defTabSz="2920594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682374" algn="l" defTabSz="2920594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9"/>
          <p:cNvSpPr txBox="1">
            <a:spLocks noChangeArrowheads="1"/>
          </p:cNvSpPr>
          <p:nvPr/>
        </p:nvSpPr>
        <p:spPr bwMode="auto">
          <a:xfrm>
            <a:off x="0" y="2156543"/>
            <a:ext cx="39244588" cy="3111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43473" tIns="0" rIns="1333690" bIns="666843" numCol="1" anchor="t" anchorCtr="0" compatLnSpc="1">
            <a:prstTxWarp prst="textNoShape">
              <a:avLst/>
            </a:prstTxWarp>
          </a:bodyPr>
          <a:lstStyle>
            <a:lvl1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defTabSz="4176713" rtl="0" eaLnBrk="0" fontAlgn="base" hangingPunct="0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defTabSz="4176713" rtl="0" fontAlgn="base">
              <a:spcBef>
                <a:spcPct val="0"/>
              </a:spcBef>
              <a:spcAft>
                <a:spcPct val="0"/>
              </a:spcAft>
              <a:defRPr sz="201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0" b="1" kern="0" dirty="0">
                <a:solidFill>
                  <a:schemeClr val="tx1"/>
                </a:solidFill>
                <a:latin typeface="Arial"/>
                <a:cs typeface="Arial"/>
              </a:rPr>
              <a:t>Paper ID </a:t>
            </a:r>
            <a:r>
              <a:rPr lang="en-US" sz="6000" b="1" kern="0" dirty="0">
                <a:solidFill>
                  <a:schemeClr val="tx1"/>
                </a:solidFill>
                <a:latin typeface="Arial"/>
                <a:cs typeface="Arial"/>
              </a:rPr>
              <a:t>XX</a:t>
            </a:r>
            <a:r>
              <a:rPr lang="bs-Latn-BA" sz="6000" b="1" kern="0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GB" altLang="en-US" sz="6000" b="1" kern="0" dirty="0">
                <a:solidFill>
                  <a:schemeClr val="tx1"/>
                </a:solidFill>
                <a:latin typeface="Arial"/>
                <a:cs typeface="Arial"/>
              </a:rPr>
              <a:t>How to make a great poster*</a:t>
            </a:r>
            <a:br>
              <a:rPr lang="en-GB" altLang="en-US" sz="6000" b="1" kern="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GB" altLang="en-US" sz="4000" kern="0" dirty="0">
                <a:solidFill>
                  <a:schemeClr val="tx1"/>
                </a:solidFill>
                <a:latin typeface="Arial"/>
                <a:cs typeface="Arial"/>
              </a:rPr>
              <a:t>(*replace the sentence by paper title)</a:t>
            </a:r>
          </a:p>
          <a:p>
            <a:pPr lvl="0" eaLnBrk="1" hangingPunct="1"/>
            <a:r>
              <a:rPr lang="en-GB" altLang="en-US" sz="4000" kern="0" dirty="0">
                <a:solidFill>
                  <a:schemeClr val="tx1"/>
                </a:solidFill>
                <a:latin typeface="Arial"/>
                <a:cs typeface="Arial"/>
              </a:rPr>
              <a:t>Author 1, Affiliation, </a:t>
            </a:r>
            <a:r>
              <a:rPr lang="en-GB" altLang="en-US" sz="4000" kern="0" dirty="0" smtClean="0">
                <a:solidFill>
                  <a:schemeClr val="tx1"/>
                </a:solidFill>
                <a:latin typeface="Arial"/>
                <a:cs typeface="Arial"/>
              </a:rPr>
              <a:t>Country</a:t>
            </a:r>
            <a:r>
              <a:rPr lang="bs-Latn-BA" altLang="en-US" sz="4000" kern="0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lang="en-GB" altLang="en-US" sz="4000" kern="0" dirty="0" smtClean="0">
                <a:solidFill>
                  <a:schemeClr val="tx1"/>
                </a:solidFill>
                <a:latin typeface="Arial"/>
                <a:cs typeface="Arial"/>
              </a:rPr>
              <a:t>Author </a:t>
            </a:r>
            <a:r>
              <a:rPr lang="en-GB" altLang="en-US" sz="4000" kern="0" dirty="0">
                <a:solidFill>
                  <a:schemeClr val="tx1"/>
                </a:solidFill>
                <a:latin typeface="Arial"/>
                <a:cs typeface="Arial"/>
              </a:rPr>
              <a:t>2, </a:t>
            </a:r>
            <a:r>
              <a:rPr lang="en-GB" altLang="en-US" sz="4000" kern="0" dirty="0">
                <a:solidFill>
                  <a:schemeClr val="tx1"/>
                </a:solidFill>
                <a:latin typeface="Arial"/>
                <a:cs typeface="Arial"/>
              </a:rPr>
              <a:t>Affiliation, Country	Author </a:t>
            </a:r>
            <a:r>
              <a:rPr lang="en-GB" altLang="en-US" sz="4000" kern="0" dirty="0">
                <a:solidFill>
                  <a:schemeClr val="tx1"/>
                </a:solidFill>
                <a:latin typeface="Arial"/>
                <a:cs typeface="Arial"/>
              </a:rPr>
              <a:t>3, </a:t>
            </a:r>
            <a:r>
              <a:rPr lang="en-GB" altLang="en-US" sz="4000" kern="0" dirty="0">
                <a:solidFill>
                  <a:schemeClr val="tx1"/>
                </a:solidFill>
                <a:latin typeface="Arial"/>
                <a:cs typeface="Arial"/>
              </a:rPr>
              <a:t>Affiliation, Country</a:t>
            </a:r>
            <a:endParaRPr lang="fr-FR" altLang="en-US" sz="4000" kern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928" y="10105242"/>
            <a:ext cx="12240000" cy="4269846"/>
          </a:xfrm>
          <a:prstGeom prst="rect">
            <a:avLst/>
          </a:prstGeom>
        </p:spPr>
        <p:txBody>
          <a:bodyPr wrap="square" lIns="292059" tIns="146030" rIns="292059" bIns="146030">
            <a:spAutoFit/>
          </a:bodyPr>
          <a:lstStyle/>
          <a:p>
            <a:pPr>
              <a:lnSpc>
                <a:spcPct val="90000"/>
              </a:lnSpc>
            </a:pPr>
            <a:r>
              <a:rPr lang="fr-BE" altLang="en-US" sz="5400" b="1" dirty="0" smtClean="0"/>
              <a:t>Introduction </a:t>
            </a:r>
            <a:endParaRPr lang="fr-BE" altLang="en-US" sz="5400" b="1" dirty="0"/>
          </a:p>
          <a:p>
            <a:pPr algn="just">
              <a:lnSpc>
                <a:spcPct val="90000"/>
              </a:lnSpc>
            </a:pPr>
            <a:endParaRPr lang="bs-Latn-BA" altLang="en-US" sz="4400" dirty="0" smtClean="0"/>
          </a:p>
          <a:p>
            <a:pPr algn="just">
              <a:lnSpc>
                <a:spcPct val="90000"/>
              </a:lnSpc>
            </a:pPr>
            <a:r>
              <a:rPr lang="en-US" altLang="en-US" sz="4400" dirty="0" smtClean="0"/>
              <a:t>A </a:t>
            </a:r>
            <a:r>
              <a:rPr lang="en-US" altLang="en-US" sz="4400" dirty="0"/>
              <a:t>poster should not contain too many text elements - don’t overload your poster with text. </a:t>
            </a:r>
          </a:p>
          <a:p>
            <a:pPr>
              <a:lnSpc>
                <a:spcPct val="90000"/>
              </a:lnSpc>
            </a:pPr>
            <a:endParaRPr lang="en-US" altLang="en-US" sz="4400" dirty="0" smtClean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26790086" y="5783906"/>
            <a:ext cx="12240000" cy="5917990"/>
          </a:xfrm>
          <a:prstGeom prst="rect">
            <a:avLst/>
          </a:prstGeom>
        </p:spPr>
        <p:txBody>
          <a:bodyPr wrap="square" lIns="292059" tIns="146030" rIns="292059" bIns="146030">
            <a:spAutoFit/>
          </a:bodyPr>
          <a:lstStyle/>
          <a:p>
            <a:pPr>
              <a:lnSpc>
                <a:spcPct val="90000"/>
              </a:lnSpc>
            </a:pPr>
            <a:r>
              <a:rPr lang="en-GB" altLang="en-US" sz="5400" b="1" dirty="0"/>
              <a:t>Results</a:t>
            </a:r>
            <a:r>
              <a:rPr lang="fr-BE" altLang="en-US" sz="5400" b="1" dirty="0"/>
              <a:t> and discussion </a:t>
            </a:r>
          </a:p>
          <a:p>
            <a:pPr algn="just">
              <a:lnSpc>
                <a:spcPct val="90000"/>
              </a:lnSpc>
            </a:pPr>
            <a:endParaRPr lang="bs-Latn-BA" altLang="en-US" sz="4400" dirty="0" smtClean="0"/>
          </a:p>
          <a:p>
            <a:pPr algn="just">
              <a:lnSpc>
                <a:spcPct val="90000"/>
              </a:lnSpc>
            </a:pPr>
            <a:r>
              <a:rPr lang="en-US" altLang="en-US" sz="4400" dirty="0" smtClean="0"/>
              <a:t>Indicate </a:t>
            </a:r>
            <a:r>
              <a:rPr lang="en-US" altLang="en-US" sz="4400" dirty="0" smtClean="0"/>
              <a:t>the strongest </a:t>
            </a:r>
            <a:r>
              <a:rPr lang="en-US" altLang="en-US" sz="4400" dirty="0"/>
              <a:t>messages, regarding</a:t>
            </a:r>
          </a:p>
          <a:p>
            <a:pPr algn="just">
              <a:lnSpc>
                <a:spcPct val="90000"/>
              </a:lnSpc>
            </a:pPr>
            <a:r>
              <a:rPr lang="en-US" altLang="en-US" sz="4400" dirty="0"/>
              <a:t>           - The context and the objectives of your work</a:t>
            </a:r>
          </a:p>
          <a:p>
            <a:pPr algn="just">
              <a:lnSpc>
                <a:spcPct val="90000"/>
              </a:lnSpc>
            </a:pPr>
            <a:r>
              <a:rPr lang="en-US" altLang="en-US" sz="4400" dirty="0"/>
              <a:t>           - The approach or followed methodology</a:t>
            </a:r>
          </a:p>
          <a:p>
            <a:pPr algn="just">
              <a:lnSpc>
                <a:spcPct val="90000"/>
              </a:lnSpc>
            </a:pPr>
            <a:r>
              <a:rPr lang="en-US" altLang="en-US" sz="4400" dirty="0"/>
              <a:t>           - The major results and conclusions</a:t>
            </a:r>
            <a:endParaRPr lang="fr-FR" altLang="en-US" sz="4400" dirty="0"/>
          </a:p>
          <a:p>
            <a:pPr algn="just">
              <a:lnSpc>
                <a:spcPct val="90000"/>
              </a:lnSpc>
            </a:pPr>
            <a:r>
              <a:rPr lang="fr-FR" altLang="en-US" sz="4400" dirty="0"/>
              <a:t>           - Future perspective</a:t>
            </a:r>
          </a:p>
          <a:p>
            <a:pPr>
              <a:lnSpc>
                <a:spcPct val="90000"/>
              </a:lnSpc>
            </a:pPr>
            <a:endParaRPr lang="en-US" altLang="en-US" sz="4400" dirty="0"/>
          </a:p>
        </p:txBody>
      </p:sp>
      <p:grpSp>
        <p:nvGrpSpPr>
          <p:cNvPr id="4" name="Group 3"/>
          <p:cNvGrpSpPr/>
          <p:nvPr/>
        </p:nvGrpSpPr>
        <p:grpSpPr>
          <a:xfrm>
            <a:off x="309660" y="363348"/>
            <a:ext cx="38551902" cy="2766594"/>
            <a:chOff x="309660" y="363348"/>
            <a:chExt cx="38551902" cy="2766594"/>
          </a:xfrm>
        </p:grpSpPr>
        <p:sp>
          <p:nvSpPr>
            <p:cNvPr id="10" name="TextBox 9"/>
            <p:cNvSpPr txBox="1"/>
            <p:nvPr/>
          </p:nvSpPr>
          <p:spPr>
            <a:xfrm>
              <a:off x="6626715" y="363348"/>
              <a:ext cx="25901428" cy="1477328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rgbClr val="002060"/>
                  </a:solidFill>
                </a:rPr>
                <a:t>8</a:t>
              </a:r>
              <a:r>
                <a:rPr lang="en-US" sz="4800" b="1" baseline="30000" dirty="0">
                  <a:solidFill>
                    <a:srgbClr val="002060"/>
                  </a:solidFill>
                </a:rPr>
                <a:t>th</a:t>
              </a:r>
              <a:r>
                <a:rPr lang="en-US" sz="4800" b="1" dirty="0">
                  <a:solidFill>
                    <a:srgbClr val="002060"/>
                  </a:solidFill>
                </a:rPr>
                <a:t> IEEE PES Innovative Smart Grid Technologies Conference Europe </a:t>
              </a:r>
            </a:p>
            <a:p>
              <a:pPr algn="ctr"/>
              <a:r>
                <a:rPr lang="en-US" sz="4800" b="1" dirty="0" smtClean="0">
                  <a:solidFill>
                    <a:srgbClr val="002060"/>
                  </a:solidFill>
                </a:rPr>
                <a:t>Sarajevo</a:t>
              </a:r>
              <a:r>
                <a:rPr lang="en-US" sz="4800" b="1" dirty="0">
                  <a:solidFill>
                    <a:srgbClr val="002060"/>
                  </a:solidFill>
                </a:rPr>
                <a:t>, Bosnia and Herzegovina, October 21 – 25, 2018 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939609" y="1549600"/>
              <a:ext cx="2844000" cy="158034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729563" y="363348"/>
              <a:ext cx="3131999" cy="797681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660" y="363348"/>
              <a:ext cx="2880000" cy="2664002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26790085" y="11410953"/>
            <a:ext cx="12240000" cy="8355580"/>
          </a:xfrm>
          <a:prstGeom prst="rect">
            <a:avLst/>
          </a:prstGeom>
        </p:spPr>
        <p:txBody>
          <a:bodyPr wrap="square" lIns="292059" tIns="146030" rIns="292059" bIns="146030">
            <a:spAutoFit/>
          </a:bodyPr>
          <a:lstStyle/>
          <a:p>
            <a:pPr>
              <a:lnSpc>
                <a:spcPct val="90000"/>
              </a:lnSpc>
            </a:pPr>
            <a:r>
              <a:rPr lang="bs-Latn-BA" altLang="en-US" sz="5400" b="1" dirty="0" smtClean="0"/>
              <a:t>Conclusion</a:t>
            </a:r>
            <a:endParaRPr lang="fr-BE" altLang="en-US" sz="5400" b="1" dirty="0"/>
          </a:p>
          <a:p>
            <a:pPr algn="just">
              <a:lnSpc>
                <a:spcPct val="90000"/>
              </a:lnSpc>
            </a:pPr>
            <a:endParaRPr lang="bs-Latn-BA" altLang="en-US" sz="4400" dirty="0" smtClean="0"/>
          </a:p>
          <a:p>
            <a:pPr algn="just">
              <a:lnSpc>
                <a:spcPct val="90000"/>
              </a:lnSpc>
            </a:pPr>
            <a:r>
              <a:rPr lang="en-US" altLang="en-US" sz="4400" dirty="0" smtClean="0"/>
              <a:t>A </a:t>
            </a:r>
            <a:r>
              <a:rPr lang="en-US" altLang="en-US" sz="4400" dirty="0"/>
              <a:t>TV display of about 49” (inches) ONLY will be provided. Poster presentation will be given in form of Power Point single slide on TV display. </a:t>
            </a:r>
          </a:p>
          <a:p>
            <a:pPr>
              <a:lnSpc>
                <a:spcPct val="90000"/>
              </a:lnSpc>
            </a:pPr>
            <a:endParaRPr lang="en-US" altLang="en-US" sz="4400" dirty="0"/>
          </a:p>
          <a:p>
            <a:pPr algn="just">
              <a:lnSpc>
                <a:spcPct val="90000"/>
              </a:lnSpc>
            </a:pPr>
            <a:r>
              <a:rPr lang="en-US" altLang="en-US" sz="4400" b="1" dirty="0">
                <a:solidFill>
                  <a:srgbClr val="0070C0"/>
                </a:solidFill>
              </a:rPr>
              <a:t>It is highly recommended to use the present template .</a:t>
            </a:r>
            <a:r>
              <a:rPr lang="en-US" altLang="en-US" sz="4400" b="1" dirty="0" err="1">
                <a:solidFill>
                  <a:srgbClr val="0070C0"/>
                </a:solidFill>
              </a:rPr>
              <a:t>ppt</a:t>
            </a:r>
            <a:r>
              <a:rPr lang="en-US" altLang="en-US" sz="4400" b="1" dirty="0">
                <a:solidFill>
                  <a:srgbClr val="0070C0"/>
                </a:solidFill>
              </a:rPr>
              <a:t> format</a:t>
            </a:r>
            <a:r>
              <a:rPr lang="en-US" altLang="en-US" sz="4400" dirty="0">
                <a:solidFill>
                  <a:srgbClr val="0070C0"/>
                </a:solidFill>
              </a:rPr>
              <a:t>. Do not print your poster. </a:t>
            </a:r>
          </a:p>
          <a:p>
            <a:pPr>
              <a:lnSpc>
                <a:spcPct val="90000"/>
              </a:lnSpc>
            </a:pPr>
            <a:endParaRPr lang="en-US" altLang="en-US" sz="44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4400" dirty="0">
                <a:solidFill>
                  <a:srgbClr val="0070C0"/>
                </a:solidFill>
              </a:rPr>
              <a:t>Submit it as a</a:t>
            </a:r>
            <a:r>
              <a:rPr lang="bs-Latn-BA" altLang="en-US" sz="4400" dirty="0">
                <a:solidFill>
                  <a:srgbClr val="0070C0"/>
                </a:solidFill>
              </a:rPr>
              <a:t> .ppt and </a:t>
            </a:r>
            <a:r>
              <a:rPr lang="en-US" altLang="en-US" sz="4400" dirty="0">
                <a:solidFill>
                  <a:srgbClr val="0070C0"/>
                </a:solidFill>
              </a:rPr>
              <a:t>.</a:t>
            </a:r>
            <a:r>
              <a:rPr lang="en-US" altLang="en-US" sz="4400" dirty="0" err="1">
                <a:solidFill>
                  <a:srgbClr val="0070C0"/>
                </a:solidFill>
              </a:rPr>
              <a:t>pdf</a:t>
            </a:r>
            <a:r>
              <a:rPr lang="en-US" altLang="en-US" sz="4400" dirty="0">
                <a:solidFill>
                  <a:srgbClr val="0070C0"/>
                </a:solidFill>
              </a:rPr>
              <a:t> file by e-mail to: </a:t>
            </a:r>
          </a:p>
          <a:p>
            <a:pPr>
              <a:lnSpc>
                <a:spcPct val="90000"/>
              </a:lnSpc>
            </a:pPr>
            <a:endParaRPr lang="en-US" altLang="en-US" sz="4400" dirty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4400" dirty="0">
                <a:solidFill>
                  <a:srgbClr val="0070C0"/>
                </a:solidFill>
              </a:rPr>
              <a:t>2018isgteurope@gmail.com. </a:t>
            </a:r>
          </a:p>
          <a:p>
            <a:pPr>
              <a:lnSpc>
                <a:spcPct val="90000"/>
              </a:lnSpc>
            </a:pPr>
            <a:endParaRPr lang="en-US" altLang="en-US" sz="4400" dirty="0"/>
          </a:p>
        </p:txBody>
      </p:sp>
      <p:sp>
        <p:nvSpPr>
          <p:cNvPr id="15" name="Rectangle 14"/>
          <p:cNvSpPr/>
          <p:nvPr/>
        </p:nvSpPr>
        <p:spPr>
          <a:xfrm>
            <a:off x="13484590" y="5767141"/>
            <a:ext cx="12240000" cy="6098039"/>
          </a:xfrm>
          <a:prstGeom prst="rect">
            <a:avLst/>
          </a:prstGeom>
        </p:spPr>
        <p:txBody>
          <a:bodyPr wrap="square" lIns="292059" tIns="146030" rIns="292059" bIns="14603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5400" b="1" dirty="0" smtClean="0"/>
              <a:t>Methodology</a:t>
            </a:r>
            <a:endParaRPr lang="en-US" altLang="en-US" sz="5400" b="1" dirty="0"/>
          </a:p>
          <a:p>
            <a:pPr algn="just">
              <a:lnSpc>
                <a:spcPct val="90000"/>
              </a:lnSpc>
            </a:pPr>
            <a:endParaRPr lang="bs-Latn-BA" altLang="en-US" sz="4400" dirty="0" smtClean="0"/>
          </a:p>
          <a:p>
            <a:pPr algn="just">
              <a:lnSpc>
                <a:spcPct val="90000"/>
              </a:lnSpc>
            </a:pPr>
            <a:r>
              <a:rPr lang="en-US" altLang="en-US" sz="4400" dirty="0" smtClean="0"/>
              <a:t>Pictures</a:t>
            </a:r>
            <a:r>
              <a:rPr lang="en-US" altLang="en-US" sz="4400" dirty="0"/>
              <a:t>, photographs, figures, graphics, </a:t>
            </a:r>
            <a:r>
              <a:rPr lang="en-US" altLang="en-US" sz="4400" dirty="0" smtClean="0"/>
              <a:t>workflow </a:t>
            </a:r>
            <a:r>
              <a:rPr lang="en-US" altLang="en-US" sz="4400" dirty="0"/>
              <a:t>diagrams </a:t>
            </a:r>
            <a:r>
              <a:rPr lang="en-US" altLang="en-US" sz="4400" dirty="0" smtClean="0"/>
              <a:t>etc</a:t>
            </a:r>
            <a:r>
              <a:rPr lang="en-US" altLang="en-US" sz="4400" dirty="0"/>
              <a:t>. are usually easier </a:t>
            </a:r>
            <a:r>
              <a:rPr lang="en-US" altLang="en-US" sz="4400" dirty="0" smtClean="0"/>
              <a:t>and </a:t>
            </a:r>
            <a:r>
              <a:rPr lang="en-US" altLang="en-US" sz="4400" dirty="0"/>
              <a:t>more visually appealing, rather than long </a:t>
            </a:r>
            <a:r>
              <a:rPr lang="en-US" altLang="en-US" sz="4400" dirty="0" smtClean="0"/>
              <a:t>text blocks. </a:t>
            </a:r>
            <a:endParaRPr lang="bs-Latn-BA" altLang="en-US" sz="4400" dirty="0" smtClean="0"/>
          </a:p>
          <a:p>
            <a:pPr algn="just">
              <a:lnSpc>
                <a:spcPct val="90000"/>
              </a:lnSpc>
            </a:pPr>
            <a:endParaRPr lang="bs-Latn-BA" altLang="en-US" sz="4400" dirty="0"/>
          </a:p>
          <a:p>
            <a:pPr algn="just">
              <a:lnSpc>
                <a:spcPct val="90000"/>
              </a:lnSpc>
            </a:pPr>
            <a:r>
              <a:rPr lang="en-US" altLang="en-US" sz="4400" dirty="0" smtClean="0"/>
              <a:t>Be </a:t>
            </a:r>
            <a:r>
              <a:rPr lang="en-US" altLang="en-US" sz="4400" dirty="0" smtClean="0"/>
              <a:t>reasonably creative and keep it visually acceptable! 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pic>
        <p:nvPicPr>
          <p:cNvPr id="16" name="Picture 75" descr="MCj031062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3352" y="11447894"/>
            <a:ext cx="6502476" cy="480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82928" y="5783906"/>
            <a:ext cx="12240000" cy="3660449"/>
          </a:xfrm>
          <a:prstGeom prst="rect">
            <a:avLst/>
          </a:prstGeom>
        </p:spPr>
        <p:txBody>
          <a:bodyPr wrap="square" lIns="292059" tIns="146030" rIns="292059" bIns="146030">
            <a:spAutoFit/>
          </a:bodyPr>
          <a:lstStyle/>
          <a:p>
            <a:pPr>
              <a:lnSpc>
                <a:spcPct val="90000"/>
              </a:lnSpc>
            </a:pPr>
            <a:r>
              <a:rPr lang="bs-Latn-BA" altLang="en-US" sz="5400" b="1" dirty="0" smtClean="0"/>
              <a:t>Abstract</a:t>
            </a:r>
            <a:endParaRPr lang="fr-BE" altLang="en-US" sz="5400" b="1" dirty="0"/>
          </a:p>
          <a:p>
            <a:pPr>
              <a:lnSpc>
                <a:spcPct val="90000"/>
              </a:lnSpc>
            </a:pPr>
            <a:endParaRPr lang="bs-Latn-BA" altLang="en-US" sz="4400" b="1" i="1" dirty="0" smtClean="0"/>
          </a:p>
          <a:p>
            <a:pPr>
              <a:lnSpc>
                <a:spcPct val="90000"/>
              </a:lnSpc>
            </a:pPr>
            <a:r>
              <a:rPr lang="bs-Latn-BA" altLang="en-US" sz="4400" b="1" i="1" dirty="0" smtClean="0"/>
              <a:t>This paper ......</a:t>
            </a:r>
            <a:endParaRPr lang="en-US" altLang="en-US" sz="4400" b="1" i="1" dirty="0"/>
          </a:p>
          <a:p>
            <a:pPr>
              <a:lnSpc>
                <a:spcPct val="90000"/>
              </a:lnSpc>
            </a:pPr>
            <a:endParaRPr lang="en-US" altLang="en-US" sz="4400" b="1" i="1" dirty="0" smtClean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8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194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Elvisa Becirovic</dc:creator>
  <cp:lastModifiedBy>USER</cp:lastModifiedBy>
  <cp:revision>20</cp:revision>
  <dcterms:created xsi:type="dcterms:W3CDTF">2018-08-28T12:48:53Z</dcterms:created>
  <dcterms:modified xsi:type="dcterms:W3CDTF">2018-09-20T11:39:06Z</dcterms:modified>
</cp:coreProperties>
</file>