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4" r:id="rId4"/>
    <p:sldId id="258" r:id="rId5"/>
    <p:sldId id="261" r:id="rId6"/>
    <p:sldId id="263" r:id="rId7"/>
    <p:sldId id="264" r:id="rId8"/>
    <p:sldId id="262" r:id="rId9"/>
    <p:sldId id="266" r:id="rId10"/>
    <p:sldId id="268" r:id="rId11"/>
    <p:sldId id="267" r:id="rId12"/>
    <p:sldId id="269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B8F1-32C4-4FA6-8475-9736D3D6E897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F55A-A4D5-4B86-8122-8AFC95685EE5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A766-C7D8-4D98-ACCC-A19565F1367B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B409-A68F-45CE-BA1A-AB9D1DC02882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853B-E912-45C7-84AE-E7FB77CE837C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998C-1701-446A-9C46-D70577BCF9E9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91E7-AFA4-4D48-BA7B-D775766DCBAE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363A-8EF7-4FF5-8770-A37D92B16B0D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F787-0912-409D-AAE9-FD1773A7772B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AC5-C6B8-433A-9C87-46EDF975B513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1F0A5-EDB1-44ED-A710-B04655A3E7C2}" type="datetime1">
              <a:rPr lang="en-US"/>
              <a:pPr>
                <a:defRPr/>
              </a:pPr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Benchmarking Quasi-Steady State Cascading Outage Analysis Methodologies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IEEE Working Group on Understanding, Prediction, Mitigation and Restoration of Cascading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F976-0E6E-42BB-90F5-0E55FD38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1267A-46A2-48CE-B83C-4C1883DD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 system: </a:t>
            </a:r>
            <a:r>
              <a:rPr lang="en-US" dirty="0"/>
              <a:t>IEEE 3-area RTS (1996)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C4E33-41BF-4402-9039-EB8C5CF1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E21FAE-829F-4F97-8D1D-84393116D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0093"/>
            <a:ext cx="6954074" cy="39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75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3516-2B1E-40FC-911F-C99324F7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4F3BC-D642-45E3-BAD7-0CFC5D07E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Metrics</a:t>
            </a:r>
          </a:p>
          <a:p>
            <a:pPr lvl="1"/>
            <a:r>
              <a:rPr lang="en-US" dirty="0"/>
              <a:t>Expected demand loss</a:t>
            </a:r>
          </a:p>
          <a:p>
            <a:pPr lvl="1"/>
            <a:r>
              <a:rPr lang="en-US" dirty="0"/>
              <a:t>Distribution of demand loss</a:t>
            </a:r>
          </a:p>
          <a:p>
            <a:pPr lvl="2"/>
            <a:r>
              <a:rPr lang="en-US" dirty="0"/>
              <a:t>Non-linearity: one large blackout does not have the same impact as multiple events equivalent in EENS</a:t>
            </a:r>
          </a:p>
          <a:p>
            <a:pPr lvl="1"/>
            <a:r>
              <a:rPr lang="en-US" dirty="0"/>
              <a:t>Distribution of line outages</a:t>
            </a:r>
          </a:p>
          <a:p>
            <a:pPr lvl="1"/>
            <a:r>
              <a:rPr lang="en-US" dirty="0"/>
              <a:t>Critical lines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37490-1C82-4763-81D5-DFC71D72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5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10804-1485-4418-8CDA-BAA56DFD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4AC3F-F237-4F04-B549-25FE4DED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Demand loss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BFFC9-3C69-41AC-B63B-4915C9E1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371B196D-1540-43FD-8723-9D41D28E1B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146511"/>
              </p:ext>
            </p:extLst>
          </p:nvPr>
        </p:nvGraphicFramePr>
        <p:xfrm>
          <a:off x="152400" y="2831941"/>
          <a:ext cx="3505125" cy="206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8340">
                  <a:extLst>
                    <a:ext uri="{9D8B030D-6E8A-4147-A177-3AD203B41FA5}">
                      <a16:colId xmlns:a16="http://schemas.microsoft.com/office/drawing/2014/main" val="2073400818"/>
                    </a:ext>
                  </a:extLst>
                </a:gridCol>
                <a:gridCol w="2066785">
                  <a:extLst>
                    <a:ext uri="{9D8B030D-6E8A-4147-A177-3AD203B41FA5}">
                      <a16:colId xmlns:a16="http://schemas.microsoft.com/office/drawing/2014/main" val="813946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Methodology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Expected demand loss (MW/year)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4356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Manchester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189.4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82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DC OPA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130.7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99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Practice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250.5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8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PSS/E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79.8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443124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55A276E-5513-4D7D-9DEF-0737BE6BE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15" y="1981201"/>
            <a:ext cx="5277261" cy="421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024B54-F3A0-4ABD-8E16-69C84CE05943}"/>
              </a:ext>
            </a:extLst>
          </p:cNvPr>
          <p:cNvSpPr txBox="1"/>
          <p:nvPr/>
        </p:nvSpPr>
        <p:spPr>
          <a:xfrm>
            <a:off x="4419600" y="2667000"/>
            <a:ext cx="22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Conditional probability, given that demand loss occurred in the system</a:t>
            </a:r>
          </a:p>
        </p:txBody>
      </p:sp>
    </p:spTree>
    <p:extLst>
      <p:ext uri="{BB962C8B-B14F-4D97-AF65-F5344CB8AC3E}">
        <p14:creationId xmlns:p14="http://schemas.microsoft.com/office/powerpoint/2010/main" val="3332240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2965-D8D1-41C1-8256-23CFD9B8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D167-E372-4E76-AF85-E24C96FD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Distribution of line outages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F2984-13F9-4309-98B4-7D5B317F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974CC6A-9475-40AA-874B-75171C7A8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497939"/>
            <a:ext cx="4800600" cy="381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97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990A-437E-40C7-B65E-E7C90F98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B698-BEA5-43F8-AC71-295F65670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Critical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6FE972-1586-4C02-AB12-C1381E46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D77BE17E-D5C8-4C4A-BC88-16E7B2E8F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133600"/>
            <a:ext cx="8122360" cy="407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1FD24A-6D33-4F16-8FDD-06C99B0F68E5}"/>
              </a:ext>
            </a:extLst>
          </p:cNvPr>
          <p:cNvSpPr txBox="1"/>
          <p:nvPr/>
        </p:nvSpPr>
        <p:spPr>
          <a:xfrm>
            <a:off x="838200" y="4178487"/>
            <a:ext cx="766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Different mechanisms modelled, different criteria to select critical lines, …</a:t>
            </a:r>
          </a:p>
        </p:txBody>
      </p:sp>
    </p:spTree>
    <p:extLst>
      <p:ext uri="{BB962C8B-B14F-4D97-AF65-F5344CB8AC3E}">
        <p14:creationId xmlns:p14="http://schemas.microsoft.com/office/powerpoint/2010/main" val="1182765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EC46-9174-464F-B11F-D152FCA8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&amp; perspectives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0228B-42C5-4A77-8B42-420207186E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6A609-F59E-4C7A-8396-D8EEC71A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E44AA-0150-4A50-A27C-0310240D41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53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74A09-1A45-4755-A776-26A736AA4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&amp;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AB69F-A11B-47D6-9816-0DE296642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2000" dirty="0"/>
              <a:t>Results: estimation of the average risk is of the same order of magnitude for the different methodologies, but large variation in distributions and in critical elements</a:t>
            </a:r>
          </a:p>
          <a:p>
            <a:r>
              <a:rPr lang="en-US" sz="2000" dirty="0"/>
              <a:t>Conclusions about planning and operation actions to take: strongly rely on the specific cascading outage analysis methodology used</a:t>
            </a:r>
          </a:p>
          <a:p>
            <a:pPr lvl="1"/>
            <a:r>
              <a:rPr lang="en-US" sz="1800" dirty="0"/>
              <a:t>Major barrier hampering the use of assessment of the risk of cascading outage in planning and operation processes</a:t>
            </a:r>
          </a:p>
          <a:p>
            <a:r>
              <a:rPr lang="en-US" sz="2000" dirty="0"/>
              <a:t>Additional R&amp;D work needed to narrow down the range of results obtained from the different QSS cascading outage methodologies </a:t>
            </a:r>
          </a:p>
          <a:p>
            <a:pPr lvl="1"/>
            <a:r>
              <a:rPr lang="en-US" sz="1800" dirty="0"/>
              <a:t>Clarification of the simulation objectives (e.g. risk assessment or NERC TPL compliance)</a:t>
            </a:r>
          </a:p>
          <a:p>
            <a:pPr lvl="1"/>
            <a:r>
              <a:rPr lang="en-US" sz="1800" dirty="0"/>
              <a:t>Cascading phenomena to model, level of detail, uncertainties to consider, linked data and sampling strategies</a:t>
            </a:r>
          </a:p>
          <a:p>
            <a:pPr lvl="1"/>
            <a:r>
              <a:rPr lang="en-US" sz="1800" dirty="0"/>
              <a:t>Result interpretation and metrics</a:t>
            </a:r>
          </a:p>
          <a:p>
            <a:pPr lvl="1"/>
            <a:r>
              <a:rPr lang="en-US" sz="1800" dirty="0"/>
              <a:t>Validation with observed cascading statistics</a:t>
            </a:r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CCCBE-B2B5-4454-BF08-24CA7F2B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8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Planners and operators must ensure the security of power systems</a:t>
            </a:r>
          </a:p>
          <a:p>
            <a:pPr lvl="1" eaLnBrk="1" hangingPunct="1"/>
            <a:r>
              <a:rPr lang="en-US" sz="2000" dirty="0"/>
              <a:t>Must be able to withstand disturbances, to some extent</a:t>
            </a:r>
          </a:p>
          <a:p>
            <a:pPr eaLnBrk="1" hangingPunct="1"/>
            <a:r>
              <a:rPr lang="en-US" sz="2400" dirty="0"/>
              <a:t>Traditional way: deterministic criteria</a:t>
            </a:r>
          </a:p>
          <a:p>
            <a:pPr lvl="1" eaLnBrk="1" hangingPunct="1"/>
            <a:r>
              <a:rPr lang="en-US" sz="2000" dirty="0"/>
              <a:t>The power system must be secure against a range of events</a:t>
            </a:r>
          </a:p>
          <a:p>
            <a:pPr lvl="1" eaLnBrk="1" hangingPunct="1"/>
            <a:r>
              <a:rPr lang="en-US" sz="2000" dirty="0"/>
              <a:t>E.g. N-1 security criterion </a:t>
            </a:r>
          </a:p>
          <a:p>
            <a:pPr lvl="1" eaLnBrk="1" hangingPunct="1"/>
            <a:r>
              <a:rPr lang="en-US" sz="2000" dirty="0"/>
              <a:t>Two types of analyses</a:t>
            </a:r>
          </a:p>
          <a:p>
            <a:pPr lvl="2" eaLnBrk="1" hangingPunct="1"/>
            <a:r>
              <a:rPr lang="en-US" sz="1800" dirty="0"/>
              <a:t>Quasi-steady-state (power flow)</a:t>
            </a:r>
          </a:p>
          <a:p>
            <a:pPr lvl="2" eaLnBrk="1" hangingPunct="1"/>
            <a:r>
              <a:rPr lang="en-US" sz="1800" dirty="0"/>
              <a:t>Dynamic</a:t>
            </a:r>
          </a:p>
          <a:p>
            <a:pPr lvl="1" eaLnBrk="1" hangingPunct="1"/>
            <a:r>
              <a:rPr lang="en-US" sz="2000" dirty="0"/>
              <a:t>Various tools with some differences (especially for dynamic analysis), but confidence that they will lead to the (nearly) same conclusions (in the large majority of cases)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3C9F2-7F4D-42BE-BA0C-F0D2AB57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D7B74-E75B-490E-A098-FC8AFDD93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GB" sz="2400" dirty="0"/>
              <a:t>Trend to complement (or to replace) deterministic security criteria by probabilistic security criteria</a:t>
            </a:r>
          </a:p>
          <a:p>
            <a:r>
              <a:rPr lang="en-GB" sz="2400" dirty="0"/>
              <a:t>Estimation of the risk for unsecure contingencies?</a:t>
            </a:r>
          </a:p>
          <a:p>
            <a:pPr lvl="1"/>
            <a:r>
              <a:rPr lang="en-GB" sz="2000" dirty="0"/>
              <a:t>Need to simulate what happens after → simulation of cascading outages</a:t>
            </a:r>
          </a:p>
          <a:p>
            <a:r>
              <a:rPr lang="en-GB" sz="2400" dirty="0"/>
              <a:t>Several existing methodologies/tools</a:t>
            </a:r>
          </a:p>
          <a:p>
            <a:r>
              <a:rPr lang="en-US" sz="2400" dirty="0"/>
              <a:t>Does a power system engineer reach the same conclusions about the risk of cascading outage and the needed remedial actions using the different tools?</a:t>
            </a:r>
          </a:p>
          <a:p>
            <a:pPr lvl="1"/>
            <a:r>
              <a:rPr lang="en-US" sz="2000" dirty="0"/>
              <a:t>Overall risk, criticalities, etc.</a:t>
            </a:r>
          </a:p>
          <a:p>
            <a:r>
              <a:rPr lang="en-US" sz="2400" b="1" dirty="0"/>
              <a:t>Necessity to benchmark cascading outage analysis methodologies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DECDF-0984-4445-9EC0-61E4C852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9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78A7-AD88-4676-B376-CC3475AC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C6AA-33FB-4B06-8486-DD0DFDCCA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GB" dirty="0"/>
              <a:t>Methodologies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Conclusions &amp; perspectives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B6674-60FB-44EB-86D0-C799F8D3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3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64C4-E2AE-454F-9DDB-B0B2B327A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BC06F-9EE6-495B-B719-34A4215DA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D8705-5A12-403F-B521-05EB01E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E44AA-0150-4A50-A27C-0310240D41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51483-1A57-4996-8E8D-879281AA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66ED2-52A6-4D3E-927E-293D2C1A7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Classification of methodologies according to the way electrical variables are computed after each cascading event</a:t>
            </a:r>
          </a:p>
          <a:p>
            <a:pPr lvl="1"/>
            <a:r>
              <a:rPr lang="en-US" sz="2400" b="1" dirty="0"/>
              <a:t>Static computation (QSS methodologies)</a:t>
            </a:r>
          </a:p>
          <a:p>
            <a:pPr lvl="1"/>
            <a:r>
              <a:rPr lang="en-US" sz="2400" dirty="0"/>
              <a:t>Dynamic computation (dynamic methodologies)</a:t>
            </a:r>
          </a:p>
          <a:p>
            <a:pPr lvl="1"/>
            <a:r>
              <a:rPr lang="en-US" sz="2400" dirty="0"/>
              <a:t>Combination of both (hybrid methodologies)</a:t>
            </a:r>
          </a:p>
          <a:p>
            <a:endParaRPr lang="en-GB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EA349-8C12-4743-A229-2472A62E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0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63C7C-6DCD-4998-A0DD-2C45740A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F0991-AEBB-4F1B-A60C-B868C2F8C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/>
              <a:t>Many QSS cascading outage analysis methodologies</a:t>
            </a:r>
          </a:p>
          <a:p>
            <a:pPr lvl="1"/>
            <a:r>
              <a:rPr lang="en-US" dirty="0"/>
              <a:t>Follow a similar pattern</a:t>
            </a:r>
          </a:p>
          <a:p>
            <a:pPr lvl="1"/>
            <a:r>
              <a:rPr lang="en-US" dirty="0"/>
              <a:t>But specificities in the implementation…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E277F-2B00-482B-8407-0BBA937B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A26CC2-8A6A-49DA-9533-E1AA60A8E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600200"/>
            <a:ext cx="2921659" cy="34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5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1AFB-E82F-42F9-84F3-57E6C7C33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D6FE2-1B7A-41FB-BF69-DD37DF78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F32657B3-F44E-40ED-911B-E4BCFA32B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571372"/>
              </p:ext>
            </p:extLst>
          </p:nvPr>
        </p:nvGraphicFramePr>
        <p:xfrm>
          <a:off x="457200" y="2057400"/>
          <a:ext cx="8501233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491">
                  <a:extLst>
                    <a:ext uri="{9D8B030D-6E8A-4147-A177-3AD203B41FA5}">
                      <a16:colId xmlns:a16="http://schemas.microsoft.com/office/drawing/2014/main" val="1597150152"/>
                    </a:ext>
                  </a:extLst>
                </a:gridCol>
                <a:gridCol w="802765">
                  <a:extLst>
                    <a:ext uri="{9D8B030D-6E8A-4147-A177-3AD203B41FA5}">
                      <a16:colId xmlns:a16="http://schemas.microsoft.com/office/drawing/2014/main" val="1619247063"/>
                    </a:ext>
                  </a:extLst>
                </a:gridCol>
                <a:gridCol w="1978361">
                  <a:extLst>
                    <a:ext uri="{9D8B030D-6E8A-4147-A177-3AD203B41FA5}">
                      <a16:colId xmlns:a16="http://schemas.microsoft.com/office/drawing/2014/main" val="1633407401"/>
                    </a:ext>
                  </a:extLst>
                </a:gridCol>
                <a:gridCol w="1416872">
                  <a:extLst>
                    <a:ext uri="{9D8B030D-6E8A-4147-A177-3AD203B41FA5}">
                      <a16:colId xmlns:a16="http://schemas.microsoft.com/office/drawing/2014/main" val="3829769658"/>
                    </a:ext>
                  </a:extLst>
                </a:gridCol>
                <a:gridCol w="1416872">
                  <a:extLst>
                    <a:ext uri="{9D8B030D-6E8A-4147-A177-3AD203B41FA5}">
                      <a16:colId xmlns:a16="http://schemas.microsoft.com/office/drawing/2014/main" val="776450613"/>
                    </a:ext>
                  </a:extLst>
                </a:gridCol>
                <a:gridCol w="1416872">
                  <a:extLst>
                    <a:ext uri="{9D8B030D-6E8A-4147-A177-3AD203B41FA5}">
                      <a16:colId xmlns:a16="http://schemas.microsoft.com/office/drawing/2014/main" val="3406744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Consideration of initiating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Selection of the ulterior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Contingency list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Cascading mechanisms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478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Manchester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Monte Carlo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OL,HF,FI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28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Monte Carlo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489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Practice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Enumeration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OL,HF,VV,FI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894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Deterministic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Deterministic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Enumeration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2424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OL,VV,VI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8262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Transmission 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Deterministic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Enumeration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2424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OL,VV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83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PSS/E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Probabilistic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Deterministic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Enumeration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2424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OL,VV,VI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23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TransCare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Deterministic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Deterministic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Enumeration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2424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OL,VV,VI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0093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D1EB51A-2DB8-4306-AEB6-A0EAA8C76D00}"/>
              </a:ext>
            </a:extLst>
          </p:cNvPr>
          <p:cNvSpPr txBox="1"/>
          <p:nvPr/>
        </p:nvSpPr>
        <p:spPr>
          <a:xfrm>
            <a:off x="954663" y="5181600"/>
            <a:ext cx="72346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OL=Line Overloads, HF=Hidden Failures, VV=Voltage Violations, VI=Voltage Instability, FI=Frequency Instability</a:t>
            </a:r>
          </a:p>
        </p:txBody>
      </p:sp>
    </p:spTree>
    <p:extLst>
      <p:ext uri="{BB962C8B-B14F-4D97-AF65-F5344CB8AC3E}">
        <p14:creationId xmlns:p14="http://schemas.microsoft.com/office/powerpoint/2010/main" val="395049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6467-BABE-462A-A49F-3252D73C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7A92-5F00-4832-A6A2-2D7C8B007C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8F785-5278-4EB5-889B-2F141FB0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E44AA-0150-4A50-A27C-0310240D41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1986"/>
      </p:ext>
    </p:extLst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4563</TotalTime>
  <Words>613</Words>
  <Application>Microsoft Office PowerPoint</Application>
  <PresentationFormat>On-screen Show (4:3)</PresentationFormat>
  <Paragraphs>140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2010-IEEE-PES-Template-Office07-V2</vt:lpstr>
      <vt:lpstr>Benchmarking Quasi-Steady State Cascading Outage Analysis Methodologies</vt:lpstr>
      <vt:lpstr>Introduction</vt:lpstr>
      <vt:lpstr>Introduction</vt:lpstr>
      <vt:lpstr>Agenda</vt:lpstr>
      <vt:lpstr>Methodologies</vt:lpstr>
      <vt:lpstr>Methodologies</vt:lpstr>
      <vt:lpstr>Methodologies</vt:lpstr>
      <vt:lpstr>Methodologies</vt:lpstr>
      <vt:lpstr>results</vt:lpstr>
      <vt:lpstr>Results</vt:lpstr>
      <vt:lpstr>Results</vt:lpstr>
      <vt:lpstr>Results</vt:lpstr>
      <vt:lpstr>Results</vt:lpstr>
      <vt:lpstr>Results</vt:lpstr>
      <vt:lpstr>Conclusions &amp; perspectives</vt:lpstr>
      <vt:lpstr>Conclusions &amp; perspectives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Henneaux Pierre</cp:lastModifiedBy>
  <cp:revision>19</cp:revision>
  <dcterms:created xsi:type="dcterms:W3CDTF">2010-10-12T18:25:44Z</dcterms:created>
  <dcterms:modified xsi:type="dcterms:W3CDTF">2018-06-11T07:49:32Z</dcterms:modified>
</cp:coreProperties>
</file>