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394" r:id="rId3"/>
    <p:sldId id="384" r:id="rId4"/>
    <p:sldId id="385" r:id="rId5"/>
    <p:sldId id="387" r:id="rId6"/>
    <p:sldId id="389" r:id="rId7"/>
    <p:sldId id="465" r:id="rId8"/>
    <p:sldId id="468" r:id="rId9"/>
    <p:sldId id="476" r:id="rId10"/>
    <p:sldId id="477" r:id="rId11"/>
    <p:sldId id="481" r:id="rId12"/>
    <p:sldId id="469" r:id="rId13"/>
    <p:sldId id="392" r:id="rId14"/>
    <p:sldId id="391" r:id="rId15"/>
    <p:sldId id="466" r:id="rId16"/>
    <p:sldId id="400" r:id="rId17"/>
    <p:sldId id="407" r:id="rId18"/>
    <p:sldId id="462" r:id="rId19"/>
    <p:sldId id="401" r:id="rId20"/>
    <p:sldId id="402" r:id="rId21"/>
    <p:sldId id="403" r:id="rId22"/>
    <p:sldId id="404" r:id="rId23"/>
    <p:sldId id="405" r:id="rId24"/>
    <p:sldId id="406" r:id="rId25"/>
    <p:sldId id="409" r:id="rId26"/>
    <p:sldId id="408" r:id="rId27"/>
    <p:sldId id="410" r:id="rId28"/>
    <p:sldId id="411" r:id="rId29"/>
    <p:sldId id="412" r:id="rId30"/>
    <p:sldId id="439" r:id="rId31"/>
    <p:sldId id="413" r:id="rId32"/>
    <p:sldId id="451" r:id="rId33"/>
    <p:sldId id="452" r:id="rId34"/>
    <p:sldId id="453" r:id="rId35"/>
    <p:sldId id="460" r:id="rId36"/>
    <p:sldId id="461" r:id="rId37"/>
    <p:sldId id="456" r:id="rId38"/>
    <p:sldId id="457" r:id="rId39"/>
    <p:sldId id="458" r:id="rId40"/>
    <p:sldId id="459" r:id="rId41"/>
    <p:sldId id="467" r:id="rId4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3366"/>
    <a:srgbClr val="FFFFFF"/>
    <a:srgbClr val="6633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164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My%20Documents\my_drafts\SLR-SM\SM%20and%20a%20repository%20of%20SW%20testing%20books\data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My%20Documents\my_drafts\Research%20in%20Community\Survey%20of%20Software%20testing%20practices%20in%20AB\data\comparison%20of%202009%20w%202004-v2.xls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My%20Documents\my_drafts\Research%20in%20Community\Survey%20of%20Software%20testing%20practices%20in%20AB\data\comparison%20of%202009%20w%202004-v3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My%20Documents\my_drafts\Research%20in%20Community\Survey%20of%20Software%20testing%20practices%20in%20AB\data\comparison%20of%202009%20w%202004-v3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My%20Documents\my_drafts\Research%20in%20Community\Survey%20of%20Software%20testing%20practices%20in%20AB\data\comparison%20of%202009%20w%202004-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09371743709612"/>
          <c:y val="6.6433679854266681E-2"/>
          <c:w val="0.82892558994293852"/>
          <c:h val="0.78321812038714256"/>
        </c:manualLayout>
      </c:layout>
      <c:lineChart>
        <c:grouping val="standard"/>
        <c:varyColors val="0"/>
        <c:ser>
          <c:idx val="0"/>
          <c:order val="0"/>
          <c:tx>
            <c:strRef>
              <c:f>'vs. books on UML'!$B$1</c:f>
              <c:strCache>
                <c:ptCount val="1"/>
                <c:pt idx="0">
                  <c:v>Testing</c:v>
                </c:pt>
              </c:strCache>
            </c:strRef>
          </c:tx>
          <c:spPr>
            <a:ln w="25400">
              <a:solidFill>
                <a:srgbClr val="000080"/>
              </a:solidFill>
              <a:prstDash val="solid"/>
            </a:ln>
          </c:spPr>
          <c:marker>
            <c:symbol val="none"/>
          </c:marker>
          <c:cat>
            <c:numRef>
              <c:f>'area-year'!$A$4:$A$34</c:f>
              <c:numCache>
                <c:formatCode>General</c:formatCode>
                <c:ptCount val="31"/>
                <c:pt idx="0">
                  <c:v>1979</c:v>
                </c:pt>
                <c:pt idx="1">
                  <c:v>1980</c:v>
                </c:pt>
                <c:pt idx="2">
                  <c:v>1981</c:v>
                </c:pt>
                <c:pt idx="3">
                  <c:v>1982</c:v>
                </c:pt>
                <c:pt idx="4">
                  <c:v>1983</c:v>
                </c:pt>
                <c:pt idx="5">
                  <c:v>1984</c:v>
                </c:pt>
                <c:pt idx="6">
                  <c:v>1985</c:v>
                </c:pt>
                <c:pt idx="7">
                  <c:v>1986</c:v>
                </c:pt>
                <c:pt idx="8">
                  <c:v>1987</c:v>
                </c:pt>
                <c:pt idx="9">
                  <c:v>1988</c:v>
                </c:pt>
                <c:pt idx="10">
                  <c:v>1989</c:v>
                </c:pt>
                <c:pt idx="11">
                  <c:v>1990</c:v>
                </c:pt>
                <c:pt idx="12">
                  <c:v>1991</c:v>
                </c:pt>
                <c:pt idx="13">
                  <c:v>1992</c:v>
                </c:pt>
                <c:pt idx="14">
                  <c:v>1993</c:v>
                </c:pt>
                <c:pt idx="15">
                  <c:v>1994</c:v>
                </c:pt>
                <c:pt idx="16">
                  <c:v>1995</c:v>
                </c:pt>
                <c:pt idx="17">
                  <c:v>1996</c:v>
                </c:pt>
                <c:pt idx="18">
                  <c:v>1997</c:v>
                </c:pt>
                <c:pt idx="19">
                  <c:v>1998</c:v>
                </c:pt>
                <c:pt idx="20">
                  <c:v>1999</c:v>
                </c:pt>
                <c:pt idx="21">
                  <c:v>2000</c:v>
                </c:pt>
                <c:pt idx="22">
                  <c:v>2001</c:v>
                </c:pt>
                <c:pt idx="23">
                  <c:v>2002</c:v>
                </c:pt>
                <c:pt idx="24">
                  <c:v>2003</c:v>
                </c:pt>
                <c:pt idx="25">
                  <c:v>2004</c:v>
                </c:pt>
                <c:pt idx="26">
                  <c:v>2005</c:v>
                </c:pt>
                <c:pt idx="27">
                  <c:v>2006</c:v>
                </c:pt>
                <c:pt idx="28">
                  <c:v>2007</c:v>
                </c:pt>
                <c:pt idx="29">
                  <c:v>2008</c:v>
                </c:pt>
                <c:pt idx="30">
                  <c:v>2009</c:v>
                </c:pt>
              </c:numCache>
            </c:numRef>
          </c:cat>
          <c:val>
            <c:numRef>
              <c:f>'area-year'!$N$4:$N$34</c:f>
              <c:numCache>
                <c:formatCode>General</c:formatCode>
                <c:ptCount val="31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0</c:v>
                </c:pt>
                <c:pt idx="14">
                  <c:v>1</c:v>
                </c:pt>
                <c:pt idx="15">
                  <c:v>1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4</c:v>
                </c:pt>
                <c:pt idx="20">
                  <c:v>10</c:v>
                </c:pt>
                <c:pt idx="21">
                  <c:v>5</c:v>
                </c:pt>
                <c:pt idx="22">
                  <c:v>17</c:v>
                </c:pt>
                <c:pt idx="23">
                  <c:v>12</c:v>
                </c:pt>
                <c:pt idx="24">
                  <c:v>16</c:v>
                </c:pt>
                <c:pt idx="25">
                  <c:v>15</c:v>
                </c:pt>
                <c:pt idx="26">
                  <c:v>17</c:v>
                </c:pt>
                <c:pt idx="27">
                  <c:v>15</c:v>
                </c:pt>
                <c:pt idx="28">
                  <c:v>20</c:v>
                </c:pt>
                <c:pt idx="29">
                  <c:v>19</c:v>
                </c:pt>
                <c:pt idx="30">
                  <c:v>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1237760"/>
        <c:axId val="151239296"/>
      </c:lineChart>
      <c:catAx>
        <c:axId val="151237760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239296"/>
        <c:crosses val="autoZero"/>
        <c:auto val="1"/>
        <c:lblAlgn val="ctr"/>
        <c:lblOffset val="100"/>
        <c:tickLblSkip val="5"/>
        <c:tickMarkSkip val="1"/>
        <c:noMultiLvlLbl val="0"/>
      </c:catAx>
      <c:valAx>
        <c:axId val="15123929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151237760"/>
        <c:crosses val="autoZero"/>
        <c:crossBetween val="between"/>
      </c:valAx>
      <c:spPr>
        <a:solidFill>
          <a:srgbClr val="FFFFFF"/>
        </a:solidFill>
        <a:ln w="3175">
          <a:solidFill>
            <a:srgbClr val="969696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611335232802864"/>
          <c:y val="0.15919328833895771"/>
          <c:w val="0.72163698890697558"/>
          <c:h val="0.8116282339707550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B!$A$4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B!$A$9:$A$24</c:f>
              <c:strCache>
                <c:ptCount val="16"/>
                <c:pt idx="0">
                  <c:v>Unit</c:v>
                </c:pt>
                <c:pt idx="1">
                  <c:v>System</c:v>
                </c:pt>
                <c:pt idx="2">
                  <c:v>Accept</c:v>
                </c:pt>
                <c:pt idx="3">
                  <c:v>Installation</c:v>
                </c:pt>
                <c:pt idx="4">
                  <c:v>Alpha</c:v>
                </c:pt>
                <c:pt idx="5">
                  <c:v>Regression</c:v>
                </c:pt>
                <c:pt idx="6">
                  <c:v>Stress</c:v>
                </c:pt>
                <c:pt idx="7">
                  <c:v>Usability</c:v>
                </c:pt>
                <c:pt idx="8">
                  <c:v>Integration</c:v>
                </c:pt>
                <c:pt idx="9">
                  <c:v>Formal</c:v>
                </c:pt>
                <c:pt idx="10">
                  <c:v>Informal (ad-hoc)</c:v>
                </c:pt>
                <c:pt idx="11">
                  <c:v>Disaster</c:v>
                </c:pt>
                <c:pt idx="12">
                  <c:v>Support</c:v>
                </c:pt>
                <c:pt idx="13">
                  <c:v>Error Seeding</c:v>
                </c:pt>
                <c:pt idx="14">
                  <c:v>Security</c:v>
                </c:pt>
                <c:pt idx="15">
                  <c:v>Safety</c:v>
                </c:pt>
              </c:strCache>
            </c:strRef>
          </c:cat>
          <c:val>
            <c:numRef>
              <c:f>B!$B$29:$B$44</c:f>
              <c:numCache>
                <c:formatCode>General</c:formatCode>
                <c:ptCount val="16"/>
                <c:pt idx="0">
                  <c:v>92</c:v>
                </c:pt>
                <c:pt idx="1">
                  <c:v>92</c:v>
                </c:pt>
                <c:pt idx="2">
                  <c:v>80</c:v>
                </c:pt>
                <c:pt idx="3">
                  <c:v>60</c:v>
                </c:pt>
                <c:pt idx="4">
                  <c:v>40</c:v>
                </c:pt>
                <c:pt idx="5">
                  <c:v>72</c:v>
                </c:pt>
                <c:pt idx="6">
                  <c:v>60</c:v>
                </c:pt>
                <c:pt idx="7">
                  <c:v>24</c:v>
                </c:pt>
                <c:pt idx="8">
                  <c:v>40</c:v>
                </c:pt>
                <c:pt idx="9">
                  <c:v>12</c:v>
                </c:pt>
                <c:pt idx="10">
                  <c:v>37</c:v>
                </c:pt>
                <c:pt idx="11">
                  <c:v>17</c:v>
                </c:pt>
                <c:pt idx="12">
                  <c:v>12</c:v>
                </c:pt>
                <c:pt idx="13">
                  <c:v>0</c:v>
                </c:pt>
                <c:pt idx="14">
                  <c:v>44</c:v>
                </c:pt>
                <c:pt idx="15">
                  <c:v>0</c:v>
                </c:pt>
              </c:numCache>
            </c:numRef>
          </c:val>
        </c:ser>
        <c:ser>
          <c:idx val="1"/>
          <c:order val="1"/>
          <c:tx>
            <c:strRef>
              <c:f>B!$E$4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66"/>
            </a:solidFill>
            <a:ln w="25400">
              <a:noFill/>
            </a:ln>
          </c:spPr>
          <c:invertIfNegative val="0"/>
          <c:cat>
            <c:strRef>
              <c:f>B!$A$9:$A$24</c:f>
              <c:strCache>
                <c:ptCount val="16"/>
                <c:pt idx="0">
                  <c:v>Unit</c:v>
                </c:pt>
                <c:pt idx="1">
                  <c:v>System</c:v>
                </c:pt>
                <c:pt idx="2">
                  <c:v>Accept</c:v>
                </c:pt>
                <c:pt idx="3">
                  <c:v>Installation</c:v>
                </c:pt>
                <c:pt idx="4">
                  <c:v>Alpha</c:v>
                </c:pt>
                <c:pt idx="5">
                  <c:v>Regression</c:v>
                </c:pt>
                <c:pt idx="6">
                  <c:v>Stress</c:v>
                </c:pt>
                <c:pt idx="7">
                  <c:v>Usability</c:v>
                </c:pt>
                <c:pt idx="8">
                  <c:v>Integration</c:v>
                </c:pt>
                <c:pt idx="9">
                  <c:v>Formal</c:v>
                </c:pt>
                <c:pt idx="10">
                  <c:v>Informal (ad-hoc)</c:v>
                </c:pt>
                <c:pt idx="11">
                  <c:v>Disaster</c:v>
                </c:pt>
                <c:pt idx="12">
                  <c:v>Support</c:v>
                </c:pt>
                <c:pt idx="13">
                  <c:v>Error Seeding</c:v>
                </c:pt>
                <c:pt idx="14">
                  <c:v>Security</c:v>
                </c:pt>
                <c:pt idx="15">
                  <c:v>Safety</c:v>
                </c:pt>
              </c:strCache>
            </c:strRef>
          </c:cat>
          <c:val>
            <c:numRef>
              <c:f>B!$H$29:$H$44</c:f>
              <c:numCache>
                <c:formatCode>0.00</c:formatCode>
                <c:ptCount val="16"/>
                <c:pt idx="0">
                  <c:v>96</c:v>
                </c:pt>
                <c:pt idx="1">
                  <c:v>97</c:v>
                </c:pt>
                <c:pt idx="2">
                  <c:v>87</c:v>
                </c:pt>
                <c:pt idx="3">
                  <c:v>27</c:v>
                </c:pt>
                <c:pt idx="4">
                  <c:v>49</c:v>
                </c:pt>
                <c:pt idx="5">
                  <c:v>68</c:v>
                </c:pt>
                <c:pt idx="6">
                  <c:v>57</c:v>
                </c:pt>
                <c:pt idx="7">
                  <c:v>46</c:v>
                </c:pt>
                <c:pt idx="8">
                  <c:v>35</c:v>
                </c:pt>
                <c:pt idx="9">
                  <c:v>2</c:v>
                </c:pt>
                <c:pt idx="10">
                  <c:v>53</c:v>
                </c:pt>
                <c:pt idx="11">
                  <c:v>25</c:v>
                </c:pt>
                <c:pt idx="12">
                  <c:v>5</c:v>
                </c:pt>
                <c:pt idx="13">
                  <c:v>15</c:v>
                </c:pt>
                <c:pt idx="14">
                  <c:v>15</c:v>
                </c:pt>
                <c:pt idx="15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5844224"/>
        <c:axId val="135845760"/>
      </c:barChart>
      <c:catAx>
        <c:axId val="13584422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5845760"/>
        <c:crosses val="autoZero"/>
        <c:auto val="1"/>
        <c:lblAlgn val="ctr"/>
        <c:lblOffset val="100"/>
        <c:tickLblSkip val="1"/>
        <c:noMultiLvlLbl val="0"/>
      </c:catAx>
      <c:valAx>
        <c:axId val="135845760"/>
        <c:scaling>
          <c:orientation val="minMax"/>
          <c:max val="10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584422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84629622152456663"/>
          <c:y val="0.46693426017060446"/>
          <c:w val="0.10202852455028021"/>
          <c:h val="0.1445583169291339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839089420753"/>
          <c:y val="5.3072698084925728E-2"/>
          <c:w val="0.85553740807151579"/>
          <c:h val="0.729051273692926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B1a!$A$4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B1a!$A$7:$A$11</c:f>
              <c:strCache>
                <c:ptCount val="5"/>
                <c:pt idx="0">
                  <c:v>Unit</c:v>
                </c:pt>
                <c:pt idx="1">
                  <c:v>Integration</c:v>
                </c:pt>
                <c:pt idx="2">
                  <c:v>System</c:v>
                </c:pt>
                <c:pt idx="3">
                  <c:v>Regression</c:v>
                </c:pt>
                <c:pt idx="4">
                  <c:v>Stress</c:v>
                </c:pt>
              </c:strCache>
            </c:strRef>
          </c:cat>
          <c:val>
            <c:numRef>
              <c:f>B1a!$B$7:$B$11</c:f>
              <c:numCache>
                <c:formatCode>General</c:formatCode>
                <c:ptCount val="5"/>
                <c:pt idx="0">
                  <c:v>32</c:v>
                </c:pt>
                <c:pt idx="1">
                  <c:v>11</c:v>
                </c:pt>
                <c:pt idx="2">
                  <c:v>22</c:v>
                </c:pt>
                <c:pt idx="3">
                  <c:v>26</c:v>
                </c:pt>
                <c:pt idx="4">
                  <c:v>28</c:v>
                </c:pt>
              </c:numCache>
            </c:numRef>
          </c:val>
        </c:ser>
        <c:ser>
          <c:idx val="1"/>
          <c:order val="1"/>
          <c:tx>
            <c:strRef>
              <c:f>B1a!$F$4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0066"/>
            </a:solidFill>
            <a:ln w="25400">
              <a:noFill/>
            </a:ln>
          </c:spPr>
          <c:invertIfNegative val="0"/>
          <c:cat>
            <c:strRef>
              <c:f>B1a!$A$7:$A$11</c:f>
              <c:strCache>
                <c:ptCount val="5"/>
                <c:pt idx="0">
                  <c:v>Unit</c:v>
                </c:pt>
                <c:pt idx="1">
                  <c:v>Integration</c:v>
                </c:pt>
                <c:pt idx="2">
                  <c:v>System</c:v>
                </c:pt>
                <c:pt idx="3">
                  <c:v>Regression</c:v>
                </c:pt>
                <c:pt idx="4">
                  <c:v>Stress</c:v>
                </c:pt>
              </c:strCache>
            </c:strRef>
          </c:cat>
          <c:val>
            <c:numRef>
              <c:f>B1a!$G$7:$G$11</c:f>
              <c:numCache>
                <c:formatCode>General</c:formatCode>
                <c:ptCount val="5"/>
                <c:pt idx="0">
                  <c:v>65.52</c:v>
                </c:pt>
                <c:pt idx="1">
                  <c:v>27.59</c:v>
                </c:pt>
                <c:pt idx="2">
                  <c:v>44.83</c:v>
                </c:pt>
                <c:pt idx="3">
                  <c:v>44.83</c:v>
                </c:pt>
                <c:pt idx="4">
                  <c:v>20.69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24320"/>
        <c:axId val="136826240"/>
      </c:barChart>
      <c:catAx>
        <c:axId val="1368243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b="1"/>
                </a:pPr>
                <a:r>
                  <a:rPr lang="en-CA" b="1" dirty="0"/>
                  <a:t>% of Test Automation in different Levels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826240"/>
        <c:crosses val="autoZero"/>
        <c:auto val="1"/>
        <c:lblAlgn val="ctr"/>
        <c:lblOffset val="100"/>
        <c:noMultiLvlLbl val="0"/>
      </c:catAx>
      <c:valAx>
        <c:axId val="136826240"/>
        <c:scaling>
          <c:orientation val="minMax"/>
          <c:max val="7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82432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99424160431066"/>
          <c:y val="0.10065595197050164"/>
          <c:w val="0.11930935362091101"/>
          <c:h val="0.13407839516191741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/>
              <a:t>Which testing tools and frameworks do you use in your company?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8552138013998366"/>
          <c:y val="0.35572553430821147"/>
          <c:w val="0.57923337707786526"/>
          <c:h val="0.598390748031496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'C3'!$A$4</c:f>
              <c:strCache>
                <c:ptCount val="1"/>
                <c:pt idx="0">
                  <c:v>2009 data</c:v>
                </c:pt>
              </c:strCache>
            </c:strRef>
          </c:tx>
          <c:spPr>
            <a:solidFill>
              <a:srgbClr val="000066"/>
            </a:solidFill>
            <a:ln w="25400">
              <a:noFill/>
            </a:ln>
          </c:spPr>
          <c:invertIfNegative val="0"/>
          <c:cat>
            <c:strRef>
              <c:f>'C3'!$A$7:$A$15</c:f>
              <c:strCache>
                <c:ptCount val="9"/>
                <c:pt idx="0">
                  <c:v>Other</c:v>
                </c:pt>
                <c:pt idx="1">
                  <c:v>JUnit</c:v>
                </c:pt>
                <c:pt idx="2">
                  <c:v>IBM Rational test products</c:v>
                </c:pt>
                <c:pt idx="3">
                  <c:v>NUnit</c:v>
                </c:pt>
                <c:pt idx="4">
                  <c:v>FitNesse</c:v>
                </c:pt>
                <c:pt idx="5">
                  <c:v>Watin</c:v>
                </c:pt>
                <c:pt idx="6">
                  <c:v>Parasoft test products</c:v>
                </c:pt>
                <c:pt idx="7">
                  <c:v>Microsoft test products</c:v>
                </c:pt>
                <c:pt idx="8">
                  <c:v>Watir</c:v>
                </c:pt>
              </c:strCache>
            </c:strRef>
          </c:cat>
          <c:val>
            <c:numRef>
              <c:f>'C3'!$C$7:$C$15</c:f>
              <c:numCache>
                <c:formatCode>General</c:formatCode>
                <c:ptCount val="9"/>
                <c:pt idx="0">
                  <c:v>16</c:v>
                </c:pt>
                <c:pt idx="1">
                  <c:v>9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82048"/>
        <c:axId val="136883584"/>
      </c:barChart>
      <c:catAx>
        <c:axId val="1368820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883584"/>
        <c:crosses val="autoZero"/>
        <c:auto val="1"/>
        <c:lblAlgn val="ctr"/>
        <c:lblOffset val="100"/>
        <c:noMultiLvlLbl val="0"/>
      </c:catAx>
      <c:valAx>
        <c:axId val="136883584"/>
        <c:scaling>
          <c:orientation val="minMax"/>
        </c:scaling>
        <c:delete val="0"/>
        <c:axPos val="t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882048"/>
        <c:crosses val="autoZero"/>
        <c:crossBetween val="between"/>
        <c:majorUnit val="5"/>
      </c:valAx>
    </c:plotArea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CA" sz="1800" dirty="0"/>
              <a:t>In your current or most recent software project, what mechanism(</a:t>
            </a:r>
            <a:r>
              <a:rPr lang="en-CA" sz="1800" dirty="0" err="1"/>
              <a:t>s</a:t>
            </a:r>
            <a:r>
              <a:rPr lang="en-CA" sz="1800" dirty="0"/>
              <a:t>) did the team use to generate test cases?</a:t>
            </a:r>
          </a:p>
        </c:rich>
      </c:tx>
      <c:layout>
        <c:manualLayout>
          <c:xMode val="edge"/>
          <c:yMode val="edge"/>
          <c:x val="0.15426713028603226"/>
          <c:y val="3.29279707122554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8677766307875614"/>
          <c:y val="0.36205535356084534"/>
          <c:w val="0.81869009693451888"/>
          <c:h val="0.610504670845609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'C1'!$A$4</c:f>
              <c:strCache>
                <c:ptCount val="1"/>
                <c:pt idx="0">
                  <c:v>2004</c:v>
                </c:pt>
              </c:strCache>
            </c:strRef>
          </c:tx>
          <c:spPr>
            <a:solidFill>
              <a:srgbClr val="000066"/>
            </a:solidFill>
            <a:ln w="25400">
              <a:noFill/>
            </a:ln>
          </c:spPr>
          <c:invertIfNegative val="0"/>
          <c:cat>
            <c:strRef>
              <c:f>'C1'!$A$7:$A$17</c:f>
              <c:strCache>
                <c:ptCount val="11"/>
                <c:pt idx="0">
                  <c:v>Tester Skill</c:v>
                </c:pt>
                <c:pt idx="1">
                  <c:v>Customer Requirements (user stories)</c:v>
                </c:pt>
                <c:pt idx="2">
                  <c:v>Out of Range</c:v>
                </c:pt>
                <c:pt idx="3">
                  <c:v>Risks</c:v>
                </c:pt>
                <c:pt idx="4">
                  <c:v>Boundary Values</c:v>
                </c:pt>
                <c:pt idx="5">
                  <c:v>States</c:v>
                </c:pt>
                <c:pt idx="6">
                  <c:v>Decision Tables</c:v>
                </c:pt>
                <c:pt idx="7">
                  <c:v>Equivalence Classes</c:v>
                </c:pt>
                <c:pt idx="8">
                  <c:v>Control Flow Graphs</c:v>
                </c:pt>
                <c:pt idx="9">
                  <c:v>Cause Effect Graphs</c:v>
                </c:pt>
                <c:pt idx="10">
                  <c:v>Other</c:v>
                </c:pt>
              </c:strCache>
            </c:strRef>
          </c:cat>
          <c:val>
            <c:numRef>
              <c:f>'C1'!$B$7:$B$17</c:f>
              <c:numCache>
                <c:formatCode>General</c:formatCode>
                <c:ptCount val="11"/>
                <c:pt idx="0">
                  <c:v>90</c:v>
                </c:pt>
                <c:pt idx="1">
                  <c:v>71</c:v>
                </c:pt>
                <c:pt idx="2">
                  <c:v>51</c:v>
                </c:pt>
                <c:pt idx="3">
                  <c:v>42</c:v>
                </c:pt>
                <c:pt idx="4">
                  <c:v>28</c:v>
                </c:pt>
                <c:pt idx="5">
                  <c:v>17</c:v>
                </c:pt>
                <c:pt idx="6">
                  <c:v>9</c:v>
                </c:pt>
                <c:pt idx="7">
                  <c:v>4</c:v>
                </c:pt>
                <c:pt idx="8">
                  <c:v>5</c:v>
                </c:pt>
                <c:pt idx="9">
                  <c:v>3</c:v>
                </c:pt>
                <c:pt idx="10">
                  <c:v>3</c:v>
                </c:pt>
              </c:numCache>
            </c:numRef>
          </c:val>
        </c:ser>
        <c:ser>
          <c:idx val="1"/>
          <c:order val="1"/>
          <c:tx>
            <c:strRef>
              <c:f>'C1'!$E$4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B050"/>
            </a:solidFill>
            <a:ln w="25400">
              <a:noFill/>
            </a:ln>
          </c:spPr>
          <c:invertIfNegative val="0"/>
          <c:cat>
            <c:strRef>
              <c:f>'C1'!$A$7:$A$17</c:f>
              <c:strCache>
                <c:ptCount val="11"/>
                <c:pt idx="0">
                  <c:v>Tester Skill</c:v>
                </c:pt>
                <c:pt idx="1">
                  <c:v>Customer Requirements (user stories)</c:v>
                </c:pt>
                <c:pt idx="2">
                  <c:v>Out of Range</c:v>
                </c:pt>
                <c:pt idx="3">
                  <c:v>Risks</c:v>
                </c:pt>
                <c:pt idx="4">
                  <c:v>Boundary Values</c:v>
                </c:pt>
                <c:pt idx="5">
                  <c:v>States</c:v>
                </c:pt>
                <c:pt idx="6">
                  <c:v>Decision Tables</c:v>
                </c:pt>
                <c:pt idx="7">
                  <c:v>Equivalence Classes</c:v>
                </c:pt>
                <c:pt idx="8">
                  <c:v>Control Flow Graphs</c:v>
                </c:pt>
                <c:pt idx="9">
                  <c:v>Cause Effect Graphs</c:v>
                </c:pt>
                <c:pt idx="10">
                  <c:v>Other</c:v>
                </c:pt>
              </c:strCache>
            </c:strRef>
          </c:cat>
          <c:val>
            <c:numRef>
              <c:f>'C1'!$F$7:$F$17</c:f>
              <c:numCache>
                <c:formatCode>General</c:formatCode>
                <c:ptCount val="11"/>
                <c:pt idx="0">
                  <c:v>90.32</c:v>
                </c:pt>
                <c:pt idx="1">
                  <c:v>77.42</c:v>
                </c:pt>
                <c:pt idx="2">
                  <c:v>48.39</c:v>
                </c:pt>
                <c:pt idx="3">
                  <c:v>19.350000000000001</c:v>
                </c:pt>
                <c:pt idx="4">
                  <c:v>45.160000000000011</c:v>
                </c:pt>
                <c:pt idx="5">
                  <c:v>22.58</c:v>
                </c:pt>
                <c:pt idx="6">
                  <c:v>6.45</c:v>
                </c:pt>
                <c:pt idx="7">
                  <c:v>16.130000000000031</c:v>
                </c:pt>
                <c:pt idx="8">
                  <c:v>9.68</c:v>
                </c:pt>
                <c:pt idx="9">
                  <c:v>9.68</c:v>
                </c:pt>
                <c:pt idx="10">
                  <c:v>3.23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568192"/>
        <c:axId val="136578176"/>
      </c:barChart>
      <c:catAx>
        <c:axId val="136568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578176"/>
        <c:crosses val="autoZero"/>
        <c:auto val="1"/>
        <c:lblAlgn val="ctr"/>
        <c:lblOffset val="100"/>
        <c:tickLblSkip val="1"/>
        <c:noMultiLvlLbl val="0"/>
      </c:catAx>
      <c:valAx>
        <c:axId val="136578176"/>
        <c:scaling>
          <c:orientation val="minMax"/>
          <c:max val="100"/>
        </c:scaling>
        <c:delete val="0"/>
        <c:axPos val="t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6568192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78066590826853965"/>
          <c:y val="0.64090686742645875"/>
          <c:w val="0.10405050709221207"/>
          <c:h val="0.13903641176729931"/>
        </c:manualLayout>
      </c:layout>
      <c:overlay val="0"/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0.0088</cdr:x>
      <cdr:y>0.21287</cdr:y>
    </cdr:from>
    <cdr:to>
      <cdr:x>0.0481</cdr:x>
      <cdr:y>0.7881</cdr:y>
    </cdr:to>
    <cdr:sp macro="" textlink="">
      <cdr:nvSpPr>
        <cdr:cNvPr id="5127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85081"/>
          <a:ext cx="212598" cy="15725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CA" sz="1200" b="0" i="0" u="none" strike="noStrike" baseline="0">
              <a:solidFill>
                <a:srgbClr val="000000"/>
              </a:solidFill>
              <a:latin typeface="Calibri"/>
            </a:rPr>
            <a:t># of books per year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0.44234</cdr:x>
      <cdr:y>0</cdr:y>
    </cdr:from>
    <cdr:to>
      <cdr:x>0.7274</cdr:x>
      <cdr:y>0.09842</cdr:y>
    </cdr:to>
    <cdr:sp macro="" textlink="">
      <cdr:nvSpPr>
        <cdr:cNvPr id="38913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429000" y="0"/>
          <a:ext cx="2209800" cy="47996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CA" sz="2000" b="0" i="0" u="none" strike="noStrike" baseline="0" dirty="0">
              <a:solidFill>
                <a:srgbClr val="000000"/>
              </a:solidFill>
              <a:latin typeface="Calibri"/>
            </a:rPr>
            <a:t>% of Responses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0.00784</cdr:x>
      <cdr:y>0.16583</cdr:y>
    </cdr:from>
    <cdr:to>
      <cdr:x>0.06394</cdr:x>
      <cdr:y>0.75519</cdr:y>
    </cdr:to>
    <cdr:sp macro="" textlink="">
      <cdr:nvSpPr>
        <cdr:cNvPr id="41985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0800" y="570210"/>
          <a:ext cx="340957" cy="201531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vert270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CA" sz="1800" b="1" i="0" u="none" strike="noStrike" baseline="0" dirty="0">
              <a:solidFill>
                <a:srgbClr val="000000"/>
              </a:solidFill>
              <a:latin typeface="Calibri"/>
            </a:rPr>
            <a:t>% of Responses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0.51042</cdr:x>
      <cdr:y>0.16071</cdr:y>
    </cdr:from>
    <cdr:to>
      <cdr:x>0.98637</cdr:x>
      <cdr:y>0.25447</cdr:y>
    </cdr:to>
    <cdr:sp macro="" textlink="">
      <cdr:nvSpPr>
        <cdr:cNvPr id="46081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33800" y="685800"/>
          <a:ext cx="3481670" cy="40009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CA" sz="2000" b="0" i="0" u="none" strike="noStrike" baseline="0" dirty="0">
              <a:solidFill>
                <a:srgbClr val="000000"/>
              </a:solidFill>
              <a:latin typeface="Calibri"/>
            </a:rPr>
            <a:t># of Responses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0.53495</cdr:x>
      <cdr:y>0.19757</cdr:y>
    </cdr:from>
    <cdr:to>
      <cdr:x>0.99189</cdr:x>
      <cdr:y>0.27665</cdr:y>
    </cdr:to>
    <cdr:sp macro="" textlink="">
      <cdr:nvSpPr>
        <cdr:cNvPr id="4812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657600" y="914400"/>
          <a:ext cx="3124200" cy="36601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vert="horz" wrap="square" lIns="27432" tIns="27432" rIns="27432" bIns="27432" anchor="ctr" upright="1"/>
        <a:lstStyle xmlns:a="http://schemas.openxmlformats.org/drawingml/2006/main"/>
        <a:p xmlns:a="http://schemas.openxmlformats.org/drawingml/2006/main">
          <a:pPr algn="r" rtl="0">
            <a:defRPr sz="1000"/>
          </a:pPr>
          <a:r>
            <a:rPr lang="en-CA" sz="1800" b="0" i="0" u="none" strike="noStrike" baseline="0" dirty="0">
              <a:solidFill>
                <a:srgbClr val="000000"/>
              </a:solidFill>
              <a:latin typeface="Calibri"/>
            </a:rPr>
            <a:t>% Responses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E811BF2B-2C39-47D3-B632-1251B4B96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586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E1B74-3FA5-49C3-AC11-EB5FFDF4BF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82C71-1F34-4FC1-8633-479007386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555FD-0A0A-4523-A5D3-56E2A8CD2F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AF15-CB59-4129-9F75-5E72BA4332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F2337-54A6-4840-A95B-32567AB2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34187-3B59-4281-A9D3-AC7560E8ED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97A2F-0C84-430F-8737-001E86A22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94F81-47F1-4794-A1F3-B47BE576F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C5EE9-D1F3-4361-9E36-A09DE24BCA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EDA9B-28AA-4A1D-9903-56F8B1BBA2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2DD9-A625-4371-93EE-B712660B6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0A3CA06-A9C4-4DF7-B267-406AE45FEB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jpeg"/><Relationship Id="rId7" Type="http://schemas.openxmlformats.org/officeDocument/2006/relationships/image" Target="../media/image2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6.jpe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.jpeg"/><Relationship Id="rId7" Type="http://schemas.openxmlformats.org/officeDocument/2006/relationships/image" Target="../media/image3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http://bookshop.gfu.net/AxCMSTemplates_GFU/pics/products/0201809389.jpg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37.jpeg"/><Relationship Id="rId12" Type="http://schemas.openxmlformats.org/officeDocument/2006/relationships/chart" Target="../charts/char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http://www.7n.com/dk/images/references/SoftwareTestingTech.jpg" TargetMode="External"/><Relationship Id="rId11" Type="http://schemas.openxmlformats.org/officeDocument/2006/relationships/image" Target="../media/image40.jpeg"/><Relationship Id="rId5" Type="http://schemas.openxmlformats.org/officeDocument/2006/relationships/image" Target="../media/image36.jpeg"/><Relationship Id="rId10" Type="http://schemas.openxmlformats.org/officeDocument/2006/relationships/image" Target="../media/image39.jpeg"/><Relationship Id="rId4" Type="http://schemas.openxmlformats.org/officeDocument/2006/relationships/image" Target="../media/image6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.jpeg"/><Relationship Id="rId7" Type="http://schemas.openxmlformats.org/officeDocument/2006/relationships/hyperlink" Target="http://www.softqual.ucalgary.ca/projects/testing_labs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gif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wmf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5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6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jpeg"/><Relationship Id="rId7" Type="http://schemas.openxmlformats.org/officeDocument/2006/relationships/image" Target="../media/image5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wmf"/><Relationship Id="rId4" Type="http://schemas.openxmlformats.org/officeDocument/2006/relationships/image" Target="../media/image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image" Target="../media/image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6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hyperlink" Target="http://www.serg.ucalgary.ca/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image" Target="../media/image6.jpeg"/><Relationship Id="rId10" Type="http://schemas.openxmlformats.org/officeDocument/2006/relationships/image" Target="../media/image12.jpeg"/><Relationship Id="rId4" Type="http://schemas.openxmlformats.org/officeDocument/2006/relationships/image" Target="../media/image2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image" Target="../media/image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st.gov/public_affairs/releases/n02-10.htm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1066800"/>
            <a:ext cx="8077200" cy="1470025"/>
          </a:xfrm>
        </p:spPr>
        <p:txBody>
          <a:bodyPr/>
          <a:lstStyle/>
          <a:p>
            <a:r>
              <a:rPr lang="en-CA" sz="2800" b="1" dirty="0" smtClean="0">
                <a:solidFill>
                  <a:schemeClr val="bg1"/>
                </a:solidFill>
              </a:rPr>
              <a:t>Software Testing Education and Training: How can we train top-quality Software Test Engineers?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2362200"/>
          </a:xfrm>
        </p:spPr>
        <p:txBody>
          <a:bodyPr/>
          <a:lstStyle/>
          <a:p>
            <a:pPr eaLnBrk="1" hangingPunct="1">
              <a:lnSpc>
                <a:spcPts val="1700"/>
              </a:lnSpc>
            </a:pPr>
            <a:r>
              <a:rPr lang="en-US" sz="1600" b="1" dirty="0" smtClean="0">
                <a:solidFill>
                  <a:schemeClr val="bg1"/>
                </a:solidFill>
              </a:rPr>
              <a:t>Vahid Garousi, PhD, PEng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Associate </a:t>
            </a:r>
            <a:r>
              <a:rPr lang="en-US" sz="1600" b="1" dirty="0" smtClean="0">
                <a:solidFill>
                  <a:schemeClr val="bg1"/>
                </a:solidFill>
              </a:rPr>
              <a:t>Professor of Software Engineering 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Software Quality Engineering Research Group (SoftQual)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Department of Electrical and Computer Engineering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Schulich School of Engineering</a:t>
            </a:r>
          </a:p>
          <a:p>
            <a:pPr eaLnBrk="1" hangingPunct="1">
              <a:lnSpc>
                <a:spcPts val="1700"/>
              </a:lnSpc>
            </a:pPr>
            <a:r>
              <a:rPr lang="en-CA" sz="1600" b="1" dirty="0" smtClean="0">
                <a:solidFill>
                  <a:schemeClr val="bg1"/>
                </a:solidFill>
              </a:rPr>
              <a:t>University of Calgary (UofC)</a:t>
            </a:r>
          </a:p>
          <a:p>
            <a:pPr eaLnBrk="1" hangingPunct="1">
              <a:lnSpc>
                <a:spcPts val="1700"/>
              </a:lnSpc>
            </a:pPr>
            <a:r>
              <a:rPr lang="en-CA" sz="1600" b="1" dirty="0" smtClean="0">
                <a:solidFill>
                  <a:schemeClr val="bg1"/>
                </a:solidFill>
              </a:rPr>
              <a:t>Calgary, Alberta, Canada</a:t>
            </a: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r>
              <a:rPr lang="en-US" sz="1600" b="1" dirty="0">
                <a:solidFill>
                  <a:schemeClr val="bg1"/>
                </a:solidFill>
              </a:rPr>
              <a:t>IEEE Computer Chapter Chair - Southern Alberta </a:t>
            </a:r>
            <a:r>
              <a:rPr lang="en-US" sz="1600" b="1" dirty="0" smtClean="0">
                <a:solidFill>
                  <a:schemeClr val="bg1"/>
                </a:solidFill>
              </a:rPr>
              <a:t>Section</a:t>
            </a: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endParaRPr lang="en-CA" sz="16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r>
              <a:rPr lang="en-CA" sz="1600" b="1" dirty="0" smtClean="0">
                <a:solidFill>
                  <a:schemeClr val="bg1"/>
                </a:solidFill>
              </a:rPr>
              <a:t>An </a:t>
            </a:r>
            <a:r>
              <a:rPr lang="en-CA" sz="1600" b="1" dirty="0" smtClean="0">
                <a:solidFill>
                  <a:schemeClr val="bg1"/>
                </a:solidFill>
              </a:rPr>
              <a:t>invited talk for the </a:t>
            </a:r>
            <a:r>
              <a:rPr lang="en-US" sz="1600" b="1" dirty="0">
                <a:solidFill>
                  <a:schemeClr val="bg1"/>
                </a:solidFill>
              </a:rPr>
              <a:t>IEEE Computer Chapter </a:t>
            </a:r>
            <a:r>
              <a:rPr lang="en-US" sz="1600" b="1" dirty="0" smtClean="0">
                <a:solidFill>
                  <a:schemeClr val="bg1"/>
                </a:solidFill>
              </a:rPr>
              <a:t>Vancouver</a:t>
            </a:r>
          </a:p>
          <a:p>
            <a:pPr eaLnBrk="1" hangingPunct="1">
              <a:lnSpc>
                <a:spcPts val="1700"/>
              </a:lnSpc>
              <a:spcBef>
                <a:spcPts val="0"/>
              </a:spcBef>
            </a:pPr>
            <a:r>
              <a:rPr lang="en-CA" sz="1600" b="1" dirty="0" smtClean="0">
                <a:solidFill>
                  <a:schemeClr val="bg1"/>
                </a:solidFill>
              </a:rPr>
              <a:t>May 2012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2054" name="Picture 11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8600"/>
            <a:ext cx="1360777" cy="6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2" name="Picture 2" descr="http://www.softqual.ucalgary.ca/images/logo-SoftQual-bi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228600"/>
            <a:ext cx="2041164" cy="685799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062538"/>
            <a:ext cx="539114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FFFFFF"/>
                </a:solidFill>
              </a:rPr>
              <a:t>Software testing Jobs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075" y="2703349"/>
            <a:ext cx="8961438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http://microsoftfeed.com/wp-content/uploads/2011/08/How-We-Test-Software-at-Microsoft-Best-Books-To-Ace-A-Microsoft-Intervie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0"/>
            <a:ext cx="2699792" cy="269979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1147" y="1295400"/>
            <a:ext cx="5678653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FFFFFF"/>
                </a:solidFill>
              </a:rPr>
              <a:t>Software test </a:t>
            </a:r>
            <a:r>
              <a:rPr lang="en-US" b="1" dirty="0" smtClean="0">
                <a:solidFill>
                  <a:srgbClr val="FFFFFF"/>
                </a:solidFill>
              </a:rPr>
              <a:t>engineer != Software tester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2627784" y="6156012"/>
            <a:ext cx="5904656" cy="360040"/>
          </a:xfrm>
          <a:prstGeom prst="rect">
            <a:avLst/>
          </a:pr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20272" y="6516052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0" dirty="0" smtClean="0"/>
              <a:t>SDET</a:t>
            </a:r>
            <a:endParaRPr lang="en-CA" i="0" dirty="0"/>
          </a:p>
        </p:txBody>
      </p:sp>
    </p:spTree>
    <p:extLst>
      <p:ext uri="{BB962C8B-B14F-4D97-AF65-F5344CB8AC3E}">
        <p14:creationId xmlns:p14="http://schemas.microsoft.com/office/powerpoint/2010/main" val="1946386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FFFFFF"/>
                </a:solidFill>
              </a:rPr>
              <a:t>Software test </a:t>
            </a:r>
            <a:r>
              <a:rPr lang="en-US" sz="2800" b="1" dirty="0" smtClean="0">
                <a:solidFill>
                  <a:srgbClr val="FFFFFF"/>
                </a:solidFill>
              </a:rPr>
              <a:t>engineers in Microsoft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437" y="1268760"/>
            <a:ext cx="8754963" cy="459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61371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Background </a:t>
            </a:r>
            <a:r>
              <a:rPr lang="en-US" sz="2400" b="1" dirty="0">
                <a:solidFill>
                  <a:schemeClr val="bg2"/>
                </a:solidFill>
              </a:rPr>
              <a:t>and Introduction </a:t>
            </a:r>
          </a:p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Why is software testing important?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 </a:t>
            </a:r>
            <a:r>
              <a:rPr lang="en-US" sz="2400" b="1" dirty="0">
                <a:solidFill>
                  <a:srgbClr val="FFFFFF"/>
                </a:solidFill>
              </a:rPr>
              <a:t>Overview of SW engineering education </a:t>
            </a:r>
            <a:r>
              <a:rPr lang="en-US" sz="2400" b="1" dirty="0" smtClean="0">
                <a:solidFill>
                  <a:srgbClr val="FFFFFF"/>
                </a:solidFill>
              </a:rPr>
              <a:t>research</a:t>
            </a:r>
            <a:endParaRPr lang="en-US" sz="24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SW testing research versus SW testing education </a:t>
            </a:r>
            <a:r>
              <a:rPr lang="en-US" sz="2400" b="1" dirty="0" smtClean="0">
                <a:solidFill>
                  <a:schemeClr val="bg2"/>
                </a:solidFill>
              </a:rPr>
              <a:t>research</a:t>
            </a:r>
            <a:endParaRPr lang="en-US" sz="2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What do we need to teach in testing courses?</a:t>
            </a: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What do we need to train top-quality Software Test Engineers?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books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testing tools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What does the SW industry really need?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Outline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7675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pPr eaLnBrk="1" hangingPunct="1"/>
            <a:r>
              <a:rPr lang="en-CA" sz="2000" b="1" dirty="0" smtClean="0">
                <a:solidFill>
                  <a:schemeClr val="bg1"/>
                </a:solidFill>
              </a:rPr>
              <a:t>What is </a:t>
            </a:r>
            <a:r>
              <a:rPr lang="en-US" sz="2000" b="1" dirty="0" smtClean="0">
                <a:solidFill>
                  <a:srgbClr val="FFFFFF"/>
                </a:solidFill>
              </a:rPr>
              <a:t>education research?</a:t>
            </a: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In SW engineering and Computer Science:</a:t>
            </a:r>
            <a:endParaRPr lang="en-CA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0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An overview of SW </a:t>
            </a:r>
            <a:r>
              <a:rPr lang="en-US" sz="2800" b="1" dirty="0" smtClean="0">
                <a:solidFill>
                  <a:schemeClr val="bg1"/>
                </a:solidFill>
              </a:rPr>
              <a:t>engineering </a:t>
            </a:r>
            <a:r>
              <a:rPr lang="en-US" sz="2800" b="1" dirty="0" smtClean="0">
                <a:solidFill>
                  <a:srgbClr val="FFFFFF"/>
                </a:solidFill>
              </a:rPr>
              <a:t>education and training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752600"/>
            <a:ext cx="372824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1143000"/>
            <a:ext cx="193003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89" name="Picture 5" descr="Computer Science Educatio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23256" y="4267200"/>
            <a:ext cx="1558544" cy="2247900"/>
          </a:xfrm>
          <a:prstGeom prst="rect">
            <a:avLst/>
          </a:prstGeom>
          <a:noFill/>
        </p:spPr>
      </p:pic>
      <p:pic>
        <p:nvPicPr>
          <p:cNvPr id="169990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438400" y="5403631"/>
            <a:ext cx="2667000" cy="114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1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4800" y="4267200"/>
            <a:ext cx="48165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rgbClr val="FFFFFF"/>
                </a:solidFill>
              </a:rPr>
              <a:t>SW testing research venues:</a:t>
            </a: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r>
              <a:rPr lang="en-US" sz="2000" b="1" dirty="0" smtClean="0">
                <a:solidFill>
                  <a:srgbClr val="FFFFFF"/>
                </a:solidFill>
              </a:rPr>
              <a:t>SW testing </a:t>
            </a:r>
            <a:r>
              <a:rPr lang="en-US" sz="2000" b="1" u="sng" dirty="0" smtClean="0">
                <a:solidFill>
                  <a:srgbClr val="FFFFFF"/>
                </a:solidFill>
              </a:rPr>
              <a:t>education</a:t>
            </a:r>
            <a:r>
              <a:rPr lang="en-US" sz="2000" b="1" dirty="0" smtClean="0">
                <a:solidFill>
                  <a:srgbClr val="FFFFFF"/>
                </a:solidFill>
              </a:rPr>
              <a:t> research venues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CA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SW testing research versus </a:t>
            </a:r>
          </a:p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SW testing education research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7200" y="1600200"/>
            <a:ext cx="28860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3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087" y="1752600"/>
            <a:ext cx="4024313" cy="12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4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4495800"/>
            <a:ext cx="4371975" cy="201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999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3581400"/>
            <a:ext cx="5191125" cy="841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5562600" y="2677180"/>
            <a:ext cx="32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rgbClr val="FFFFFF"/>
                </a:solidFill>
              </a:rPr>
              <a:t>I was the PhD </a:t>
            </a:r>
            <a:r>
              <a:rPr lang="en-CA" sz="1400" dirty="0" smtClean="0">
                <a:solidFill>
                  <a:srgbClr val="FFFFFF"/>
                </a:solidFill>
              </a:rPr>
              <a:t>symposium co-chair this </a:t>
            </a:r>
            <a:r>
              <a:rPr lang="en-CA" sz="1400" dirty="0" smtClean="0">
                <a:solidFill>
                  <a:srgbClr val="FFFFFF"/>
                </a:solidFill>
              </a:rPr>
              <a:t>year, </a:t>
            </a:r>
            <a:r>
              <a:rPr lang="en-CA" sz="1400" u="sng" dirty="0" smtClean="0">
                <a:solidFill>
                  <a:srgbClr val="FFFFFF"/>
                </a:solidFill>
              </a:rPr>
              <a:t>sponsored by IEEE CS</a:t>
            </a:r>
            <a:endParaRPr lang="en-CA" sz="1400" u="sng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39000" y="3810000"/>
            <a:ext cx="1905000" cy="304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400" dirty="0" smtClean="0">
                <a:solidFill>
                  <a:srgbClr val="FFFFFF"/>
                </a:solidFill>
              </a:rPr>
              <a:t>a co-organizer</a:t>
            </a:r>
            <a:endParaRPr lang="en-CA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Background </a:t>
            </a:r>
            <a:r>
              <a:rPr lang="en-US" sz="2400" b="1" dirty="0">
                <a:solidFill>
                  <a:schemeClr val="bg2"/>
                </a:solidFill>
              </a:rPr>
              <a:t>and Introduction </a:t>
            </a: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An Overview of SW engineering education </a:t>
            </a:r>
            <a:r>
              <a:rPr lang="en-US" sz="2400" b="1" dirty="0" smtClean="0">
                <a:solidFill>
                  <a:schemeClr val="bg2"/>
                </a:solidFill>
              </a:rPr>
              <a:t>research</a:t>
            </a:r>
            <a:endParaRPr lang="en-US" sz="2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SW testing research versus SW testing education </a:t>
            </a:r>
            <a:r>
              <a:rPr lang="en-US" sz="2400" b="1" dirty="0" smtClean="0">
                <a:solidFill>
                  <a:schemeClr val="bg2"/>
                </a:solidFill>
              </a:rPr>
              <a:t>research</a:t>
            </a:r>
            <a:endParaRPr lang="en-US" sz="2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What do we need to teach in testing courses?</a:t>
            </a: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What do we need to train top-quality Software Test Engineers?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books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testing tools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What does the SW industry really need?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Outline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teach in testing courses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533400"/>
            <a:ext cx="1219200" cy="34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10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2660249"/>
              </p:ext>
            </p:extLst>
          </p:nvPr>
        </p:nvGraphicFramePr>
        <p:xfrm>
          <a:off x="245295" y="1488525"/>
          <a:ext cx="8670105" cy="34644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34021"/>
                <a:gridCol w="1734021"/>
                <a:gridCol w="1734021"/>
                <a:gridCol w="1734021"/>
                <a:gridCol w="1734021"/>
              </a:tblGrid>
              <a:tr h="836466">
                <a:tc>
                  <a:txBody>
                    <a:bodyPr/>
                    <a:lstStyle/>
                    <a:p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Math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Programming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Software Engineering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Domain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7762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Test Design – Criteria-based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685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Test Design – Human-based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68583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Test Automation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  <a:tr h="613220">
                <a:tc>
                  <a:txBody>
                    <a:bodyPr/>
                    <a:lstStyle/>
                    <a:p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Test Evaluation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>
                          <a:solidFill>
                            <a:srgbClr val="FFFFFF"/>
                          </a:solidFill>
                        </a:rPr>
                        <a:t>-</a:t>
                      </a:r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CA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 bwMode="auto">
          <a:xfrm>
            <a:off x="2477543" y="2387391"/>
            <a:ext cx="936104" cy="571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133727" y="2387391"/>
            <a:ext cx="936104" cy="571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861919" y="2387391"/>
            <a:ext cx="936104" cy="571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90111" y="2471797"/>
            <a:ext cx="936104" cy="182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7619256" y="3880883"/>
            <a:ext cx="936104" cy="32840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905000" y="5403744"/>
            <a:ext cx="936104" cy="6771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4569296" y="5835792"/>
            <a:ext cx="936104" cy="2160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3273152" y="5691776"/>
            <a:ext cx="936104" cy="389068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049016" y="6044168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0" dirty="0" smtClean="0">
                <a:solidFill>
                  <a:srgbClr val="FFFFFF"/>
                </a:solidFill>
              </a:rPr>
              <a:t>High</a:t>
            </a:r>
            <a:endParaRPr lang="en-CA" i="0" dirty="0">
              <a:solidFill>
                <a:srgbClr val="FFFFFF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275861" y="6044168"/>
            <a:ext cx="1005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0" dirty="0" smtClean="0">
                <a:solidFill>
                  <a:srgbClr val="FFFFFF"/>
                </a:solidFill>
              </a:rPr>
              <a:t>Medium</a:t>
            </a:r>
            <a:endParaRPr lang="en-CA" i="0" dirty="0">
              <a:solidFill>
                <a:srgbClr val="FFFFFF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53525" y="6044168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0" dirty="0" smtClean="0">
                <a:solidFill>
                  <a:srgbClr val="FFFFFF"/>
                </a:solidFill>
              </a:rPr>
              <a:t>Low</a:t>
            </a:r>
            <a:endParaRPr lang="en-CA" i="0" dirty="0">
              <a:solidFill>
                <a:srgbClr val="FFFFFF"/>
              </a:solidFill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162872" y="3837903"/>
            <a:ext cx="936104" cy="328403"/>
          </a:xfrm>
          <a:prstGeom prst="rect">
            <a:avLst/>
          </a:prstGeom>
          <a:solidFill>
            <a:srgbClr val="00B050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2434680" y="3162849"/>
            <a:ext cx="936104" cy="182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090864" y="3162849"/>
            <a:ext cx="936104" cy="182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5747048" y="3162849"/>
            <a:ext cx="936104" cy="1823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7619256" y="3047791"/>
            <a:ext cx="936104" cy="571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7593968" y="4346001"/>
            <a:ext cx="936104" cy="571524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29" name="Picture 2" descr="http://i43.tower.com/images/mm111814680/introduction-software-testing-jeff-offutt-hardcover-cover-art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29400" y="5220151"/>
            <a:ext cx="851788" cy="1333049"/>
          </a:xfrm>
          <a:prstGeom prst="rect">
            <a:avLst/>
          </a:prstGeom>
          <a:noFill/>
        </p:spPr>
      </p:pic>
      <p:sp>
        <p:nvSpPr>
          <p:cNvPr id="30" name="Rectangle 29"/>
          <p:cNvSpPr/>
          <p:nvPr/>
        </p:nvSpPr>
        <p:spPr>
          <a:xfrm>
            <a:off x="5838800" y="5879068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i="0" dirty="0" smtClean="0">
                <a:solidFill>
                  <a:srgbClr val="FFFFFF"/>
                </a:solidFill>
              </a:rPr>
              <a:t>Source:</a:t>
            </a:r>
            <a:endParaRPr lang="en-CA" i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Practical lab exercises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…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And what does the SW industry </a:t>
            </a:r>
            <a:r>
              <a:rPr lang="en-US" sz="2400" b="1" dirty="0" smtClean="0">
                <a:solidFill>
                  <a:schemeClr val="bg1"/>
                </a:solidFill>
              </a:rPr>
              <a:t>really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need? (matching their needs)</a:t>
            </a: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Knowledgeable educators (obvious!)</a:t>
            </a:r>
            <a:endParaRPr lang="en-US" sz="2400" b="1" dirty="0" smtClean="0">
              <a:solidFill>
                <a:srgbClr val="FF9900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Practical lab exercises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…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And what does the SW industry </a:t>
            </a:r>
            <a:r>
              <a:rPr lang="en-US" sz="2400" b="1" dirty="0" smtClean="0">
                <a:solidFill>
                  <a:schemeClr val="bg1"/>
                </a:solidFill>
              </a:rPr>
              <a:t>really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need? (matching their needs)</a:t>
            </a: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48585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3124200" y="1828800"/>
            <a:ext cx="1143000" cy="228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65237"/>
            <a:ext cx="4267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Practical lab exercises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And what does the SW industry </a:t>
            </a:r>
            <a:r>
              <a:rPr lang="en-US" sz="2400" b="1" dirty="0" smtClean="0">
                <a:solidFill>
                  <a:schemeClr val="bg1"/>
                </a:solidFill>
              </a:rPr>
              <a:t>really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need?</a:t>
            </a:r>
          </a:p>
          <a:p>
            <a:pPr lvl="1"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038600" y="1143000"/>
            <a:ext cx="5029200" cy="5486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9" name="Picture 5" descr="http://www.7n.com/dk/images/references/SoftwareTestingTech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6033481" y="1191690"/>
            <a:ext cx="875319" cy="1293777"/>
          </a:xfrm>
          <a:prstGeom prst="rect">
            <a:avLst/>
          </a:prstGeom>
          <a:noFill/>
        </p:spPr>
      </p:pic>
      <p:pic>
        <p:nvPicPr>
          <p:cNvPr id="31" name="Picture 8" descr="http://bookshop.gfu.net/AxCMSTemplates_GFU/pics/products/0201809389.jpg"/>
          <p:cNvPicPr>
            <a:picLocks noChangeAspect="1" noChangeArrowheads="1"/>
          </p:cNvPicPr>
          <p:nvPr/>
        </p:nvPicPr>
        <p:blipFill>
          <a:blip r:embed="rId7" r:link="rId8" cstate="print"/>
          <a:srcRect/>
          <a:stretch>
            <a:fillRect/>
          </a:stretch>
        </p:blipFill>
        <p:spPr bwMode="auto">
          <a:xfrm>
            <a:off x="7950200" y="1191690"/>
            <a:ext cx="1050118" cy="1322910"/>
          </a:xfrm>
          <a:prstGeom prst="rect">
            <a:avLst/>
          </a:prstGeom>
          <a:noFill/>
        </p:spPr>
      </p:pic>
      <p:pic>
        <p:nvPicPr>
          <p:cNvPr id="32" name="Picture 9" descr="Introduction to Software Testi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36838" y="1191690"/>
            <a:ext cx="844862" cy="1322910"/>
          </a:xfrm>
          <a:prstGeom prst="rect">
            <a:avLst/>
          </a:prstGeom>
          <a:noFill/>
        </p:spPr>
      </p:pic>
      <p:pic>
        <p:nvPicPr>
          <p:cNvPr id="34" name="Picture 11" descr="193011099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02100" y="1191690"/>
            <a:ext cx="1012109" cy="1271266"/>
          </a:xfrm>
          <a:prstGeom prst="rect">
            <a:avLst/>
          </a:prstGeom>
          <a:noFill/>
        </p:spPr>
      </p:pic>
      <p:pic>
        <p:nvPicPr>
          <p:cNvPr id="35" name="Picture 13" descr="professional-software-testing-with-visual-studio-2005-team-system-wrox"/>
          <p:cNvPicPr>
            <a:picLocks noChangeAspect="1" noChangeArrowheads="1"/>
          </p:cNvPicPr>
          <p:nvPr/>
        </p:nvPicPr>
        <p:blipFill>
          <a:blip r:embed="rId11" cstate="print"/>
          <a:srcRect l="12570" t="9445" r="18124"/>
          <a:stretch>
            <a:fillRect/>
          </a:stretch>
        </p:blipFill>
        <p:spPr bwMode="auto">
          <a:xfrm>
            <a:off x="6934200" y="1191690"/>
            <a:ext cx="971834" cy="1270389"/>
          </a:xfrm>
          <a:prstGeom prst="rect">
            <a:avLst/>
          </a:prstGeom>
          <a:noFill/>
        </p:spPr>
      </p:pic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91000" y="2590800"/>
            <a:ext cx="4876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There are many</a:t>
            </a:r>
            <a:r>
              <a:rPr kumimoji="0" lang="en-US" sz="1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(about 197!)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We have </a:t>
            </a:r>
            <a:r>
              <a:rPr lang="en-US" sz="1600" b="1" kern="0" dirty="0" smtClean="0">
                <a:latin typeface="+mn-lt"/>
              </a:rPr>
              <a:t>recently </a:t>
            </a:r>
            <a:r>
              <a:rPr lang="en-US" sz="1600" b="1" kern="0" dirty="0" smtClean="0">
                <a:latin typeface="+mn-lt"/>
              </a:rPr>
              <a:t>conducted </a:t>
            </a:r>
            <a:r>
              <a:rPr lang="en-US" sz="1600" b="1" kern="0" dirty="0" smtClean="0">
                <a:latin typeface="+mn-lt"/>
              </a:rPr>
              <a:t>a </a:t>
            </a:r>
            <a:r>
              <a:rPr lang="en-US" sz="1600" b="1" kern="0" dirty="0" smtClean="0">
                <a:latin typeface="+mn-lt"/>
              </a:rPr>
              <a:t>systematic mapping (survey) on </a:t>
            </a:r>
            <a:r>
              <a:rPr lang="en-US" sz="1600" b="1" kern="0" dirty="0" smtClean="0">
                <a:latin typeface="+mn-lt"/>
              </a:rPr>
              <a:t>testing books,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using the Google Books database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 paper is now under publication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1600" b="1" kern="0" dirty="0" smtClean="0">
                <a:latin typeface="+mn-lt"/>
              </a:rPr>
              <a:t>NOT easy to choose good books</a:t>
            </a: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Trend of SW testing books published from 1979-2009:</a:t>
            </a:r>
          </a:p>
        </p:txBody>
      </p: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2600007"/>
              </p:ext>
            </p:extLst>
          </p:nvPr>
        </p:nvGraphicFramePr>
        <p:xfrm>
          <a:off x="4428318" y="4876800"/>
          <a:ext cx="4572000" cy="16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2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500" b="1" dirty="0" smtClean="0">
                <a:solidFill>
                  <a:srgbClr val="FFFFFF"/>
                </a:solidFill>
              </a:rPr>
              <a:t>Brief </a:t>
            </a:r>
            <a:r>
              <a:rPr lang="en-US" sz="2500" b="1" dirty="0" smtClean="0">
                <a:solidFill>
                  <a:srgbClr val="FFFFFF"/>
                </a:solidFill>
              </a:rPr>
              <a:t>introduction to Software Engineering Research at the UofC</a:t>
            </a:r>
          </a:p>
          <a:p>
            <a:pPr eaLnBrk="1" hangingPunct="1"/>
            <a:r>
              <a:rPr lang="en-CA" sz="2500" b="1" dirty="0" smtClean="0">
                <a:solidFill>
                  <a:srgbClr val="FFFFFF"/>
                </a:solidFill>
              </a:rPr>
              <a:t>Then, the talk itself…</a:t>
            </a:r>
            <a:endParaRPr lang="en-US" sz="2500" b="1" dirty="0" smtClean="0">
              <a:solidFill>
                <a:srgbClr val="FFFFFF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Outline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1265237"/>
            <a:ext cx="41910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FFFF"/>
                </a:solidFill>
              </a:rPr>
              <a:t>Practical lab exercises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And what does the SW industry </a:t>
            </a:r>
            <a:r>
              <a:rPr lang="en-US" sz="2400" b="1" dirty="0" smtClean="0">
                <a:solidFill>
                  <a:schemeClr val="bg1"/>
                </a:solidFill>
              </a:rPr>
              <a:t>really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need?</a:t>
            </a:r>
          </a:p>
          <a:p>
            <a:pPr lvl="1" eaLnBrk="1" hangingPunct="1"/>
            <a:endParaRPr lang="en-US" sz="20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14800" y="1447800"/>
            <a:ext cx="4953000" cy="4191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429000" y="2260600"/>
            <a:ext cx="1143000" cy="228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91000" y="3429000"/>
            <a:ext cx="47244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There</a:t>
            </a:r>
            <a:r>
              <a:rPr kumimoji="0" lang="en-US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are so many of them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baseline="0" dirty="0" smtClean="0">
                <a:latin typeface="+mn-lt"/>
              </a:rPr>
              <a:t>Question 1: which</a:t>
            </a:r>
            <a:r>
              <a:rPr lang="en-US" kern="0" dirty="0" smtClean="0">
                <a:latin typeface="+mn-lt"/>
              </a:rPr>
              <a:t> ones are good to be taught/used in the university/corporate courses?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US" kern="0" dirty="0" smtClean="0"/>
              <a:t>Question 2: How much test concepts and test theory we should teach versus using test tools in our courses?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20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4825" y="1600200"/>
            <a:ext cx="46005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65237"/>
            <a:ext cx="41148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9900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rgbClr val="FF9900"/>
                </a:solidFill>
              </a:rPr>
              <a:t>Practical lab exercises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And what does the SW industry </a:t>
            </a:r>
            <a:r>
              <a:rPr lang="en-US" sz="2400" b="1" dirty="0" smtClean="0">
                <a:solidFill>
                  <a:schemeClr val="bg1"/>
                </a:solidFill>
              </a:rPr>
              <a:t>really</a:t>
            </a:r>
            <a:r>
              <a:rPr lang="en-US" sz="2400" b="1" dirty="0" smtClean="0">
                <a:solidFill>
                  <a:srgbClr val="FF9900"/>
                </a:solidFill>
              </a:rPr>
              <a:t> </a:t>
            </a:r>
            <a:r>
              <a:rPr lang="en-US" sz="2400" b="1" dirty="0" smtClean="0">
                <a:solidFill>
                  <a:srgbClr val="FFFFFF"/>
                </a:solidFill>
              </a:rPr>
              <a:t>need?</a:t>
            </a:r>
          </a:p>
          <a:p>
            <a:pPr lvl="1" eaLnBrk="1" hangingPunct="1"/>
            <a:endParaRPr lang="en-US" sz="2000" b="1" dirty="0" smtClean="0">
              <a:solidFill>
                <a:srgbClr val="FF99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089400" y="1206500"/>
            <a:ext cx="4953000" cy="53467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810000" y="3505200"/>
            <a:ext cx="1143000" cy="228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165600" y="1282700"/>
            <a:ext cx="48260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To systematically analyze and compare the state of practice in teaching testing courses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We conducted a survey of SW testing courses in North America in 2009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endParaRPr kumimoji="0" lang="en-CA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endParaRPr lang="en-CA" sz="1700" kern="0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Presented in the 8th Workshop on Teaching Software Testing (WTST), Melbourne, Florida, 2009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Since 2008, we have developed a  repository of modern software testing laboratory courseware consisting of 6 (so far) large-scale practical exercises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endParaRPr lang="en-CA" sz="1700" kern="0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endParaRPr lang="en-CA" sz="1700" kern="0" dirty="0" smtClean="0">
              <a:latin typeface="+mn-lt"/>
            </a:endParaRP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IEEE Conference on Software Engineering Education and Training (CSEE&amp;T) </a:t>
            </a:r>
          </a:p>
          <a:p>
            <a:pPr marL="342900" lvl="0" indent="-342900" eaLnBrk="0" hangingPunct="0">
              <a:spcBef>
                <a:spcPct val="20000"/>
              </a:spcBef>
              <a:buFontTx/>
              <a:buChar char="•"/>
            </a:pPr>
            <a:r>
              <a:rPr lang="en-CA" sz="1700" kern="0" dirty="0" smtClean="0">
                <a:latin typeface="+mn-lt"/>
              </a:rPr>
              <a:t>Some details</a:t>
            </a:r>
            <a:r>
              <a:rPr kumimoji="0" lang="en-CA" sz="17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will be presented in this talk…</a:t>
            </a:r>
            <a:endParaRPr kumimoji="0" lang="en-US" sz="17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7305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65600" y="2514600"/>
            <a:ext cx="483108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61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96350" y="1981200"/>
            <a:ext cx="361795" cy="4450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10600" y="4572000"/>
            <a:ext cx="361795" cy="4450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7306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40200" y="5105400"/>
            <a:ext cx="481076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65237"/>
            <a:ext cx="41148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</a:rPr>
              <a:t>Practical lab exercises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And what does the SW industry really need? (matching their needs)</a:t>
            </a:r>
          </a:p>
          <a:p>
            <a:pPr lvl="1" eaLnBrk="1" hangingPunct="1"/>
            <a:endParaRPr lang="en-US" sz="2000" b="1" dirty="0" smtClean="0">
              <a:solidFill>
                <a:srgbClr val="FF99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14800" y="1066800"/>
            <a:ext cx="4953000" cy="3962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657600" y="4191000"/>
            <a:ext cx="1143000" cy="228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267200" y="1141413"/>
            <a:ext cx="47244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To investigate this we have conducted two surveys… </a:t>
            </a:r>
          </a:p>
          <a:p>
            <a:pPr marL="34290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One in 2009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Only in the province of Alberta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53 participants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Paper published in 2010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Itself, a replication of an earlier 2004 survey (by other researchers in Alberta). </a:t>
            </a:r>
          </a:p>
          <a:p>
            <a:pPr marL="34290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And another in 2010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Canada-wide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About 270 participants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Paper in press</a:t>
            </a:r>
          </a:p>
          <a:p>
            <a:pPr marL="342900" lvl="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Some of the results will be presented…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066906"/>
            <a:ext cx="4876800" cy="15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6184392"/>
            <a:ext cx="361795" cy="44500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" y="152400"/>
            <a:ext cx="724662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152400"/>
            <a:ext cx="361795" cy="445008"/>
          </a:xfrm>
          <a:prstGeom prst="rect">
            <a:avLst/>
          </a:prstGeom>
          <a:solidFill>
            <a:srgbClr val="FFFFFF"/>
          </a:solidFill>
        </p:spPr>
      </p:pic>
      <p:graphicFrame>
        <p:nvGraphicFramePr>
          <p:cNvPr id="12" name="Group 53"/>
          <p:cNvGraphicFramePr>
            <a:graphicFrameLocks noGrp="1"/>
          </p:cNvGraphicFramePr>
          <p:nvPr/>
        </p:nvGraphicFramePr>
        <p:xfrm>
          <a:off x="76200" y="1295400"/>
          <a:ext cx="8915401" cy="4632960"/>
        </p:xfrm>
        <a:graphic>
          <a:graphicData uri="http://schemas.openxmlformats.org/drawingml/2006/table">
            <a:tbl>
              <a:tblPr/>
              <a:tblGrid>
                <a:gridCol w="1817792"/>
                <a:gridCol w="3550327"/>
                <a:gridCol w="3547282"/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Testing course at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/>
                          <a:ea typeface="SimSun" pitchFamily="2" charset="-122"/>
                          <a:cs typeface="Times New Roman" pitchFamily="18" charset="0"/>
                        </a:rPr>
                        <a:t>…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Testing tool(s)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SUT(s)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33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Carleton University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JUnit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simple hypothetical landing gear safety system, and an Automatic Teller Machine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Florida Institute of Technology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None (students apparently used the black-box techniques manually). 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Presentation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 tool, part of the Open Office suite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University of Waterloo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JUnit, CPPUnit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VoIP application developed by students in a previous course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rowSpan="5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Purdue University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JUnit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simple </a:t>
                      </a:r>
                      <a:r>
                        <a:rPr kumimoji="0" lang="en-US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Triangle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 class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xSuds (coverage analysis tool)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73-LOC C program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Telcordia AR Greenhouse Efficient Test Case Generation Service (AETG)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hypothetical library checkout system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JMeter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www.google.com 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ProteumIM-2.0 (mutation tool)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49-LOC C program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University of Maryland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JUnit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small-scale office suite called TerpOffice (developed at UMD)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Queen's University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Tests were automated using Unix command-line scripts</a:t>
                      </a:r>
                      <a:endParaRPr kumimoji="0" lang="en-US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Palatino" pitchFamily="18" charset="0"/>
                          <a:ea typeface="SimSun" pitchFamily="2" charset="-122"/>
                          <a:cs typeface="Times New Roman" pitchFamily="18" charset="0"/>
                        </a:rPr>
                        <a:t>A small library book loan system</a:t>
                      </a:r>
                      <a:endPara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MS PGothic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0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91400" y="393192"/>
            <a:ext cx="361795" cy="445008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264890"/>
            <a:ext cx="7239000" cy="57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76200" y="10668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In Proc. Of IEEE Conference on Software Engineering Education and Training (CSEE&amp;T) 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  <a:defRPr/>
            </a:pPr>
            <a:r>
              <a:rPr kumimoji="0" lang="en-US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It is open-source and online: </a:t>
            </a:r>
            <a:r>
              <a:rPr lang="en-CA" dirty="0" err="1" smtClean="0">
                <a:hlinkClick r:id="rId7"/>
              </a:rPr>
              <a:t>www.softqual.ucalgary.ca/projects/testing_labs</a:t>
            </a:r>
            <a:endParaRPr lang="en-CA" dirty="0" smtClean="0"/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Being used 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 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35+ 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educators in </a:t>
            </a:r>
            <a:r>
              <a:rPr kumimoji="0" lang="en-CA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</a:t>
            </a: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+ </a:t>
            </a: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countries: USA, Canada, Ireland, Portugal, Italy, Netherlands, Poland, Norway, Denmark, </a:t>
            </a: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Luxembourg, India</a:t>
            </a: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, Iran, Pakistan, </a:t>
            </a:r>
            <a:r>
              <a:rPr lang="en-CA" b="1" kern="0" dirty="0" smtClean="0">
                <a:solidFill>
                  <a:srgbClr val="FFFFFF"/>
                </a:solidFill>
                <a:latin typeface="+mn-lt"/>
              </a:rPr>
              <a:t>Bangladesh, Egypt</a:t>
            </a: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b="1" i="0" u="none" strike="noStrike" kern="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77801" y="3505200"/>
            <a:ext cx="2679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CA" b="1" kern="0" dirty="0" smtClean="0">
                <a:solidFill>
                  <a:srgbClr val="FFC000"/>
                </a:solidFill>
              </a:rPr>
              <a:t>We will briefly review in In </a:t>
            </a:r>
            <a:r>
              <a:rPr lang="en-CA" b="1" kern="0" dirty="0" smtClean="0">
                <a:solidFill>
                  <a:srgbClr val="FFC000"/>
                </a:solidFill>
              </a:rPr>
              <a:t>this talk</a:t>
            </a:r>
            <a:endParaRPr lang="en-CA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3048000"/>
            <a:ext cx="466725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2938904" y="3295650"/>
            <a:ext cx="2928496" cy="1143000"/>
          </a:xfrm>
          <a:prstGeom prst="round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solidFill>
                  <a:srgbClr val="FFFFFF"/>
                </a:solidFill>
              </a:rPr>
              <a:t>Lab 1.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Introduction to </a:t>
            </a:r>
            <a:r>
              <a:rPr lang="en-US" sz="2400" dirty="0" smtClean="0">
                <a:solidFill>
                  <a:srgbClr val="FFFFFF"/>
                </a:solidFill>
              </a:rPr>
              <a:t>Exploratory Testing </a:t>
            </a:r>
            <a:r>
              <a:rPr lang="en-US" sz="2400" dirty="0" smtClean="0">
                <a:solidFill>
                  <a:srgbClr val="FFFFFF"/>
                </a:solidFill>
              </a:rPr>
              <a:t>and Defect Tracking</a:t>
            </a: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 l="13043" t="5177" r="18973" b="3270"/>
          <a:stretch>
            <a:fillRect/>
          </a:stretch>
        </p:blipFill>
        <p:spPr bwMode="auto">
          <a:xfrm>
            <a:off x="4876800" y="3724275"/>
            <a:ext cx="37020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144463" y="1125538"/>
            <a:ext cx="8855075" cy="515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 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Getting hands-on experience in </a:t>
            </a:r>
            <a:r>
              <a:rPr lang="en-US" sz="2000" dirty="0" smtClean="0">
                <a:solidFill>
                  <a:srgbClr val="FFFFFF"/>
                </a:solidFill>
              </a:rPr>
              <a:t>exploratory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,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manual and regression testing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Using industrial defect tracking practices and tools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(JIRA and </a:t>
            </a: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Bugzilla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)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Experiencing that ad-hoc testing is not always very effective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SUT: An ATM simulation system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support tool: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JIRA and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Bugzilla</a:t>
            </a: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Realistic defects were manually injected in the SUT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solidFill>
                  <a:srgbClr val="FFFFFF"/>
                </a:solidFill>
              </a:rPr>
              <a:t>Lab 1.</a:t>
            </a:r>
            <a:br>
              <a:rPr lang="en-US" sz="2400" dirty="0" smtClean="0">
                <a:solidFill>
                  <a:srgbClr val="FFFFFF"/>
                </a:solidFill>
              </a:rPr>
            </a:br>
            <a:r>
              <a:rPr lang="en-US" sz="2400" dirty="0" smtClean="0">
                <a:solidFill>
                  <a:srgbClr val="FFFFFF"/>
                </a:solidFill>
              </a:rPr>
              <a:t>Introduction to Testing and Defect Tracking</a:t>
            </a: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39700" y="1214438"/>
            <a:ext cx="4127500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Lab document (instructions)…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Extensive effort was spent to prepare clear, concise and “interesting” lab exercises…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Involving a recent good student helped </a:t>
            </a:r>
            <a:r>
              <a:rPr kumimoji="0" lang="en-US" sz="2400" b="0" i="0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lot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this aspect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 t="9059"/>
          <a:stretch>
            <a:fillRect/>
          </a:stretch>
        </p:blipFill>
        <p:spPr bwMode="auto">
          <a:xfrm>
            <a:off x="4465638" y="1125538"/>
            <a:ext cx="4635500" cy="573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Lab 2. Requirements-Based Test Generation </a:t>
            </a:r>
            <a:endParaRPr lang="en-CA" sz="2800" dirty="0">
              <a:solidFill>
                <a:srgbClr val="FFFFFF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1219200"/>
            <a:ext cx="8416925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Goals: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Using black-box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 test techniques to d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erive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unit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tests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from Javadoc API Specifications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Using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JUnit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SUT: JFreeChart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tool: JUnit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944813"/>
            <a:ext cx="4645025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Lab 2. Requirements-Based Test Generation </a:t>
            </a:r>
            <a:endParaRPr lang="en-CA" sz="2800" dirty="0">
              <a:solidFill>
                <a:srgbClr val="FFFFFF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41692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Students applied the equivalence partitioning technique based on Javadoc API Specifications </a:t>
            </a:r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1089025" y="2252662"/>
            <a:ext cx="6821488" cy="2928938"/>
            <a:chOff x="2592" y="912"/>
            <a:chExt cx="3456" cy="1632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 l="10295" t="18750" r="68529" b="58333"/>
            <a:stretch>
              <a:fillRect/>
            </a:stretch>
          </p:blipFill>
          <p:spPr bwMode="auto">
            <a:xfrm>
              <a:off x="2592" y="912"/>
              <a:ext cx="3456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10295" t="79167" r="68529" b="8333"/>
            <a:stretch>
              <a:fillRect/>
            </a:stretch>
          </p:blipFill>
          <p:spPr bwMode="auto">
            <a:xfrm>
              <a:off x="2592" y="1968"/>
              <a:ext cx="3456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6" cstate="print"/>
          <a:srcRect l="71764" t="31250" r="882" b="56250"/>
          <a:stretch>
            <a:fillRect/>
          </a:stretch>
        </p:blipFill>
        <p:spPr bwMode="auto">
          <a:xfrm>
            <a:off x="73025" y="5286375"/>
            <a:ext cx="89979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dirty="0" smtClean="0">
                <a:solidFill>
                  <a:srgbClr val="FFFFFF"/>
                </a:solidFill>
              </a:rPr>
              <a:t>Lab 3: Code Coverage, Adequacy Criteria and 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Test Case Correlation</a:t>
            </a:r>
            <a:endParaRPr lang="en-CA" sz="2800" dirty="0">
              <a:solidFill>
                <a:srgbClr val="FFFFFF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1219200"/>
            <a:ext cx="8416925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SUT: JFreeChart (the test suites of lab 2)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Testing tools: 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JUnit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CodeCover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</a:rPr>
              <a:t>CoverLipse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–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1400" kern="0" dirty="0" smtClean="0">
              <a:solidFill>
                <a:srgbClr val="FFFFFF"/>
              </a:solidFill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this lab, students enhanced the code coverage of the test suites they had developed in lab 2.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17875" y="1792288"/>
            <a:ext cx="55753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i1-linux.softpedia-static.com/screenshots/CodeCover_2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00" t="46222" b="44445"/>
          <a:stretch/>
        </p:blipFill>
        <p:spPr bwMode="auto">
          <a:xfrm>
            <a:off x="1066800" y="4419600"/>
            <a:ext cx="7525657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265237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We have software engineering researchers in both the ECE and the CS departments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In ECE, we offer a Bachelors </a:t>
            </a:r>
            <a:r>
              <a:rPr lang="en-US" sz="2400" b="1" dirty="0">
                <a:solidFill>
                  <a:schemeClr val="bg1"/>
                </a:solidFill>
              </a:rPr>
              <a:t>degree in software engineering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Both department together have </a:t>
            </a:r>
            <a:r>
              <a:rPr lang="en-US" sz="2400" b="1" dirty="0" smtClean="0">
                <a:solidFill>
                  <a:schemeClr val="bg1"/>
                </a:solidFill>
              </a:rPr>
              <a:t>in total about </a:t>
            </a:r>
            <a:r>
              <a:rPr lang="en-US" sz="2400" b="1" dirty="0" smtClean="0">
                <a:solidFill>
                  <a:schemeClr val="bg1"/>
                </a:solidFill>
              </a:rPr>
              <a:t>75 faculty members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About </a:t>
            </a:r>
            <a:r>
              <a:rPr lang="en-US" sz="2400" b="1" dirty="0" smtClean="0">
                <a:solidFill>
                  <a:schemeClr val="bg1"/>
                </a:solidFill>
              </a:rPr>
              <a:t>8 </a:t>
            </a:r>
            <a:r>
              <a:rPr lang="en-US" sz="2400" b="1" dirty="0" smtClean="0">
                <a:solidFill>
                  <a:schemeClr val="bg1"/>
                </a:solidFill>
              </a:rPr>
              <a:t>professors do research in software engineering </a:t>
            </a: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Brief introduction to Software Engineering Education and Research at the UofC</a:t>
            </a: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63842" name="Picture 2" descr="C:\temp\n509210257_4602105_78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192682"/>
            <a:ext cx="3505200" cy="230971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5486400" y="6107668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ECE  Faculty Members, 2008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265237"/>
            <a:ext cx="41148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Good educators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books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testing tools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</a:rPr>
              <a:t>Lecture materials </a:t>
            </a:r>
          </a:p>
          <a:p>
            <a:pPr lvl="1" eaLnBrk="1" hangingPunct="1"/>
            <a:r>
              <a:rPr lang="en-US" sz="2000" b="1" dirty="0" smtClean="0">
                <a:solidFill>
                  <a:schemeClr val="bg1"/>
                </a:solidFill>
              </a:rPr>
              <a:t>Practical lab exercises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And what does the SW industry really need? (matching their needs)</a:t>
            </a:r>
          </a:p>
          <a:p>
            <a:pPr lvl="1" eaLnBrk="1" hangingPunct="1"/>
            <a:endParaRPr lang="en-US" sz="2000" b="1" dirty="0" smtClean="0">
              <a:solidFill>
                <a:srgbClr val="FF9900"/>
              </a:solidFill>
            </a:endParaRPr>
          </a:p>
          <a:p>
            <a:pPr eaLnBrk="1" hangingPunct="1"/>
            <a:endParaRPr lang="en-US" sz="2400" b="1" dirty="0" smtClean="0">
              <a:solidFill>
                <a:srgbClr val="FFFFFF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7772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rgbClr val="FFFFFF"/>
                </a:solidFill>
              </a:rPr>
              <a:t>What do we need to </a:t>
            </a:r>
            <a:r>
              <a:rPr lang="en-CA" sz="2800" b="1" dirty="0" smtClean="0">
                <a:solidFill>
                  <a:schemeClr val="bg1"/>
                </a:solidFill>
              </a:rPr>
              <a:t>train top-quality Software Test Engineers</a:t>
            </a:r>
            <a:r>
              <a:rPr lang="en-US" sz="2800" b="1" dirty="0" smtClean="0">
                <a:solidFill>
                  <a:srgbClr val="FFFFFF"/>
                </a:solidFill>
              </a:rPr>
              <a:t>?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4114800" y="1066800"/>
            <a:ext cx="4953000" cy="3962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3657600" y="4191000"/>
            <a:ext cx="1143000" cy="2286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4267200" y="1141413"/>
            <a:ext cx="47244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To investigate this we have conducted two surveys… </a:t>
            </a:r>
          </a:p>
          <a:p>
            <a:pPr marL="34290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One in 2009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Only in the province of Alberta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53 participants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Paper published in 2010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Itself, a replication of an earlier 2004 survey (by other researchers in Alberta). </a:t>
            </a:r>
          </a:p>
          <a:p>
            <a:pPr marL="34290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And another in 2010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Canada-wide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246 </a:t>
            </a:r>
            <a:r>
              <a:rPr lang="en-CA" kern="0" dirty="0" smtClean="0"/>
              <a:t>participants</a:t>
            </a:r>
          </a:p>
          <a:p>
            <a:pPr marL="800100" lvl="1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Paper in press</a:t>
            </a:r>
          </a:p>
          <a:p>
            <a:pPr marL="342900" lvl="0" indent="-342900" eaLnBrk="0" hangingPunct="0">
              <a:lnSpc>
                <a:spcPts val="1800"/>
              </a:lnSpc>
              <a:spcBef>
                <a:spcPct val="20000"/>
              </a:spcBef>
              <a:buFontTx/>
              <a:buChar char="•"/>
            </a:pPr>
            <a:r>
              <a:rPr lang="en-CA" kern="0" dirty="0" smtClean="0"/>
              <a:t>Some of the results will be presented…</a:t>
            </a:r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5066906"/>
            <a:ext cx="4876800" cy="157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 descr="http://republiccapitalaccess.com/images/pdf-log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6184392"/>
            <a:ext cx="361795" cy="445008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CA" sz="2400" b="1" dirty="0" smtClean="0">
                <a:solidFill>
                  <a:schemeClr val="bg1"/>
                </a:solidFill>
              </a:rPr>
              <a:t>What should a good Software Test Engineer know?</a:t>
            </a:r>
            <a:endParaRPr lang="en-CA" sz="2400" dirty="0"/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2008" y="5181600"/>
            <a:ext cx="4285792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ounded Rectangle 8"/>
          <p:cNvSpPr/>
          <p:nvPr/>
        </p:nvSpPr>
        <p:spPr>
          <a:xfrm>
            <a:off x="685800" y="2590800"/>
            <a:ext cx="2286000" cy="121920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Software Engineering Academia</a:t>
            </a:r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962400" y="2590800"/>
            <a:ext cx="2286000" cy="1219200"/>
          </a:xfrm>
          <a:prstGeom prst="roundRect">
            <a:avLst/>
          </a:prstGeom>
          <a:solidFill>
            <a:srgbClr val="0033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Software Industry</a:t>
            </a:r>
            <a:endParaRPr lang="en-CA" dirty="0"/>
          </a:p>
        </p:txBody>
      </p:sp>
      <p:sp>
        <p:nvSpPr>
          <p:cNvPr id="12" name="Circular Arrow 11"/>
          <p:cNvSpPr/>
          <p:nvPr/>
        </p:nvSpPr>
        <p:spPr>
          <a:xfrm>
            <a:off x="2514600" y="1676400"/>
            <a:ext cx="16764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04319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3" name="Circular Arrow 12"/>
          <p:cNvSpPr/>
          <p:nvPr/>
        </p:nvSpPr>
        <p:spPr>
          <a:xfrm rot="10800000">
            <a:off x="2590800" y="2971800"/>
            <a:ext cx="1676400" cy="182880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504319"/>
              <a:gd name="adj5" fmla="val 125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09800" y="1143000"/>
            <a:ext cx="24032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kern="0" dirty="0" smtClean="0">
                <a:solidFill>
                  <a:schemeClr val="bg1"/>
                </a:solidFill>
              </a:rPr>
              <a:t>Knowledge transfer/</a:t>
            </a:r>
          </a:p>
          <a:p>
            <a:r>
              <a:rPr lang="en-US" b="1" kern="0" dirty="0" smtClean="0">
                <a:solidFill>
                  <a:schemeClr val="bg1"/>
                </a:solidFill>
              </a:rPr>
              <a:t>Corporate training</a:t>
            </a:r>
            <a:endParaRPr lang="en-CA" dirty="0"/>
          </a:p>
        </p:txBody>
      </p:sp>
      <p:sp>
        <p:nvSpPr>
          <p:cNvPr id="15" name="Rectangle 14"/>
          <p:cNvSpPr/>
          <p:nvPr/>
        </p:nvSpPr>
        <p:spPr>
          <a:xfrm>
            <a:off x="2286000" y="4763869"/>
            <a:ext cx="23675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 smtClean="0">
                <a:solidFill>
                  <a:schemeClr val="bg1"/>
                </a:solidFill>
              </a:rPr>
              <a:t>Analysis of needs/ skills shortage</a:t>
            </a:r>
            <a:endParaRPr lang="en-CA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C000"/>
                </a:solidFill>
              </a:rPr>
              <a:t>Goal: </a:t>
            </a:r>
            <a:r>
              <a:rPr lang="en-US" sz="2400" b="1" dirty="0" smtClean="0">
                <a:solidFill>
                  <a:schemeClr val="bg1"/>
                </a:solidFill>
              </a:rPr>
              <a:t>To get a broad picture of the SW testing practices, knowledge and skill needs in Alberta and Canada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Our colleagues had done an earlier Alberta-wide survey in 2004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We repeated it in 2009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In 2010, we improved the questions and did it across Canada 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Some results next…</a:t>
            </a:r>
          </a:p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Please see the 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chemeClr val="bg1"/>
                </a:solidFill>
              </a:rPr>
              <a:t>articles for details.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76200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Surveys of SW testing practices in Alberta (2009) and Canada (2010)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063" y="3657600"/>
            <a:ext cx="2230163" cy="2871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56263" y="3657600"/>
            <a:ext cx="2235337" cy="289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76200" y="1066800"/>
            <a:ext cx="8839200" cy="4525963"/>
          </a:xfrm>
        </p:spPr>
        <p:txBody>
          <a:bodyPr/>
          <a:lstStyle/>
          <a:p>
            <a:pPr marL="476250" indent="-476250"/>
            <a:r>
              <a:rPr lang="en-US" sz="2400" dirty="0" smtClean="0">
                <a:solidFill>
                  <a:schemeClr val="bg1"/>
                </a:solidFill>
              </a:rPr>
              <a:t>Respondents:</a:t>
            </a:r>
          </a:p>
          <a:p>
            <a:pPr marL="876300" lvl="1" indent="-476250"/>
            <a:r>
              <a:rPr lang="en-CA" sz="2000" dirty="0" smtClean="0">
                <a:solidFill>
                  <a:schemeClr val="bg1"/>
                </a:solidFill>
              </a:rPr>
              <a:t>53 respondents </a:t>
            </a:r>
          </a:p>
          <a:p>
            <a:pPr marL="876300" lvl="1" indent="-476250"/>
            <a:r>
              <a:rPr lang="en-CA" sz="2000" dirty="0" smtClean="0">
                <a:solidFill>
                  <a:schemeClr val="bg1"/>
                </a:solidFill>
              </a:rPr>
              <a:t>To get a measure of the sample size…</a:t>
            </a:r>
          </a:p>
          <a:p>
            <a:pPr marL="876300" lvl="1" indent="-476250"/>
            <a:r>
              <a:rPr lang="en-CA" sz="2000" dirty="0" smtClean="0">
                <a:solidFill>
                  <a:schemeClr val="bg1"/>
                </a:solidFill>
              </a:rPr>
              <a:t>According to StatsCan, as of 2007, there were 2,947 SW developers (</a:t>
            </a:r>
            <a:r>
              <a:rPr lang="en-CA" sz="2000" i="1" dirty="0" smtClean="0">
                <a:solidFill>
                  <a:schemeClr val="bg1"/>
                </a:solidFill>
              </a:rPr>
              <a:t>publishers</a:t>
            </a:r>
            <a:r>
              <a:rPr lang="en-CA" sz="2000" dirty="0" smtClean="0">
                <a:solidFill>
                  <a:schemeClr val="bg1"/>
                </a:solidFill>
              </a:rPr>
              <a:t>) in AB</a:t>
            </a:r>
          </a:p>
          <a:p>
            <a:pPr marL="876300" lvl="1" indent="-476250"/>
            <a:endParaRPr lang="en-CA" sz="2000" dirty="0" smtClean="0">
              <a:solidFill>
                <a:schemeClr val="bg1"/>
              </a:solidFill>
            </a:endParaRPr>
          </a:p>
          <a:p>
            <a:pPr marL="876300" lvl="1" indent="-476250"/>
            <a:r>
              <a:rPr lang="en-CA" sz="2000" dirty="0" smtClean="0">
                <a:solidFill>
                  <a:schemeClr val="bg1"/>
                </a:solidFill>
              </a:rPr>
              <a:t>Assuming about a third of them are doing testing. Thus: about </a:t>
            </a:r>
            <a:r>
              <a:rPr lang="en-CA" sz="2000" dirty="0" smtClean="0">
                <a:solidFill>
                  <a:schemeClr val="bg1"/>
                </a:solidFill>
              </a:rPr>
              <a:t>1,000 </a:t>
            </a:r>
            <a:r>
              <a:rPr lang="en-CA" sz="2000" dirty="0" smtClean="0">
                <a:solidFill>
                  <a:schemeClr val="bg1"/>
                </a:solidFill>
              </a:rPr>
              <a:t>SW testers in AB</a:t>
            </a:r>
          </a:p>
          <a:p>
            <a:pPr marL="876300" lvl="1" indent="-476250"/>
            <a:r>
              <a:rPr lang="en-CA" sz="2000" dirty="0" smtClean="0">
                <a:solidFill>
                  <a:schemeClr val="bg1"/>
                </a:solidFill>
              </a:rPr>
              <a:t>Thus sample size: 53/1000=5.3%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476250" indent="-476250"/>
            <a:r>
              <a:rPr lang="en-US" sz="2400" dirty="0" smtClean="0">
                <a:solidFill>
                  <a:schemeClr val="bg1"/>
                </a:solidFill>
              </a:rPr>
              <a:t>Questions were developed and categorized using the IEEE SWEBOK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9524"/>
            <a:ext cx="8001000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 (2009)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2"/>
          <p:cNvGrpSpPr/>
          <p:nvPr/>
        </p:nvGrpSpPr>
        <p:grpSpPr>
          <a:xfrm>
            <a:off x="381000" y="5105400"/>
            <a:ext cx="8382000" cy="1447800"/>
            <a:chOff x="381000" y="5105400"/>
            <a:chExt cx="8382000" cy="1447800"/>
          </a:xfrm>
        </p:grpSpPr>
        <p:pic>
          <p:nvPicPr>
            <p:cNvPr id="1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81000" y="5111916"/>
              <a:ext cx="8382000" cy="144128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pic>
          <p:nvPicPr>
            <p:cNvPr id="11" name="Picture 9" descr="l_mast_swebok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1000" y="5105400"/>
              <a:ext cx="3124200" cy="533357"/>
            </a:xfrm>
            <a:prstGeom prst="rect">
              <a:avLst/>
            </a:prstGeom>
            <a:noFill/>
          </p:spPr>
        </p:pic>
      </p:grp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2895600"/>
            <a:ext cx="4038600" cy="430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28800" y="2910114"/>
            <a:ext cx="261055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CA" sz="2300" dirty="0" smtClean="0">
                <a:solidFill>
                  <a:schemeClr val="bg1"/>
                </a:solidFill>
                <a:effectLst/>
              </a:rPr>
              <a:t>Results for seven of the questions to be presented next…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52400" y="1196340"/>
          <a:ext cx="8839200" cy="5189220"/>
        </p:xfrm>
        <a:graphic>
          <a:graphicData uri="http://schemas.openxmlformats.org/drawingml/2006/table">
            <a:tbl>
              <a:tblPr/>
              <a:tblGrid>
                <a:gridCol w="1428596"/>
                <a:gridCol w="7410604"/>
              </a:tblGrid>
              <a:tr h="88232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Aspect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Questions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3295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Respondents Profiles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Company</a:t>
                      </a:r>
                      <a:r>
                        <a:rPr lang="en-US" sz="1100" baseline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profile: </a:t>
                      </a: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Please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summarize your company and the type of projects you do in a few keywords.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best describes your current position?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is the size of your company (number of employees)?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Which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programming languages do you use in your company?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8316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Test levels</a:t>
                      </a:r>
                      <a:endParaRPr lang="en-CA" sz="11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Have you received any formal software-testing related training?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Does your organization have a training program that specifically targets any of the following?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your current or most recent software project, did the team conduct the following tests?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your current or most recent project, did the team automate any of the tests?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forms of usability testing are commonly employed in your organization?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8274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Test techniques</a:t>
                      </a:r>
                      <a:endParaRPr lang="en-CA" sz="11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Which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testing tools and frameworks do you use in your company?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your current or most recent software project, what mechanisms did the team use to generate test cases?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Which of the following defect prevention techniques are regularly utilized in your organization?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6463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Test-related measures</a:t>
                      </a:r>
                      <a:endParaRPr lang="en-CA" sz="110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your current or most recent software project, did the team use any of the following measurements as a guide to planning or designing the tests?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74821"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Test process management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In your current or most recent project, was the testing environment separate from the development or production environments?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Please identify the ratio of developers to testers in your current or most recent project.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percentage of the pre-release work effort is spent on testing?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Please rank the following defect types by the effort required to fix that type of defect.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criteria does your organization utilize to terminate the testing phase?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barriers do you believe prevents your company from adopting testing methodology and testing tools?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spcBef>
                          <a:spcPts val="600"/>
                        </a:spcBef>
                        <a:spcAft>
                          <a:spcPts val="100"/>
                        </a:spcAft>
                        <a:buFont typeface="Wingdings"/>
                        <a:buChar char=""/>
                        <a:tabLst>
                          <a:tab pos="228600" algn="l"/>
                        </a:tabLst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What barriers do you believe prevents your company from providing software training to testing staff?</a:t>
                      </a:r>
                      <a:endParaRPr lang="en-CA" sz="11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1801" marR="4180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1828800" y="3733800"/>
            <a:ext cx="68580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Rectangle 13"/>
          <p:cNvSpPr/>
          <p:nvPr/>
        </p:nvSpPr>
        <p:spPr>
          <a:xfrm>
            <a:off x="1828800" y="3493052"/>
            <a:ext cx="44196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1828800" y="3048000"/>
            <a:ext cx="5029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1828800" y="2743200"/>
            <a:ext cx="5715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828800" y="6172200"/>
            <a:ext cx="6553200" cy="2286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9" name="Rectangle 18"/>
          <p:cNvSpPr/>
          <p:nvPr/>
        </p:nvSpPr>
        <p:spPr>
          <a:xfrm>
            <a:off x="1828800" y="2286000"/>
            <a:ext cx="6019800" cy="4572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0" name="Rectangle 19"/>
          <p:cNvSpPr/>
          <p:nvPr/>
        </p:nvSpPr>
        <p:spPr>
          <a:xfrm>
            <a:off x="228600" y="5029200"/>
            <a:ext cx="1295400" cy="228600"/>
          </a:xfrm>
          <a:prstGeom prst="rect">
            <a:avLst/>
          </a:prstGeom>
          <a:noFill/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chemeClr val="tx1"/>
                </a:solidFill>
              </a:rPr>
              <a:t>Testing education</a:t>
            </a:r>
            <a:endParaRPr lang="en-CA" sz="10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5410200"/>
            <a:ext cx="1295400" cy="228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b="1" dirty="0" smtClean="0">
                <a:solidFill>
                  <a:schemeClr val="tx1"/>
                </a:solidFill>
              </a:rPr>
              <a:t>Testing concepts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CA" sz="2400" b="1" dirty="0" smtClean="0">
                <a:solidFill>
                  <a:schemeClr val="bg1"/>
                </a:solidFill>
              </a:rPr>
              <a:t>SW Testing Training/Education</a:t>
            </a: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072" y="1447800"/>
            <a:ext cx="8577128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CA" sz="2400" b="1" dirty="0" smtClean="0">
                <a:solidFill>
                  <a:schemeClr val="bg1"/>
                </a:solidFill>
              </a:rPr>
              <a:t>SW Testing Training/Education</a:t>
            </a: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326889"/>
            <a:ext cx="8305800" cy="492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bg1"/>
                </a:solidFill>
                <a:effectLst/>
              </a:rPr>
              <a:t>Types of Testing (Test Levels)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685800" y="1600200"/>
          <a:ext cx="7751989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0" y="1066800"/>
            <a:ext cx="8839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 dirty="0" smtClean="0">
                <a:solidFill>
                  <a:schemeClr val="bg1"/>
                </a:solidFill>
              </a:rPr>
              <a:t>Almost all companies perform unit and system testing.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US" sz="2300" dirty="0" smtClean="0">
                <a:solidFill>
                  <a:schemeClr val="bg1"/>
                </a:solidFill>
                <a:effectLst/>
              </a:rPr>
              <a:t>Test Automation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0" y="1066801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 dirty="0" smtClean="0">
                <a:solidFill>
                  <a:schemeClr val="bg1"/>
                </a:solidFill>
              </a:rPr>
              <a:t>Automation of unit, integration and systems tests has increased sharply since 2004.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/>
        </p:nvGraphicFramePr>
        <p:xfrm>
          <a:off x="685800" y="1981200"/>
          <a:ext cx="7696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Test tools and frameworks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2400" y="1066801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 dirty="0" smtClean="0">
                <a:solidFill>
                  <a:schemeClr val="bg1"/>
                </a:solidFill>
              </a:rPr>
              <a:t>JUnit and IBM Rational tools are the most widely used test tools. 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/>
        </p:nvGraphicFramePr>
        <p:xfrm>
          <a:off x="990600" y="2057400"/>
          <a:ext cx="7315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85258" y="3563909"/>
            <a:ext cx="14061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(reported once)</a:t>
            </a:r>
            <a:endParaRPr lang="en-CA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6858000" cy="4525963"/>
          </a:xfrm>
        </p:spPr>
        <p:txBody>
          <a:bodyPr/>
          <a:lstStyle/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Agent-based software engineering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Agile software engineering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Software Testing, and Software Test Engineering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Software Engineering based on the Unified Modeling Language (UML)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Software Engineering Decision Support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Software Performance Engineering</a:t>
            </a:r>
          </a:p>
          <a:p>
            <a:pPr eaLnBrk="1" hangingPunct="1"/>
            <a:r>
              <a:rPr lang="en-US" sz="2100" b="1" dirty="0" smtClean="0">
                <a:solidFill>
                  <a:schemeClr val="bg1"/>
                </a:solidFill>
              </a:rPr>
              <a:t>More in </a:t>
            </a:r>
            <a:r>
              <a:rPr lang="en-CA" sz="2100" b="1" dirty="0" err="1" smtClean="0">
                <a:hlinkClick r:id="rId3"/>
              </a:rPr>
              <a:t>www.serg.ucalgary.ca</a:t>
            </a:r>
            <a:endParaRPr lang="en-US" sz="21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1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1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14980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chemeClr val="bg1"/>
                </a:solidFill>
              </a:rPr>
              <a:t>Software Engineering Research Areas in the UofC</a:t>
            </a: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29400"/>
            <a:ext cx="2133600" cy="228600"/>
          </a:xfrm>
        </p:spPr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81200" y="4246056"/>
            <a:ext cx="4386263" cy="2345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http://www.serg.ucalgary.ca/images/people/Far_Behrouz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028" y="1228633"/>
            <a:ext cx="870757" cy="1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erg.ucalgary.ca/images/people/Garousi_Vahi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5" y="1219200"/>
            <a:ext cx="870757" cy="1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serg.ucalgary.ca/images/people/Krishnamurthy_Diwakar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2185" y="2395330"/>
            <a:ext cx="870757" cy="1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www.serg.ucalgary.ca/images/people/Ruhe_Gunth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13" y="2395330"/>
            <a:ext cx="870757" cy="1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serg.ucalgary.ca/images/people/Smith_Mike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313" y="3581400"/>
            <a:ext cx="870757" cy="1119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Rob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743199"/>
            <a:ext cx="951613" cy="1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14" descr="data:image/jpeg;base64,/9j/4AAQSkZJRgABAQAAAQABAAD/2wCEAAkGBhISEBQSEhAQFBUVFBAWFBQVFBAUFBQUFRUVFBQUFBQXHCYeFxkjGRQUHy8gIycpLCwsFR4xNTAqNSYrLCkBCQoKDgwOFw8PGikcHBwpLCksLCkpKSkpKSwpKSkpKSkpKSwpKSkpKSkpKSkpLCkpKSwpLCkpKSkpLCkpKSwpLv/AABEIAOEA4QMBIgACEQEDEQH/xAAcAAABBQEBAQAAAAAAAAAAAAAFAAIDBAYBBwj/xABHEAABAwIDBAcEBQoDCQEAAAABAAIDBBEFEiEGMUFRBxMiYXGBkTJSobEUFVPB4RcjM0JicpLR8PFDotIWJCVjgoOywsMI/8QAGQEAAwEBAQAAAAAAAAAAAAAAAQIDAAQF/8QAJxEBAQACAgIBAwMFAAAAAAAAAAECEQMhEjFREyJBMmGxBEKh0fD/2gAMAwEAAhEDEQA/APOmtTw1ODU4NV4Q0NTgE8NTmtRZwBSNautYpGtRYmhStC40KQBFiAUgTQE8IscCrVBtLHTiU5nXdG5oLTYgnjfhwWdxHEi4FrDYD2nd3chH0d0mgJ8Vz58v4iuOFWKnGnm+eR7wTfIHEi/M3Op71XbWHfqBw0aF1+Dkf1vUf1c/kVC579qeFSBzT+vrfj/ZRyR2Pt7+CnbROI9nUd29Pipveb5gJdj40+jlkZYteCO86W8ltMC2rDWhhYMoPaIOovre3FYzKWm/BFYKcPGmjuI7udkfLQXDb0qKoa4XBBBT3PC86wuR4fYOIIvbUi9vmtxgVSZWWeLPbv7xzCeXaWWNnaw+UKtK4Ig6i1vwVeSmF0UweXeq0sQRmaIclSli7lgCnRKu9iIyRWVSRgWgs/tAPzfmFmqc6rWY3D+bcslDvVMWojdJNukmJoUDE4Rr1IdHNPyd6lPHRxT8nepS/Vnwrp5aI08MXqH5Nqf9v+JL8mkHN/8AEj9WfDeLzIMTwxel/kyg5yfxLv5MYffk9Qt9WfDaebBicGL0b8mEX2kvqFw9GMf2snwTfVnwGnntkIxCuzO6tp0/WPcOC0u3mEsow1jZHl77k3to0eCxDHaab3FT5OTrR8ImDMxygaIzRUFlDhtHlARyjj1XFa9Dj4/lyHCw7eFYbgrb7kTpo1fZFqAp2uyYQIZs608FLHsiDuatPSwovTQBL2Nxx084qNiyNADqmM2YeBxDh8QvVTQApj8LFr2TfdELOOvKH4Q4Wfa1iLiy0MEOXJI3le3zC1H1KLkW0cP7KlFhpZ2SNznDyO75pplYjnxzRRSBzQR/bxUE0fFPpKcte9vDRw7r6FPmC7Mb5Tbzs8dUNljVOZivVBVKRyZMOmCpPCIyhU5mpRB8VjvG7wKxAHa81v65t2kePyWDkb2z4p8WWMySZdJOV9RhqeGpBPAUVSDU8NSATgEWIBPASATwEWNASfuT7Kpi8uSCV3usefRpKzPnrpExr6RXTPv2Wnq2fus0Pq659EGwiDO4E7huVSskzEcySSjmExAAWUs6txQWaxX6YWVRoV+nZdc1ejgK0T0Qj3gofSxIhEzcp1eC1OUUpEJp+SL08aMbL0JxDVXo2XQyB2qJ07l14dvN5ujjTDkh2L0PYc8DcL+mqKrj2Agg7iLJ8sJYhjnZWRY0O7Q3uYPUb1UnYiOF0+WZ0Z3MzfFQ1kKTj66bm+YBzxjiqklOESqI1RqSdLKzlDpoAqc7ESqAqEoQEKq26LB1rbSFeg1Y0WExeO0p802LKy6uJKjPqoBPAXGhSAKKhBPC4AngLM6AngJAJwRYrIHtxP1eH1LuUMnxFvvR6yBbb0+fD6lvOGT4C/3LQL6fL7Bd4HgtZSQ5WhZvDYs0/hcrTGSyjn7dPD62uwi6KUoQOKvACuU+KtPFQuLtxzkailIV5jEAgq2kCzrorFU6JLHRMpRmm3oxC7RAKKa6KU860NZuCdOdborTDRBYJUYppLhdHHXn8+Kyu3TQurocQJNYTkje4W9N38lXxNo08E+TWX1SxS2VpUcfZ+T9IBONVQlar1SDdUZr8lZyqVSFQlCvzgqhKgIdVN0WLx9lpFuKluix20bO0D4fJHH2wMklZdVGfV7QngIM2er9yL1/FPFRV/Zx+v4qej7GQE8BBm1VV9mz1/FStrKn7Jnr+KzbF7JwCEiuqPsR6/intr5/sPis2xNeedJG25hLqSPJcx/nC65NngkNaPDj3hbH6wm+w+JXi22t5MRncRY5rEcrNAshbqK8WMyrI4LH+dee7+SJ1RN9FFhMNnP7iArk0fFRt7Wxx1A8w35qCWlI3Zh4G6fPTPcHDW9tLaDwVGmpX3sMw1GvaFgN5PNNIW3V9CFHUPafaWrwvEy4C6ybW6lt78jz8Vo9maYudbkVLOT26eK96bugg/N5tVXlxjJ5LUYbRAQ2PJY/H5Mp0YONvxUdV1+e+lml2ube1vitLQY+0kWIPmvJJq4ggkkA39kACw71rNmHxS5RnLSfeFr+BCpJZ2hllMuq9RpqgPFwfFToRhtMYyBfQ6HxRa66sLuODPGS9M9n/Om+liQmYg/W3LRTzx3nIA1zf0VTqmFpIO9LjCctD5gLqnKFYlAzEqCQqjmUKgIfMERqEPmQMH1DdFkNo2bj/W8rYzbisrtHH2PX5hGMzSSVkk7Pr4UzeS79HbyXgMG0NUXuDZKotDj2vpUgFhx56/evUMWrZYcCdI1z+t+i3a7OXPzyWDTn3k3cNe5a4TepWme5trXQt90lcDB7hHp/NfOlPtLixcAauqYDpmc99vHetdBX1I7JxWoeczgXdbZrNSBccdw3cTyTfTnyTLmkeu2Hun4JwaOS8m+savK0jEartva1rrsdGM2ftElty0ZQDppdbXo/q5JaZ0klU6ovK4BzmBhZlDQ5lhxzXWz4/Gb3/JsOWZXWmhc1eIbdR9XW1R5vuP8Aqa0/evcSF5N0l4Q76V1h9mZuh10dH2XDxsAe+6hl6dfDdZdsHhDOy4/tFE+qQ7D2lrpG8nD5I5Thc2V1XThNqDqbVRmm8EYfCozCFpmp4A/U9y0eyzbPQibei2zriJAtldxTix1k9TwZhLDdZfarCc2hBtru+9bPCLdWF2uomvGoT3D7ZUfqa5LK8inwIvAF7WBGouCORWt2SwMxxGPK1xd+s5oAY3k3jbjqd5RL6nyu7kXoIw1Ljb6NyY4fqntLSUxYcpcXAAWJ32G5XwmNN09dGE1HFndg+NyGJrpWaO7IvyJNrqtihu653lrCfG2qKV8Yex7OJsfiLITibrvd5D0FkMZ3W5LPCTXYROxVHK7OdFSencapOqFQr1QNFSl3LCoTN0Wc2gjuw+fy/BaWbcgOMsvGf65hYWLuurmVdTM1eF420wSvY0+3DH3lzybWHIWuvX+keubTYY0OLR2qePXdpY/+pWMwToqw9s8RZi8cjhIwiMdQS8tNw2weeS3PSPs5DWwxwzVrKUCTrBm6vt5WubYB7hoM6pr7oTxkw1HlsFUHgkD3fZJO9wFrcN+9dFNebXcXHS4OnE/BFqbohp2PD4sbgDgdDlhP/wBVfd0bEm4xikJsf8NvEEE6Tb9Sn1jfd/n/AE58uG3ShHJG2GNpFszcw/WGXdcWNxe3HVbjopH/AA7Pa3W1FU+w75S0f+KzsvRzO9rW/WlGcrcrSI3Xa3dpaRbvZLBvolHDT9Y2QsabvaLNcXOc4kC595JnetL8OHjaLFUMQwmOpg6qVtwdQR7TXa2c08D/AG4q7K6zSe4pRDsgdzfkpOiPDtoNlZqOc5xdrvYkHsvt8nWOoPxUdKVuelhloqc/8yQf5AfuXnsMq5+XGOzgy67Ew5Q1EosoBOo5naaqGnbvpALud3LQYNB2gQslNVFp0Wg2bxPWzk9nRuOyV63s9NdnopsQr8jg0jQ7iguD4g6OO+Rzr2sANfwTsfqTLE2zS0i51tfdu0T3P7P3RvDvl3Z1ReFwKlMCAbP1xOhvdaUP0QwsyiXNjcMtHxBPc6wuuBcfbiV0/hye1Oipnh73vtY7tb6BB6l9yTzKLYjXixa3zP3BA5itJqaT5c/Kq05VF5ViclUpCeSKCGoQ5xVuozKm8EICqyoNibey5GZkLrhdrvArCx/U+KSv5UkWH+jLZzJilObk5XPdw/VjefnZE/8A9AzE1NLGASGQyuOl/beB8mLUdH+CxtqzIyYOLGSAsFtzsoDjYnkfVZLpX2slixMsbYiKOIgEvAzOY65IaRmFnbjoq473aWb1JWMwPZF08Ye45Q4kAga6XG479VZm2DlaSBIONszcunDj4rQDbYMjjeTDmytOlyL23W57k1m11PLG6aRr3Oi6tri3s5g9zg3KL6ka3JTy/hDPLP8AtZyTZeVgABaT2iSM1juLQPivpLZym6ujp2e7BCPPILrwn/a6nc3q4o3l5IDC8C2ZxDbnXkTovoWOLK0N5NA9BZSzq3D56+9FVHsHwt66KcBQTjQDmW/NTlI6GF6WIv8AdoXcpiP4o3f6V5c2Sy9A6U9taUR/Q2nrJXOYTlIyxFpuMx4nhlHM34LzQy6qXJFuGrjqiwULqm6le27UHkdIx3Aj4jw5qUjr3V4x5ijVPRuiYHtJDrhCcPe51i0NOtuK1VE6V1mGIXsDo4WWy6Uw8b+WpwGocYwXEk96I9ddCoah8bHF0BsywdZzTv3Ec1Tqtp4G6Z7P0uw+0L7rhT0vLL6ux+lp8stxuK0TAsrhGIiQtI7lq2lNxubnu9LDSh+Kyagd3zRCMoLXS5nk+Q8Bouuenm59K5KrS6FTuKrSya7kUKqyAqs9uitveqUrlgVZmqnMrsp0VKRYVGYIdV7iicyoVTdCgLOZEld6tJYXs2yWxNJh7pHQOkJka0OzvDtGkkW003obj3RRQ1lRJUSy1Gd+W+WRob2QGiwym2gCzWLdNcDLiCF7zwLyGjxsLn4rz7H+k2sqbgyljfcZ2W/DU+arLZa2o9Rd0I4Vu+k1A/78P+lRP6FsIaNa6doPOopxf/KvDzi0m/O71K59bv4klHy/f/EDX/be6UXRLhEb2yNr5Dkcx1jUU1iWkOANm7rhegz7RUrRc1VPx/xY/wCa+SH4g7moHVzuaS6pp0+lse6VMPgbds7ZnNIOSO5vbhmIsF5btT03Vk4cyJzYGG+kd89uRkOvpZeaOnJ3kqMuQ3r0Kd9Y4uzEkm97nmtfFLdoPcCsPda6gfemY/vLfgp59qYXVGaeo3J1Qy6oU0iKRR3ao+nbx3btBCL33HmtFSSSggsk5b2grNsgcDpdFsNrXg2vcIWuvC4X9UaynjllBbJK8tcQXNGgO627hopZdmoQx3ZF3DUnUp2F1emtkT6zMkyz31FMvHGdB+zFD1bwOS2BkQjD4Mpur0Hafotj048u+1Ta/aIUlMbfpJLtjHLTtO8h8bLM4NtbG8Br3WcOe/zQ/pbxEXYz3XOvblYD71gI642uHBwHA7/ULt4/XbzeX29sEwIuDcc1G8rzbBNqZGNtmNuR19EVh6QW7nsHi0prig1UpVKQoM7bqE/qv/yrkW0sL9xcPEfyQ1WE3lU5CpfpLTucCoJNNUNCrTqjUbirkrlSnKAh+ULq6uLC82c+6ic5cY9J4TC6HJhKS4UBdDk1ySRQY1JJIoCS02EPvSeEx+LbrMLS7NHNBMz3Sx/l7J+aFGe1ymfZ1ufzWhw+XcFmyFbpK21gVLW3ZhlqtvS0oNtAr9NhrL7kEw7EbN38Ffw3FdVOyuuZQeipcrgB3XR2ihFtUDpa9pN0bhlLhYbuaGtBl2tGbgEQw8WIHNCmWvZEqKS13e6HH0BKbD2lnNY14l0j4g51dLl1DXEbxzWPlnZyIPmFdxur6yV78xu5xJ479QhEkruNj4X+S7Z08zK7opBU2FrrkkqomSwUT6y6OyaEI59URhkI3IZQR8TvKKkANumgVepMRc3eSUQgxwrL/SNV01WqOwbuNzZW6WB+B/kqNSwi4IVTCqjs3uijaxsgDXjwdxCGWG/QbCrpIp9Sj7Qei6p+FN5R4o0qfeFWU0ZSxSmrpCTgkixpSCRCQQFwric4JqzEjeyVSG1Aa7c9rmHzCCKSnlLXBw3gg+iDNtU0ha4tPD+gVUdFYrT08QqImuFswHZ/aHulDaih7t2/u8UlmnRjfKIsPzE2BK02F4UTvcR4LNUjS1y3GDuuAVPJ0YTYvh2HMbzPibo9E8BqE0zSiDGd6TW1p0mYVLjFb1NFUS7ssMlv3nDI0erl2NoaLncsb0t431VMykzZXyu6yQX1a0fo2Hz1Pgq8ePaHPn9unj9dML9pvnz8wqLXdrQp88ru4/1yVVr10vOW5ptEymFyq0kqmpggw5R80+squAUEMmVnBUJJ7lOSdrnXLkMt3Kg6oVvDd60G9RpqSbKxKCuOZUZp7NAUVNJcptp6ar6y71xB7nmkn8g086KcxyaV1pXI6Ur0wFScEyyYDSuArpTUBScExPamkLA4UgnLgWF6LsS8mFvIEjwI/oLWyYa2YanK+3tcHcg7+awPR3iAa98Rv2rEcrjf8PkvUYaXd8FtBMrjdsxUYQWOs9tjwPB3e124o3gtMAEdiiNsr2hzfdcLj04KSDBIf1S+PuBDgPI6/FTy49+nZx/1E/KxBYBI1TRqTophs9mGlQQP3AfvUsWy0IN5HyS/smzGeYbqfXySzip7/UYRDS1YLTVSdmCK5Zf/ABHt4/uj4my8I2u2hdVVMkslzmPZ1uAOAHLRepdLON9XTiEENzWAaNAGgaaDcAvDJ5SN+o5q2M1HHnncqhlNtxUedcdbgmOKJDr3KIU5Q6NEqbcjAyT1MthZDzIuVE1yVCXrWtIlDtUYoCANUHpW3KKh1mpoGSeee5VrDmZnAWQhrrlF45urZce07QfeUYSj/wBA7wks39Ifzd8Ukdhpk7pBcSUF07BomJzE0pgcKanJqAnsSkGq4wp8m4IgYCuLl11yAr2E1nVStfyIXu+yuKB7Wh1iLC3gV8+MdZem9H2LEtDSdRp5LA9qgoA4XHxTvqyx3Fdwk/m8yuirPBMGip6AqLFcSipWF7yC63ZZxJ+5RV+KuaDrZeZbcY4WROcXXkfdrRfUd/kEKPTA7cbQuqqmRzzrfQA6N7h3LJyPI3qeeYO37/jdVHOK1Y26aSk4riApYlezWYfBUot6nqndkAJi1VLly6bddCUy5SBWZZO9VYTZSB105FykGtypmTZnX4bh4KnJLYBo3n5K5RRolq5l7klJmSTbLpjSuLoK4oLpoiuPC5EnSpgRpq6EilF1qmIu1QBTxlNAqArq44apICQR7ZXEDHM3XS6Ap8EuVwPJZn19ss8SUrTzA+Snmpy0nksH0R7Vtki6sndb5Lf4tVBrL3RlCsptBWWB1sACSvCNqcYdPKXA9lpIaO7mtj0lbUm/Us3aZzyHJeYynW7ePBaAZJIDv0KhTnOumEoCaVxJJAU0QTqs7h3JQJtSe0m/AflCnNTU5pSisAqaFVGlWHPs23NMWnxuzOui8D7NBQqkCtmTzTQlW+vXFV6xJYAJJJJTWSRp8ySSYEIXEkkouhSxpJIxkcm9NSSWrEuhcSQZ6j0Q/pPMfIL2bHv0Y8FxJYK+e9rv083j9yy8KSSaFQneU1ySSBzUkkkGWIFFN7RSSRoGLoSSQE8KabgkkmBZg3KZi4kmTpySSSwP/9k="/>
          <p:cNvSpPr>
            <a:spLocks noChangeAspect="1" noChangeArrowheads="1"/>
          </p:cNvSpPr>
          <p:nvPr/>
        </p:nvSpPr>
        <p:spPr bwMode="auto">
          <a:xfrm>
            <a:off x="7099028" y="1760960"/>
            <a:ext cx="199030" cy="19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12" name="Picture 16" descr="http://b.vimeocdn.com/ps/285/787/2857877_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85" y="4845003"/>
            <a:ext cx="946197" cy="94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ucalgary.ca/news/files/news/images/maurer_350x438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1" r="22286" b="57687"/>
          <a:stretch/>
        </p:blipFill>
        <p:spPr bwMode="auto">
          <a:xfrm>
            <a:off x="8055509" y="3598900"/>
            <a:ext cx="939175" cy="115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98792"/>
            <a:ext cx="8001000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en-US" sz="2300" b="1" dirty="0" smtClean="0">
                <a:solidFill>
                  <a:schemeClr val="bg1"/>
                </a:solidFill>
              </a:rPr>
              <a:t>Surveys of SW testing practices in Alberta</a:t>
            </a:r>
          </a:p>
          <a:p>
            <a:pPr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  <a:effectLst/>
              </a:rPr>
              <a:t>Techniques for identifying test cases </a:t>
            </a:r>
            <a:endParaRPr lang="en-US" sz="23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152400" y="1066801"/>
            <a:ext cx="8915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i="0" dirty="0" smtClean="0">
                <a:solidFill>
                  <a:schemeClr val="bg1"/>
                </a:solidFill>
              </a:rPr>
              <a:t>The choices of test-case generation mechanisms have not changed much.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Systematic techniques are used less.</a:t>
            </a:r>
            <a:endParaRPr lang="en-US" sz="2400" i="0" dirty="0" smtClean="0">
              <a:solidFill>
                <a:schemeClr val="bg1"/>
              </a:solidFill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/>
        </p:nvGraphicFramePr>
        <p:xfrm>
          <a:off x="914400" y="2438400"/>
          <a:ext cx="7523018" cy="409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Background </a:t>
            </a:r>
            <a:r>
              <a:rPr lang="en-US" sz="2400" b="1" dirty="0">
                <a:solidFill>
                  <a:srgbClr val="FFFFFF"/>
                </a:solidFill>
              </a:rPr>
              <a:t>and Introduction </a:t>
            </a: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An Overview of SW engineering education </a:t>
            </a:r>
            <a:r>
              <a:rPr lang="en-US" sz="2400" b="1" dirty="0" smtClean="0">
                <a:solidFill>
                  <a:srgbClr val="FFFFFF"/>
                </a:solidFill>
              </a:rPr>
              <a:t>research</a:t>
            </a:r>
            <a:endParaRPr lang="en-US" sz="24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SW testing research versus SW testing education </a:t>
            </a:r>
            <a:r>
              <a:rPr lang="en-US" sz="2400" b="1" dirty="0" smtClean="0">
                <a:solidFill>
                  <a:srgbClr val="FFFFFF"/>
                </a:solidFill>
              </a:rPr>
              <a:t>research</a:t>
            </a:r>
            <a:endParaRPr lang="en-US" sz="24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What do we need to teach in testing courses?</a:t>
            </a: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What do we need to train top-quality Software Test Engineers?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books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testing tools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What does the SW industry really need</a:t>
            </a:r>
            <a:r>
              <a:rPr lang="en-US" sz="2000" b="1" dirty="0" smtClean="0">
                <a:solidFill>
                  <a:srgbClr val="FFFFFF"/>
                </a:solidFill>
              </a:rPr>
              <a:t>?</a:t>
            </a:r>
          </a:p>
          <a:p>
            <a:pPr eaLnBrk="1" hangingPunct="1"/>
            <a:r>
              <a:rPr lang="en-US" sz="2400" b="1" dirty="0" smtClean="0">
                <a:solidFill>
                  <a:srgbClr val="FF9900"/>
                </a:solidFill>
              </a:rPr>
              <a:t>Q/A</a:t>
            </a:r>
            <a:endParaRPr lang="en-US" sz="2400" b="1" dirty="0">
              <a:solidFill>
                <a:srgbClr val="FF9900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Summary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888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189038"/>
            <a:ext cx="8229600" cy="505936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rgbClr val="FF9900"/>
                </a:solidFill>
              </a:rPr>
              <a:t>www.softqual.ucalgary.ca  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Current students: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1 </a:t>
            </a:r>
            <a:r>
              <a:rPr lang="en-US" sz="1800" dirty="0" smtClean="0">
                <a:solidFill>
                  <a:schemeClr val="bg1"/>
                </a:solidFill>
              </a:rPr>
              <a:t>PDF research </a:t>
            </a:r>
            <a:r>
              <a:rPr lang="en-US" sz="1800" dirty="0" smtClean="0">
                <a:solidFill>
                  <a:schemeClr val="bg1"/>
                </a:solidFill>
              </a:rPr>
              <a:t>associate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1 PhD student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3 </a:t>
            </a:r>
            <a:r>
              <a:rPr lang="en-US" sz="1800" dirty="0" smtClean="0">
                <a:solidFill>
                  <a:schemeClr val="bg1"/>
                </a:solidFill>
              </a:rPr>
              <a:t>MSc students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3 </a:t>
            </a:r>
            <a:r>
              <a:rPr lang="en-CA" sz="1800" dirty="0" smtClean="0">
                <a:solidFill>
                  <a:schemeClr val="bg1"/>
                </a:solidFill>
              </a:rPr>
              <a:t>undergraduate</a:t>
            </a: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students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Alumni 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7 MSc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17+ </a:t>
            </a:r>
            <a:r>
              <a:rPr lang="en-CA" sz="1800" dirty="0" smtClean="0">
                <a:solidFill>
                  <a:schemeClr val="bg1"/>
                </a:solidFill>
              </a:rPr>
              <a:t>undergraduate</a:t>
            </a:r>
            <a:r>
              <a:rPr lang="en-CA" sz="1800" b="1" dirty="0" smtClean="0">
                <a:solidFill>
                  <a:schemeClr val="bg1"/>
                </a:solidFill>
              </a:rPr>
              <a:t> </a:t>
            </a:r>
            <a:r>
              <a:rPr lang="en-US" sz="1800" dirty="0" smtClean="0">
                <a:solidFill>
                  <a:schemeClr val="bg1"/>
                </a:solidFill>
              </a:rPr>
              <a:t>students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1 </a:t>
            </a:r>
            <a:r>
              <a:rPr lang="en-US" sz="1800" dirty="0" smtClean="0">
                <a:solidFill>
                  <a:schemeClr val="bg1"/>
                </a:solidFill>
              </a:rPr>
              <a:t>PDF research </a:t>
            </a:r>
            <a:r>
              <a:rPr lang="en-US" sz="1800" dirty="0" smtClean="0">
                <a:solidFill>
                  <a:schemeClr val="bg1"/>
                </a:solidFill>
              </a:rPr>
              <a:t>associate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All our projects are applied R&amp;D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>
                <a:solidFill>
                  <a:schemeClr val="bg1"/>
                </a:solidFill>
              </a:rPr>
              <a:t>Source of funding: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Governmental agencies such as Natural Sciences </a:t>
            </a:r>
            <a:r>
              <a:rPr lang="en-US" sz="1800" dirty="0">
                <a:solidFill>
                  <a:schemeClr val="bg1"/>
                </a:solidFill>
              </a:rPr>
              <a:t>and Engineering Research Council of Canada (NSERC</a:t>
            </a:r>
            <a:r>
              <a:rPr lang="en-US" sz="1800" dirty="0" smtClean="0">
                <a:solidFill>
                  <a:schemeClr val="bg1"/>
                </a:solidFill>
              </a:rPr>
              <a:t>), </a:t>
            </a:r>
            <a:r>
              <a:rPr lang="en-US" sz="1800" dirty="0" smtClean="0">
                <a:solidFill>
                  <a:schemeClr val="bg1"/>
                </a:solidFill>
              </a:rPr>
              <a:t>Alberta Innovates, etc.</a:t>
            </a:r>
          </a:p>
          <a:p>
            <a:pPr lvl="1" eaLnBrk="1" hangingPunct="1">
              <a:spcBef>
                <a:spcPts val="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Industrial collaborators (via </a:t>
            </a:r>
            <a:r>
              <a:rPr lang="en-US" sz="1800" dirty="0" smtClean="0">
                <a:solidFill>
                  <a:schemeClr val="bg1"/>
                </a:solidFill>
              </a:rPr>
              <a:t>R&amp;D projects): IBM, Siemens, NovAtel, MR Control Systems, Analog Devices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001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Brief introduction to the UofC’s Software </a:t>
            </a:r>
            <a:r>
              <a:rPr lang="en-US" sz="2400" b="1" dirty="0">
                <a:solidFill>
                  <a:schemeClr val="bg1"/>
                </a:solidFill>
              </a:rPr>
              <a:t>Quality Engineering Research Group (SoftQual)</a:t>
            </a:r>
          </a:p>
        </p:txBody>
      </p:sp>
      <p:pic>
        <p:nvPicPr>
          <p:cNvPr id="4102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1" descr="Click for a larger vers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5925" y="1143001"/>
            <a:ext cx="2301875" cy="1669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8400" y="2886075"/>
            <a:ext cx="28194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000" b="1" dirty="0" smtClean="0">
                <a:solidFill>
                  <a:schemeClr val="bg1"/>
                </a:solidFill>
              </a:rPr>
              <a:t>I have been teaching SW engineering and SW testing courses since </a:t>
            </a:r>
            <a:r>
              <a:rPr lang="en-US" sz="2000" b="1" dirty="0" smtClean="0">
                <a:solidFill>
                  <a:schemeClr val="bg1"/>
                </a:solidFill>
              </a:rPr>
              <a:t>2006 </a:t>
            </a:r>
            <a:r>
              <a:rPr lang="en-US" sz="2000" b="1" dirty="0" smtClean="0">
                <a:solidFill>
                  <a:schemeClr val="bg1"/>
                </a:solidFill>
              </a:rPr>
              <a:t>in both </a:t>
            </a:r>
            <a:r>
              <a:rPr lang="en-CA" sz="2000" b="1" dirty="0" smtClean="0">
                <a:solidFill>
                  <a:schemeClr val="bg1"/>
                </a:solidFill>
              </a:rPr>
              <a:t>graduate and undergraduate levels</a:t>
            </a:r>
          </a:p>
          <a:p>
            <a:pPr eaLnBrk="1" hangingPunct="1"/>
            <a:r>
              <a:rPr lang="en-CA" sz="2000" b="1" dirty="0" smtClean="0">
                <a:solidFill>
                  <a:schemeClr val="bg1"/>
                </a:solidFill>
              </a:rPr>
              <a:t>Have been providing corporate training to software companies in the Calgary and a few other Canadian cities.</a:t>
            </a:r>
          </a:p>
          <a:p>
            <a:pPr eaLnBrk="1" hangingPunct="1"/>
            <a:r>
              <a:rPr lang="en-CA" sz="2000" b="1" dirty="0" smtClean="0">
                <a:solidFill>
                  <a:schemeClr val="bg1"/>
                </a:solidFill>
              </a:rPr>
              <a:t>Also, offering evening courses through the University of Calgary Continuing Education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CA" sz="2000" b="1" dirty="0" smtClean="0">
                <a:solidFill>
                  <a:schemeClr val="bg1"/>
                </a:solidFill>
              </a:rPr>
              <a:t>Courses: UML, Java, OO, SW </a:t>
            </a:r>
            <a:r>
              <a:rPr lang="en-US" sz="2000" b="1" dirty="0" smtClean="0">
                <a:solidFill>
                  <a:schemeClr val="bg1"/>
                </a:solidFill>
              </a:rPr>
              <a:t>engineering, SW testing, SW reliability</a:t>
            </a:r>
            <a:endParaRPr lang="en-CA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/>
              </a:solidFill>
            </a:endParaRPr>
          </a:p>
          <a:p>
            <a:pPr eaLnBrk="1" hangingPunct="1"/>
            <a:endParaRPr lang="en-US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36493"/>
            <a:ext cx="8001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 smtClean="0">
                <a:solidFill>
                  <a:schemeClr val="bg1"/>
                </a:solidFill>
              </a:rPr>
              <a:t>My background in SW engineering and SW testing education</a:t>
            </a: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66914" name="Picture 2" descr="http://www.fitt.ca/content/documents/Image/University%20of%20Calgary%20Continuing%20Educati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5034724"/>
            <a:ext cx="3124200" cy="1413701"/>
          </a:xfrm>
          <a:prstGeom prst="rect">
            <a:avLst/>
          </a:prstGeom>
          <a:noFill/>
        </p:spPr>
      </p:pic>
      <p:pic>
        <p:nvPicPr>
          <p:cNvPr id="166916" name="Picture 4" descr="http://a8.sphotos.ak.fbcdn.net/hphotos-ak-ash4/317018_10150967838680258_509210257_22007672_1686746023_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607117"/>
            <a:ext cx="4419600" cy="29556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Background </a:t>
            </a:r>
            <a:r>
              <a:rPr lang="en-US" sz="2400" b="1" dirty="0">
                <a:solidFill>
                  <a:srgbClr val="FFFFFF"/>
                </a:solidFill>
              </a:rPr>
              <a:t>and Introduction 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Why is software testing important?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An </a:t>
            </a:r>
            <a:r>
              <a:rPr lang="en-US" sz="2400" b="1" dirty="0">
                <a:solidFill>
                  <a:srgbClr val="FFFFFF"/>
                </a:solidFill>
              </a:rPr>
              <a:t>Overview of SW engineering education </a:t>
            </a:r>
            <a:r>
              <a:rPr lang="en-US" sz="2400" b="1" dirty="0" smtClean="0">
                <a:solidFill>
                  <a:srgbClr val="FFFFFF"/>
                </a:solidFill>
              </a:rPr>
              <a:t>research</a:t>
            </a:r>
            <a:endParaRPr lang="en-US" sz="24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SW testing research versus SW testing education </a:t>
            </a:r>
            <a:r>
              <a:rPr lang="en-US" sz="2400" b="1" dirty="0" smtClean="0">
                <a:solidFill>
                  <a:srgbClr val="FFFFFF"/>
                </a:solidFill>
              </a:rPr>
              <a:t>research</a:t>
            </a:r>
            <a:endParaRPr lang="en-US" sz="2400" b="1" dirty="0">
              <a:solidFill>
                <a:srgbClr val="FFFFFF"/>
              </a:solidFill>
            </a:endParaRP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What do we need to teach in testing courses?</a:t>
            </a:r>
          </a:p>
          <a:p>
            <a:pPr eaLnBrk="1" hangingPunct="1"/>
            <a:r>
              <a:rPr lang="en-US" sz="2400" b="1" dirty="0">
                <a:solidFill>
                  <a:srgbClr val="FFFFFF"/>
                </a:solidFill>
              </a:rPr>
              <a:t>What do we need to train top-quality Software Test Engineers?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books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testing tools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>
                <a:solidFill>
                  <a:srgbClr val="FFFFFF"/>
                </a:solidFill>
              </a:rPr>
              <a:t>What does the SW industry really need?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Outline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61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839200" cy="4525963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Background </a:t>
            </a:r>
            <a:r>
              <a:rPr lang="en-US" sz="2400" b="1" dirty="0">
                <a:solidFill>
                  <a:schemeClr val="bg2"/>
                </a:solidFill>
              </a:rPr>
              <a:t>and Introduction </a:t>
            </a:r>
          </a:p>
          <a:p>
            <a:pPr eaLnBrk="1" hangingPunct="1"/>
            <a:r>
              <a:rPr lang="en-US" sz="2400" b="1" dirty="0" smtClean="0">
                <a:solidFill>
                  <a:srgbClr val="FFFFFF"/>
                </a:solidFill>
              </a:rPr>
              <a:t>Why is software testing important?</a:t>
            </a:r>
          </a:p>
          <a:p>
            <a:pPr eaLnBrk="1" hangingPunct="1"/>
            <a:r>
              <a:rPr lang="en-US" sz="2400" b="1" dirty="0" smtClean="0">
                <a:solidFill>
                  <a:schemeClr val="bg2"/>
                </a:solidFill>
              </a:rPr>
              <a:t>An </a:t>
            </a:r>
            <a:r>
              <a:rPr lang="en-US" sz="2400" b="1" dirty="0">
                <a:solidFill>
                  <a:schemeClr val="bg2"/>
                </a:solidFill>
              </a:rPr>
              <a:t>Overview of SW engineering education </a:t>
            </a:r>
            <a:r>
              <a:rPr lang="en-US" sz="2400" b="1" dirty="0" smtClean="0">
                <a:solidFill>
                  <a:schemeClr val="bg2"/>
                </a:solidFill>
              </a:rPr>
              <a:t>research</a:t>
            </a:r>
            <a:endParaRPr lang="en-US" sz="2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SW testing research versus SW testing education </a:t>
            </a:r>
            <a:r>
              <a:rPr lang="en-US" sz="2400" b="1" dirty="0" smtClean="0">
                <a:solidFill>
                  <a:schemeClr val="bg2"/>
                </a:solidFill>
              </a:rPr>
              <a:t>research</a:t>
            </a:r>
            <a:endParaRPr lang="en-US" sz="2400" b="1" dirty="0">
              <a:solidFill>
                <a:schemeClr val="bg2"/>
              </a:solidFill>
            </a:endParaRP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What do we need to teach in testing courses?</a:t>
            </a:r>
          </a:p>
          <a:p>
            <a:pPr eaLnBrk="1" hangingPunct="1"/>
            <a:r>
              <a:rPr lang="en-US" sz="2400" b="1" dirty="0">
                <a:solidFill>
                  <a:schemeClr val="bg2"/>
                </a:solidFill>
              </a:rPr>
              <a:t>What do we need to train top-quality Software Test Engineers?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books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testing tools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Good teaching materials </a:t>
            </a:r>
          </a:p>
          <a:p>
            <a:pPr lvl="1" eaLnBrk="1" hangingPunct="1"/>
            <a:r>
              <a:rPr lang="en-US" sz="2000" b="1" dirty="0">
                <a:solidFill>
                  <a:schemeClr val="bg2"/>
                </a:solidFill>
              </a:rPr>
              <a:t>What does the SW industry really need?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bg1"/>
                </a:solidFill>
              </a:rPr>
              <a:t>Outline of the Talk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9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port_cover_background2"/>
          <p:cNvPicPr>
            <a:picLocks noChangeAspect="1" noChangeArrowheads="1"/>
          </p:cNvPicPr>
          <p:nvPr/>
        </p:nvPicPr>
        <p:blipFill>
          <a:blip r:embed="rId2" cstate="print"/>
          <a:srcRect r="37009" b="4843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000066">
              <a:alpha val="30196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5715000" cy="4525963"/>
          </a:xfrm>
        </p:spPr>
        <p:txBody>
          <a:bodyPr/>
          <a:lstStyle/>
          <a:p>
            <a:r>
              <a:rPr lang="en-US" sz="2600" dirty="0">
                <a:solidFill>
                  <a:schemeClr val="bg1"/>
                </a:solidFill>
              </a:rPr>
              <a:t>A study by (the American) NIST in 2002: </a:t>
            </a:r>
            <a:r>
              <a:rPr lang="en-US" sz="2600" dirty="0" smtClean="0">
                <a:solidFill>
                  <a:schemeClr val="bg1"/>
                </a:solidFill>
              </a:rPr>
              <a:t>The </a:t>
            </a:r>
            <a:r>
              <a:rPr lang="en-US" sz="2600" dirty="0">
                <a:solidFill>
                  <a:schemeClr val="bg1"/>
                </a:solidFill>
              </a:rPr>
              <a:t>annual national cost of inadequate testing is as much as $59 Billion US!</a:t>
            </a:r>
          </a:p>
          <a:p>
            <a:pPr lvl="1"/>
            <a:r>
              <a:rPr lang="en-US" sz="2600" dirty="0">
                <a:solidFill>
                  <a:schemeClr val="bg1"/>
                </a:solidFill>
              </a:rPr>
              <a:t>The report is titled: “The Economic Impacts of Inadequate Infrastructure for Software Testing”</a:t>
            </a:r>
          </a:p>
          <a:p>
            <a:pPr lvl="1"/>
            <a:r>
              <a:rPr lang="en-US" sz="1500" dirty="0">
                <a:solidFill>
                  <a:schemeClr val="bg1"/>
                </a:solidFill>
                <a:hlinkClick r:id="rId3"/>
              </a:rPr>
              <a:t>http://www.nist.gov/public_affairs/releases/n02-10.htm</a:t>
            </a:r>
            <a:r>
              <a:rPr lang="en-US" sz="15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" y="238125"/>
            <a:ext cx="800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chemeClr val="bg1"/>
                </a:solidFill>
              </a:rPr>
              <a:t>Why is SW testing important?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6150" name="Picture 6" descr="schulichcmyk_rev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9100" y="34925"/>
            <a:ext cx="106680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logo-SoftQual-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6700" y="606425"/>
            <a:ext cx="12192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19AF15-CB59-4129-9F75-5E72BA4332E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 t="9027" r="68182" b="71658"/>
          <a:stretch>
            <a:fillRect/>
          </a:stretch>
        </p:blipFill>
        <p:spPr bwMode="auto">
          <a:xfrm>
            <a:off x="278632" y="5090435"/>
            <a:ext cx="8712968" cy="153896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67400" y="1068025"/>
            <a:ext cx="3240360" cy="396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82044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2461</Words>
  <Application>Microsoft Office PowerPoint</Application>
  <PresentationFormat>On-screen Show (4:3)</PresentationFormat>
  <Paragraphs>458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Default Design</vt:lpstr>
      <vt:lpstr>Software Testing Education and Training: How can we train top-quality Software Test Engineers?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Calgary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University of Calgary</dc:creator>
  <cp:lastModifiedBy>Vahid Garousi</cp:lastModifiedBy>
  <cp:revision>168</cp:revision>
  <dcterms:created xsi:type="dcterms:W3CDTF">2010-06-04T16:48:29Z</dcterms:created>
  <dcterms:modified xsi:type="dcterms:W3CDTF">2012-05-09T19:28:22Z</dcterms:modified>
</cp:coreProperties>
</file>